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Extenda 100 Yotta" panose="020B0604020202020204" charset="0"/>
      <p:regular r:id="rId21"/>
    </p:embeddedFont>
    <p:embeddedFont>
      <p:font typeface="Garet" panose="020B0604020202020204" charset="0"/>
      <p:regular r:id="rId22"/>
    </p:embeddedFont>
    <p:embeddedFont>
      <p:font typeface="Lato" panose="020F0502020204030203" pitchFamily="34" charset="0"/>
      <p:regular r:id="rId23"/>
    </p:embeddedFont>
    <p:embeddedFont>
      <p:font typeface="Lato Bold" panose="020B0604020202020204" charset="0"/>
      <p:regular r:id="rId24"/>
    </p:embeddedFont>
    <p:embeddedFont>
      <p:font typeface="League Spartan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8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67" b="-1197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43864" y="2847307"/>
            <a:ext cx="14996909" cy="4259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3"/>
              </a:lnSpc>
            </a:pPr>
            <a:r>
              <a:rPr lang="en-US" sz="1026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Contexto Ambiental e a Análise Estratégica no Turismo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8022" y="-251575"/>
            <a:ext cx="1299955" cy="7422309"/>
            <a:chOff x="0" y="0"/>
            <a:chExt cx="342375" cy="1954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375" cy="1954847"/>
            </a:xfrm>
            <a:custGeom>
              <a:avLst/>
              <a:gdLst/>
              <a:ahLst/>
              <a:cxnLst/>
              <a:rect l="l" t="t" r="r" b="b"/>
              <a:pathLst>
                <a:path w="342375" h="1954847">
                  <a:moveTo>
                    <a:pt x="0" y="0"/>
                  </a:moveTo>
                  <a:lnTo>
                    <a:pt x="342375" y="0"/>
                  </a:lnTo>
                  <a:lnTo>
                    <a:pt x="342375" y="1954847"/>
                  </a:lnTo>
                  <a:lnTo>
                    <a:pt x="0" y="1954847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2375" cy="1983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945776" cy="8857525"/>
          </a:xfrm>
          <a:custGeom>
            <a:avLst/>
            <a:gdLst/>
            <a:ahLst/>
            <a:cxnLst/>
            <a:rect l="l" t="t" r="r" b="b"/>
            <a:pathLst>
              <a:path w="6945776" h="8857525">
                <a:moveTo>
                  <a:pt x="0" y="0"/>
                </a:moveTo>
                <a:lnTo>
                  <a:pt x="6945776" y="0"/>
                </a:lnTo>
                <a:lnTo>
                  <a:pt x="6945776" y="8857525"/>
                </a:lnTo>
                <a:lnTo>
                  <a:pt x="0" y="8857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09" r="-121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54040" y="777240"/>
            <a:ext cx="7483738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Ameaça d</a:t>
            </a:r>
            <a:r>
              <a:rPr lang="en-US" sz="26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 Produtos ou Serviços Substitutos: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19899" y="1902287"/>
            <a:ext cx="9144000" cy="26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provável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que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clientes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mudem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produtos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serviços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diferentes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que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satisfaçam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mesma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necessidade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 (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Viagens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autocaravana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vs.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hotéis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turismo rural vs. turismo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praia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23909" y="5086350"/>
            <a:ext cx="9144000" cy="312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Exemplo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Portugal: O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crescimento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turismo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natureza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das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atividades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livre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alternativas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turismo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praia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tradicional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oferta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experiências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gastronómicas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alternativa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simples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refeições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restaurantes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turísticos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12A84175-D23F-005E-B240-F4711F551E25}"/>
              </a:ext>
            </a:extLst>
          </p:cNvPr>
          <p:cNvCxnSpPr>
            <a:cxnSpLocks/>
          </p:cNvCxnSpPr>
          <p:nvPr/>
        </p:nvCxnSpPr>
        <p:spPr>
          <a:xfrm flipV="1">
            <a:off x="1905000" y="1429475"/>
            <a:ext cx="7848600" cy="1961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8022" y="-251575"/>
            <a:ext cx="1299955" cy="7422309"/>
            <a:chOff x="0" y="0"/>
            <a:chExt cx="342375" cy="1954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375" cy="1954847"/>
            </a:xfrm>
            <a:custGeom>
              <a:avLst/>
              <a:gdLst/>
              <a:ahLst/>
              <a:cxnLst/>
              <a:rect l="l" t="t" r="r" b="b"/>
              <a:pathLst>
                <a:path w="342375" h="1954847">
                  <a:moveTo>
                    <a:pt x="0" y="0"/>
                  </a:moveTo>
                  <a:lnTo>
                    <a:pt x="342375" y="0"/>
                  </a:lnTo>
                  <a:lnTo>
                    <a:pt x="342375" y="1954847"/>
                  </a:lnTo>
                  <a:lnTo>
                    <a:pt x="0" y="1954847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2375" cy="1983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945776" cy="8857525"/>
          </a:xfrm>
          <a:custGeom>
            <a:avLst/>
            <a:gdLst/>
            <a:ahLst/>
            <a:cxnLst/>
            <a:rect l="l" t="t" r="r" b="b"/>
            <a:pathLst>
              <a:path w="6945776" h="8857525">
                <a:moveTo>
                  <a:pt x="0" y="0"/>
                </a:moveTo>
                <a:lnTo>
                  <a:pt x="6945776" y="0"/>
                </a:lnTo>
                <a:lnTo>
                  <a:pt x="6945776" y="8857525"/>
                </a:lnTo>
                <a:lnTo>
                  <a:pt x="0" y="8857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09" r="-121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54040" y="777240"/>
            <a:ext cx="7483738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Rivalidad</a:t>
            </a:r>
            <a:r>
              <a:rPr lang="en-US" sz="26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 entre os Concorrentes Existentes: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19899" y="1902287"/>
            <a:ext cx="9144000" cy="26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intensa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competição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entre as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empresas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já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estabelecidas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no mercado? (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Número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concorrentes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crescimento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mercado,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diferenciação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produtos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/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serviços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23909" y="5086350"/>
            <a:ext cx="9144000" cy="312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Exemplo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Portugal: A forte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competição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entre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hotéis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mesma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zona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turística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luta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quotas de mercado entre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agências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viagens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online 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tradicionais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competição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entre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diferentes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regiões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país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atrair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turistas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8BEAD435-44C5-CA0A-F565-E87217A19792}"/>
              </a:ext>
            </a:extLst>
          </p:cNvPr>
          <p:cNvCxnSpPr>
            <a:cxnSpLocks/>
          </p:cNvCxnSpPr>
          <p:nvPr/>
        </p:nvCxnSpPr>
        <p:spPr>
          <a:xfrm flipV="1">
            <a:off x="4343400" y="1429475"/>
            <a:ext cx="5410200" cy="3656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4079" y="1878187"/>
            <a:ext cx="1359330" cy="1359330"/>
          </a:xfrm>
          <a:custGeom>
            <a:avLst/>
            <a:gdLst/>
            <a:ahLst/>
            <a:cxnLst/>
            <a:rect l="l" t="t" r="r" b="b"/>
            <a:pathLst>
              <a:path w="1359330" h="1359330">
                <a:moveTo>
                  <a:pt x="0" y="0"/>
                </a:moveTo>
                <a:lnTo>
                  <a:pt x="1359329" y="0"/>
                </a:lnTo>
                <a:lnTo>
                  <a:pt x="1359329" y="1359329"/>
                </a:lnTo>
                <a:lnTo>
                  <a:pt x="0" y="1359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3408" y="6358808"/>
            <a:ext cx="1359330" cy="1359330"/>
          </a:xfrm>
          <a:custGeom>
            <a:avLst/>
            <a:gdLst/>
            <a:ahLst/>
            <a:cxnLst/>
            <a:rect l="l" t="t" r="r" b="b"/>
            <a:pathLst>
              <a:path w="1359330" h="1359330">
                <a:moveTo>
                  <a:pt x="0" y="0"/>
                </a:moveTo>
                <a:lnTo>
                  <a:pt x="1359330" y="0"/>
                </a:lnTo>
                <a:lnTo>
                  <a:pt x="1359330" y="1359329"/>
                </a:lnTo>
                <a:lnTo>
                  <a:pt x="0" y="1359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9834" y="544513"/>
            <a:ext cx="16809466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Diagnóstico Interno - Olhando para Dentro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61568" y="1830562"/>
            <a:ext cx="6092999" cy="34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Análise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dos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Recursos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e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Capacidades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: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Identificar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o que a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empresa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possui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(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recursos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tangíveis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como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instalações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equipamentos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capital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financeiro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;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recursos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intangíveis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como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marca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reputação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conhecimento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) e o que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ela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sabe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fazer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bem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(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capacidades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organizacionais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competências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distintivas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).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850687" y="3551653"/>
            <a:ext cx="1359330" cy="1359330"/>
            <a:chOff x="0" y="0"/>
            <a:chExt cx="358013" cy="3580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8013" cy="358013"/>
            </a:xfrm>
            <a:custGeom>
              <a:avLst/>
              <a:gdLst/>
              <a:ahLst/>
              <a:cxnLst/>
              <a:rect l="l" t="t" r="r" b="b"/>
              <a:pathLst>
                <a:path w="358013" h="358013">
                  <a:moveTo>
                    <a:pt x="159471" y="0"/>
                  </a:moveTo>
                  <a:lnTo>
                    <a:pt x="198542" y="0"/>
                  </a:lnTo>
                  <a:cubicBezTo>
                    <a:pt x="240836" y="0"/>
                    <a:pt x="281398" y="16801"/>
                    <a:pt x="311305" y="46708"/>
                  </a:cubicBezTo>
                  <a:cubicBezTo>
                    <a:pt x="341211" y="76615"/>
                    <a:pt x="358013" y="117177"/>
                    <a:pt x="358013" y="159471"/>
                  </a:cubicBezTo>
                  <a:lnTo>
                    <a:pt x="358013" y="198542"/>
                  </a:lnTo>
                  <a:cubicBezTo>
                    <a:pt x="358013" y="240836"/>
                    <a:pt x="341211" y="281398"/>
                    <a:pt x="311305" y="311305"/>
                  </a:cubicBezTo>
                  <a:cubicBezTo>
                    <a:pt x="281398" y="341211"/>
                    <a:pt x="240836" y="358013"/>
                    <a:pt x="198542" y="358013"/>
                  </a:cubicBezTo>
                  <a:lnTo>
                    <a:pt x="159471" y="358013"/>
                  </a:lnTo>
                  <a:cubicBezTo>
                    <a:pt x="71398" y="358013"/>
                    <a:pt x="0" y="286615"/>
                    <a:pt x="0" y="198542"/>
                  </a:cubicBezTo>
                  <a:lnTo>
                    <a:pt x="0" y="159471"/>
                  </a:lnTo>
                  <a:cubicBezTo>
                    <a:pt x="0" y="117177"/>
                    <a:pt x="16801" y="76615"/>
                    <a:pt x="46708" y="46708"/>
                  </a:cubicBezTo>
                  <a:cubicBezTo>
                    <a:pt x="76615" y="16801"/>
                    <a:pt x="117177" y="0"/>
                    <a:pt x="159471" y="0"/>
                  </a:cubicBez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58013" cy="386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221562" y="3774436"/>
            <a:ext cx="617579" cy="913765"/>
          </a:xfrm>
          <a:custGeom>
            <a:avLst/>
            <a:gdLst/>
            <a:ahLst/>
            <a:cxnLst/>
            <a:rect l="l" t="t" r="r" b="b"/>
            <a:pathLst>
              <a:path w="617579" h="913765">
                <a:moveTo>
                  <a:pt x="0" y="0"/>
                </a:moveTo>
                <a:lnTo>
                  <a:pt x="617579" y="0"/>
                </a:lnTo>
                <a:lnTo>
                  <a:pt x="617579" y="913765"/>
                </a:lnTo>
                <a:lnTo>
                  <a:pt x="0" y="9137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20749" y="6732484"/>
            <a:ext cx="567608" cy="611976"/>
          </a:xfrm>
          <a:custGeom>
            <a:avLst/>
            <a:gdLst/>
            <a:ahLst/>
            <a:cxnLst/>
            <a:rect l="l" t="t" r="r" b="b"/>
            <a:pathLst>
              <a:path w="567608" h="611976">
                <a:moveTo>
                  <a:pt x="0" y="0"/>
                </a:moveTo>
                <a:lnTo>
                  <a:pt x="567608" y="0"/>
                </a:lnTo>
                <a:lnTo>
                  <a:pt x="567608" y="611977"/>
                </a:lnTo>
                <a:lnTo>
                  <a:pt x="0" y="6119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686266" y="3504028"/>
            <a:ext cx="5573034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dentificação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dos Pontos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Fracos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: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Desvantagens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competitivas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áreas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onde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a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empresa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tem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deficiências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recursos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limitados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ou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capacidades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inferiores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concorrentes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20897" y="6311183"/>
            <a:ext cx="5377564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dentificação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dos Pontos Fortes: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Vantagens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competitivas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recursos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valiosos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capacidades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únicas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que a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empresa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possui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e que a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distinguem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da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concorrência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638022" y="-168536"/>
            <a:ext cx="1299955" cy="10640454"/>
            <a:chOff x="0" y="0"/>
            <a:chExt cx="342375" cy="28024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42375" cy="2802424"/>
            </a:xfrm>
            <a:custGeom>
              <a:avLst/>
              <a:gdLst/>
              <a:ahLst/>
              <a:cxnLst/>
              <a:rect l="l" t="t" r="r" b="b"/>
              <a:pathLst>
                <a:path w="342375" h="2802424">
                  <a:moveTo>
                    <a:pt x="0" y="0"/>
                  </a:moveTo>
                  <a:lnTo>
                    <a:pt x="342375" y="0"/>
                  </a:lnTo>
                  <a:lnTo>
                    <a:pt x="342375" y="2802424"/>
                  </a:lnTo>
                  <a:lnTo>
                    <a:pt x="0" y="2802424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42375" cy="2830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185332" y="9702881"/>
            <a:ext cx="3753869" cy="769036"/>
            <a:chOff x="0" y="0"/>
            <a:chExt cx="988673" cy="2025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88673" cy="202544"/>
            </a:xfrm>
            <a:custGeom>
              <a:avLst/>
              <a:gdLst/>
              <a:ahLst/>
              <a:cxnLst/>
              <a:rect l="l" t="t" r="r" b="b"/>
              <a:pathLst>
                <a:path w="988673" h="202544">
                  <a:moveTo>
                    <a:pt x="0" y="0"/>
                  </a:moveTo>
                  <a:lnTo>
                    <a:pt x="988673" y="0"/>
                  </a:lnTo>
                  <a:lnTo>
                    <a:pt x="988673" y="202544"/>
                  </a:lnTo>
                  <a:lnTo>
                    <a:pt x="0" y="202544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28575"/>
              <a:ext cx="988673" cy="231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4513" y="2695392"/>
            <a:ext cx="5138148" cy="4114800"/>
          </a:xfrm>
          <a:custGeom>
            <a:avLst/>
            <a:gdLst/>
            <a:ahLst/>
            <a:cxnLst/>
            <a:rect l="l" t="t" r="r" b="b"/>
            <a:pathLst>
              <a:path w="5138148" h="4114800">
                <a:moveTo>
                  <a:pt x="0" y="0"/>
                </a:moveTo>
                <a:lnTo>
                  <a:pt x="5138148" y="0"/>
                </a:lnTo>
                <a:lnTo>
                  <a:pt x="5138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47510" y="7714237"/>
            <a:ext cx="18583019" cy="2756461"/>
            <a:chOff x="0" y="0"/>
            <a:chExt cx="4273057" cy="633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3057" cy="633832"/>
            </a:xfrm>
            <a:custGeom>
              <a:avLst/>
              <a:gdLst/>
              <a:ahLst/>
              <a:cxnLst/>
              <a:rect l="l" t="t" r="r" b="b"/>
              <a:pathLst>
                <a:path w="4273057" h="633832">
                  <a:moveTo>
                    <a:pt x="0" y="0"/>
                  </a:moveTo>
                  <a:lnTo>
                    <a:pt x="4273057" y="0"/>
                  </a:lnTo>
                  <a:lnTo>
                    <a:pt x="4273057" y="633832"/>
                  </a:lnTo>
                  <a:lnTo>
                    <a:pt x="0" y="633832"/>
                  </a:lnTo>
                  <a:close/>
                </a:path>
              </a:pathLst>
            </a:custGeom>
            <a:blipFill>
              <a:blip r:embed="rId4"/>
              <a:stretch>
                <a:fillRect t="-175001" b="-17500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826174" y="1111419"/>
            <a:ext cx="16635653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Diagnóstico Interno - Análise da Cadeia de Valor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070273" y="3305280"/>
            <a:ext cx="9391554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Analisar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as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atividades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primárias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(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diretamente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envolvidas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na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criação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venda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transferência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e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assistência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do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produto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/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serviço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) e as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atividades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de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suporte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(que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apoiam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as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atividades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primárias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) para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identificar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onde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a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empresa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pode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criar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valor para o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cliente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e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obter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vantagens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4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competitivas</a:t>
            </a:r>
            <a:r>
              <a:rPr lang="en-US" sz="24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271255" y="-567435"/>
            <a:ext cx="18706765" cy="1063256"/>
            <a:chOff x="0" y="0"/>
            <a:chExt cx="4926885" cy="280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26885" cy="280034"/>
            </a:xfrm>
            <a:custGeom>
              <a:avLst/>
              <a:gdLst/>
              <a:ahLst/>
              <a:cxnLst/>
              <a:rect l="l" t="t" r="r" b="b"/>
              <a:pathLst>
                <a:path w="4926885" h="280034">
                  <a:moveTo>
                    <a:pt x="0" y="0"/>
                  </a:moveTo>
                  <a:lnTo>
                    <a:pt x="4926885" y="0"/>
                  </a:lnTo>
                  <a:lnTo>
                    <a:pt x="4926885" y="280034"/>
                  </a:lnTo>
                  <a:lnTo>
                    <a:pt x="0" y="280034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4926885" cy="308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147510" y="6055156"/>
            <a:ext cx="638705" cy="2390981"/>
            <a:chOff x="0" y="0"/>
            <a:chExt cx="168219" cy="62972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8219" cy="629723"/>
            </a:xfrm>
            <a:custGeom>
              <a:avLst/>
              <a:gdLst/>
              <a:ahLst/>
              <a:cxnLst/>
              <a:rect l="l" t="t" r="r" b="b"/>
              <a:pathLst>
                <a:path w="168219" h="629723">
                  <a:moveTo>
                    <a:pt x="0" y="0"/>
                  </a:moveTo>
                  <a:lnTo>
                    <a:pt x="168219" y="0"/>
                  </a:lnTo>
                  <a:lnTo>
                    <a:pt x="168219" y="629723"/>
                  </a:lnTo>
                  <a:lnTo>
                    <a:pt x="0" y="629723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68219" cy="65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8257" y="627850"/>
            <a:ext cx="7717823" cy="4378298"/>
            <a:chOff x="0" y="0"/>
            <a:chExt cx="3222639" cy="18281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2639" cy="1828193"/>
            </a:xfrm>
            <a:custGeom>
              <a:avLst/>
              <a:gdLst/>
              <a:ahLst/>
              <a:cxnLst/>
              <a:rect l="l" t="t" r="r" b="b"/>
              <a:pathLst>
                <a:path w="3222639" h="1828193">
                  <a:moveTo>
                    <a:pt x="0" y="0"/>
                  </a:moveTo>
                  <a:lnTo>
                    <a:pt x="3222639" y="0"/>
                  </a:lnTo>
                  <a:lnTo>
                    <a:pt x="3222639" y="1828193"/>
                  </a:lnTo>
                  <a:lnTo>
                    <a:pt x="0" y="1828193"/>
                  </a:lnTo>
                  <a:close/>
                </a:path>
              </a:pathLst>
            </a:custGeom>
            <a:blipFill>
              <a:blip r:embed="rId2"/>
              <a:stretch>
                <a:fillRect t="-8446" b="-84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878257" y="5280852"/>
            <a:ext cx="7717823" cy="4378298"/>
            <a:chOff x="0" y="0"/>
            <a:chExt cx="3222639" cy="18281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2639" cy="1828193"/>
            </a:xfrm>
            <a:custGeom>
              <a:avLst/>
              <a:gdLst/>
              <a:ahLst/>
              <a:cxnLst/>
              <a:rect l="l" t="t" r="r" b="b"/>
              <a:pathLst>
                <a:path w="3222639" h="1828193">
                  <a:moveTo>
                    <a:pt x="0" y="0"/>
                  </a:moveTo>
                  <a:lnTo>
                    <a:pt x="3222639" y="0"/>
                  </a:lnTo>
                  <a:lnTo>
                    <a:pt x="3222639" y="1828193"/>
                  </a:lnTo>
                  <a:lnTo>
                    <a:pt x="0" y="1828193"/>
                  </a:lnTo>
                  <a:close/>
                </a:path>
              </a:pathLst>
            </a:custGeom>
            <a:blipFill>
              <a:blip r:embed="rId3"/>
              <a:stretch>
                <a:fillRect t="-7325" b="-732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39339" y="542125"/>
            <a:ext cx="8849557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Atividades Primárias no Turismo (Exemplo de um Hotel):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659823"/>
            <a:ext cx="7862262" cy="463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Logística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Interna (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recebimento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armazenamento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bens).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Operações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gestão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dos quartos,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serviços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limpeza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cozinha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Logística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Externa (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serviços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aos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hóspedes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check-in/out).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Marketing e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Vendas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promoção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publicidade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reservas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  <a:p>
            <a:pPr marL="582927" lvl="1" indent="-291463" algn="just">
              <a:lnSpc>
                <a:spcPts val="3779"/>
              </a:lnSpc>
              <a:buFont typeface="Arial"/>
              <a:buChar char="•"/>
            </a:pPr>
            <a:r>
              <a:rPr lang="en-US" sz="26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Serviços (</a:t>
            </a:r>
            <a:r>
              <a:rPr lang="en-US" sz="26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atendimento</a:t>
            </a:r>
            <a:r>
              <a:rPr lang="en-US" sz="26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6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26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6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cliente</a:t>
            </a:r>
            <a:r>
              <a:rPr lang="en-US" sz="26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concierge).</a:t>
            </a:r>
          </a:p>
          <a:p>
            <a:pPr algn="just">
              <a:lnSpc>
                <a:spcPts val="4059"/>
              </a:lnSpc>
            </a:pPr>
            <a:endParaRPr lang="en-US" sz="2699" dirty="0">
              <a:solidFill>
                <a:srgbClr val="31356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-649978" y="-176727"/>
            <a:ext cx="1299955" cy="10640454"/>
            <a:chOff x="0" y="0"/>
            <a:chExt cx="342375" cy="28024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2375" cy="2802424"/>
            </a:xfrm>
            <a:custGeom>
              <a:avLst/>
              <a:gdLst/>
              <a:ahLst/>
              <a:cxnLst/>
              <a:rect l="l" t="t" r="r" b="b"/>
              <a:pathLst>
                <a:path w="342375" h="2802424">
                  <a:moveTo>
                    <a:pt x="0" y="0"/>
                  </a:moveTo>
                  <a:lnTo>
                    <a:pt x="342375" y="0"/>
                  </a:lnTo>
                  <a:lnTo>
                    <a:pt x="342375" y="2802424"/>
                  </a:lnTo>
                  <a:lnTo>
                    <a:pt x="0" y="2802424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2375" cy="2830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03554" y="8786077"/>
            <a:ext cx="785052" cy="1269217"/>
            <a:chOff x="0" y="0"/>
            <a:chExt cx="206763" cy="3342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6763" cy="334279"/>
            </a:xfrm>
            <a:custGeom>
              <a:avLst/>
              <a:gdLst/>
              <a:ahLst/>
              <a:cxnLst/>
              <a:rect l="l" t="t" r="r" b="b"/>
              <a:pathLst>
                <a:path w="206763" h="334279">
                  <a:moveTo>
                    <a:pt x="0" y="0"/>
                  </a:moveTo>
                  <a:lnTo>
                    <a:pt x="206763" y="0"/>
                  </a:lnTo>
                  <a:lnTo>
                    <a:pt x="206763" y="334279"/>
                  </a:lnTo>
                  <a:lnTo>
                    <a:pt x="0" y="334279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06763" cy="362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78257" y="627850"/>
            <a:ext cx="7717823" cy="4378298"/>
            <a:chOff x="0" y="0"/>
            <a:chExt cx="3222639" cy="18281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22639" cy="1828193"/>
            </a:xfrm>
            <a:custGeom>
              <a:avLst/>
              <a:gdLst/>
              <a:ahLst/>
              <a:cxnLst/>
              <a:rect l="l" t="t" r="r" b="b"/>
              <a:pathLst>
                <a:path w="3222639" h="1828193">
                  <a:moveTo>
                    <a:pt x="0" y="0"/>
                  </a:moveTo>
                  <a:lnTo>
                    <a:pt x="3222639" y="0"/>
                  </a:lnTo>
                  <a:lnTo>
                    <a:pt x="3222639" y="1828193"/>
                  </a:lnTo>
                  <a:lnTo>
                    <a:pt x="0" y="1828193"/>
                  </a:lnTo>
                  <a:close/>
                </a:path>
              </a:pathLst>
            </a:custGeom>
            <a:blipFill>
              <a:blip r:embed="rId2"/>
              <a:stretch>
                <a:fillRect t="-8446" b="-844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9878257" y="5280852"/>
            <a:ext cx="7717823" cy="4378298"/>
            <a:chOff x="0" y="0"/>
            <a:chExt cx="3222639" cy="182819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22639" cy="1828193"/>
            </a:xfrm>
            <a:custGeom>
              <a:avLst/>
              <a:gdLst/>
              <a:ahLst/>
              <a:cxnLst/>
              <a:rect l="l" t="t" r="r" b="b"/>
              <a:pathLst>
                <a:path w="3222639" h="1828193">
                  <a:moveTo>
                    <a:pt x="0" y="0"/>
                  </a:moveTo>
                  <a:lnTo>
                    <a:pt x="3222639" y="0"/>
                  </a:lnTo>
                  <a:lnTo>
                    <a:pt x="3222639" y="1828193"/>
                  </a:lnTo>
                  <a:lnTo>
                    <a:pt x="0" y="1828193"/>
                  </a:lnTo>
                  <a:close/>
                </a:path>
              </a:pathLst>
            </a:custGeom>
            <a:blipFill>
              <a:blip r:embed="rId3"/>
              <a:stretch>
                <a:fillRect t="-7325" b="-732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39339" y="542125"/>
            <a:ext cx="8849557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Atividades de Suporte no Turismo (Exemplo de um Hotel):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659823"/>
            <a:ext cx="7862262" cy="370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Infraestrutura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Empresa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gestão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geral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finanças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legal).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Gestão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Recursos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Humanos (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recrutamento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formação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Desenvolvimento de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Tecnologia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sistemas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reserva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website).</a:t>
            </a:r>
          </a:p>
          <a:p>
            <a:pPr marL="561337" lvl="1" indent="-280669" algn="just">
              <a:lnSpc>
                <a:spcPts val="3639"/>
              </a:lnSpc>
              <a:buFont typeface="Arial"/>
              <a:buChar char="•"/>
            </a:pP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Compras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aquisição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bens e </a:t>
            </a:r>
            <a:r>
              <a:rPr lang="en-US" sz="25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serviços</a:t>
            </a:r>
            <a:r>
              <a:rPr lang="en-US" sz="25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  <a:p>
            <a:pPr algn="just">
              <a:lnSpc>
                <a:spcPts val="4059"/>
              </a:lnSpc>
            </a:pPr>
            <a:endParaRPr lang="en-US" sz="2599" dirty="0">
              <a:solidFill>
                <a:srgbClr val="31356E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-649978" y="-176727"/>
            <a:ext cx="1299955" cy="10640454"/>
            <a:chOff x="0" y="0"/>
            <a:chExt cx="342375" cy="28024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42375" cy="2802424"/>
            </a:xfrm>
            <a:custGeom>
              <a:avLst/>
              <a:gdLst/>
              <a:ahLst/>
              <a:cxnLst/>
              <a:rect l="l" t="t" r="r" b="b"/>
              <a:pathLst>
                <a:path w="342375" h="2802424">
                  <a:moveTo>
                    <a:pt x="0" y="0"/>
                  </a:moveTo>
                  <a:lnTo>
                    <a:pt x="342375" y="0"/>
                  </a:lnTo>
                  <a:lnTo>
                    <a:pt x="342375" y="2802424"/>
                  </a:lnTo>
                  <a:lnTo>
                    <a:pt x="0" y="2802424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342375" cy="2830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03554" y="8786077"/>
            <a:ext cx="785052" cy="1269217"/>
            <a:chOff x="0" y="0"/>
            <a:chExt cx="206763" cy="33427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6763" cy="334279"/>
            </a:xfrm>
            <a:custGeom>
              <a:avLst/>
              <a:gdLst/>
              <a:ahLst/>
              <a:cxnLst/>
              <a:rect l="l" t="t" r="r" b="b"/>
              <a:pathLst>
                <a:path w="206763" h="334279">
                  <a:moveTo>
                    <a:pt x="0" y="0"/>
                  </a:moveTo>
                  <a:lnTo>
                    <a:pt x="206763" y="0"/>
                  </a:lnTo>
                  <a:lnTo>
                    <a:pt x="206763" y="334279"/>
                  </a:lnTo>
                  <a:lnTo>
                    <a:pt x="0" y="334279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206763" cy="362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81738" y="6678156"/>
            <a:ext cx="7862262" cy="152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Importância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Identificar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áreas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onde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é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possível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reduzir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custos,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melhorar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eficiência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diferenciar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8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oferta</a:t>
            </a:r>
            <a:r>
              <a:rPr lang="en-US" sz="28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635" y="3469034"/>
            <a:ext cx="6904801" cy="636466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86091" y="-548122"/>
            <a:ext cx="19260182" cy="3153645"/>
            <a:chOff x="0" y="0"/>
            <a:chExt cx="8042243" cy="13168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2243" cy="1316830"/>
            </a:xfrm>
            <a:custGeom>
              <a:avLst/>
              <a:gdLst/>
              <a:ahLst/>
              <a:cxnLst/>
              <a:rect l="l" t="t" r="r" b="b"/>
              <a:pathLst>
                <a:path w="8042243" h="1316830">
                  <a:moveTo>
                    <a:pt x="0" y="0"/>
                  </a:moveTo>
                  <a:lnTo>
                    <a:pt x="8042243" y="0"/>
                  </a:lnTo>
                  <a:lnTo>
                    <a:pt x="8042243" y="1316830"/>
                  </a:lnTo>
                  <a:lnTo>
                    <a:pt x="0" y="1316830"/>
                  </a:lnTo>
                  <a:close/>
                </a:path>
              </a:pathLst>
            </a:custGeom>
            <a:blipFill>
              <a:blip r:embed="rId3"/>
              <a:stretch>
                <a:fillRect t="-128637" b="-128637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158441" y="3560247"/>
            <a:ext cx="1052926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Noções de Análise Estratégica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09259" y="4966772"/>
            <a:ext cx="8750041" cy="2040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9"/>
              </a:lnSpc>
            </a:pP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Conceito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de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Estratégia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: O plano de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ação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de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uma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organização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para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alcançar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os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seus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objetivos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a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longo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prazo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,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definindo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como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ela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irá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competir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no </a:t>
            </a:r>
            <a:r>
              <a:rPr lang="en-US" sz="28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seu</a:t>
            </a:r>
            <a:r>
              <a:rPr lang="en-US" sz="28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mercado.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271255" y="2442442"/>
            <a:ext cx="19045347" cy="625588"/>
            <a:chOff x="0" y="0"/>
            <a:chExt cx="5016058" cy="1647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16059" cy="164764"/>
            </a:xfrm>
            <a:custGeom>
              <a:avLst/>
              <a:gdLst/>
              <a:ahLst/>
              <a:cxnLst/>
              <a:rect l="l" t="t" r="r" b="b"/>
              <a:pathLst>
                <a:path w="5016059" h="164764">
                  <a:moveTo>
                    <a:pt x="0" y="0"/>
                  </a:moveTo>
                  <a:lnTo>
                    <a:pt x="5016059" y="0"/>
                  </a:lnTo>
                  <a:lnTo>
                    <a:pt x="5016059" y="164764"/>
                  </a:lnTo>
                  <a:lnTo>
                    <a:pt x="0" y="164764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016058" cy="1933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03673" y="-476763"/>
            <a:ext cx="1207347" cy="9855891"/>
          </a:xfrm>
          <a:custGeom>
            <a:avLst/>
            <a:gdLst/>
            <a:ahLst/>
            <a:cxnLst/>
            <a:rect l="l" t="t" r="r" b="b"/>
            <a:pathLst>
              <a:path w="1207347" h="9855891">
                <a:moveTo>
                  <a:pt x="0" y="0"/>
                </a:moveTo>
                <a:lnTo>
                  <a:pt x="1207346" y="0"/>
                </a:lnTo>
                <a:lnTo>
                  <a:pt x="1207346" y="9855891"/>
                </a:lnTo>
                <a:lnTo>
                  <a:pt x="0" y="985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59725" y="2823018"/>
            <a:ext cx="5892394" cy="5892394"/>
          </a:xfrm>
          <a:custGeom>
            <a:avLst/>
            <a:gdLst/>
            <a:ahLst/>
            <a:cxnLst/>
            <a:rect l="l" t="t" r="r" b="b"/>
            <a:pathLst>
              <a:path w="5892394" h="5892394">
                <a:moveTo>
                  <a:pt x="0" y="0"/>
                </a:moveTo>
                <a:lnTo>
                  <a:pt x="5892394" y="0"/>
                </a:lnTo>
                <a:lnTo>
                  <a:pt x="5892394" y="5892394"/>
                </a:lnTo>
                <a:lnTo>
                  <a:pt x="0" y="5892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4597" y="3907890"/>
            <a:ext cx="3722650" cy="3722650"/>
          </a:xfrm>
          <a:custGeom>
            <a:avLst/>
            <a:gdLst/>
            <a:ahLst/>
            <a:cxnLst/>
            <a:rect l="l" t="t" r="r" b="b"/>
            <a:pathLst>
              <a:path w="3722650" h="3722650">
                <a:moveTo>
                  <a:pt x="0" y="0"/>
                </a:moveTo>
                <a:lnTo>
                  <a:pt x="3722650" y="0"/>
                </a:lnTo>
                <a:lnTo>
                  <a:pt x="3722650" y="3722650"/>
                </a:lnTo>
                <a:lnTo>
                  <a:pt x="0" y="3722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234397" y="4997690"/>
            <a:ext cx="1543050" cy="154305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966A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4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0265180" flipH="1">
            <a:off x="8569431" y="1782821"/>
            <a:ext cx="5226266" cy="3423204"/>
          </a:xfrm>
          <a:custGeom>
            <a:avLst/>
            <a:gdLst/>
            <a:ahLst/>
            <a:cxnLst/>
            <a:rect l="l" t="t" r="r" b="b"/>
            <a:pathLst>
              <a:path w="5226266" h="3423204">
                <a:moveTo>
                  <a:pt x="5226266" y="0"/>
                </a:moveTo>
                <a:lnTo>
                  <a:pt x="0" y="0"/>
                </a:lnTo>
                <a:lnTo>
                  <a:pt x="0" y="3423204"/>
                </a:lnTo>
                <a:lnTo>
                  <a:pt x="5226266" y="3423204"/>
                </a:lnTo>
                <a:lnTo>
                  <a:pt x="52262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375251">
            <a:off x="4707173" y="4015898"/>
            <a:ext cx="1843607" cy="1467911"/>
          </a:xfrm>
          <a:custGeom>
            <a:avLst/>
            <a:gdLst/>
            <a:ahLst/>
            <a:cxnLst/>
            <a:rect l="l" t="t" r="r" b="b"/>
            <a:pathLst>
              <a:path w="1843607" h="1467911">
                <a:moveTo>
                  <a:pt x="0" y="0"/>
                </a:moveTo>
                <a:lnTo>
                  <a:pt x="1843607" y="0"/>
                </a:lnTo>
                <a:lnTo>
                  <a:pt x="1843607" y="1467911"/>
                </a:lnTo>
                <a:lnTo>
                  <a:pt x="0" y="14679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01852" t="-6605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03673" y="3905971"/>
            <a:ext cx="4020074" cy="1090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4"/>
              </a:lnSpc>
            </a:pPr>
            <a:r>
              <a:rPr lang="en-US" sz="3600" b="1">
                <a:solidFill>
                  <a:srgbClr val="FFC200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ESTRATÉGIA CORPORATIVA: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207249" y="5769215"/>
            <a:ext cx="3633950" cy="120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4000" b="1">
                <a:solidFill>
                  <a:srgbClr val="997AF1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ESTRATÉGIA FUNCIONAL: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29344" y="252840"/>
            <a:ext cx="3372210" cy="1805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4000" b="1">
                <a:solidFill>
                  <a:srgbClr val="E966AA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ESTRATÉGIA DE NEGÓCIO: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4822" y="5553516"/>
            <a:ext cx="5253753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5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Define em que negócios a empresa deve estar (diversificação, aquisições, desinvestimentos). Exemplo no turismo: Uma cadeia hoteleira decidir expandir para o segmento de turismo rural.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36377" y="2324743"/>
            <a:ext cx="4404822" cy="326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5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Define como a empresa irá competir em cada um dos seus negócios (liderança em custos, diferenciação, foco). Exemplo no turismo: Um hotel boutique focar numa experiência de luxo personalizada para se diferenciar.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610641" y="7448587"/>
            <a:ext cx="6677359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0"/>
              </a:lnSpc>
            </a:pPr>
            <a:r>
              <a:rPr lang="en-US" sz="25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Define como cada área funcional (marketing, finanças, operações, RH) irá apoiar a estratégia de negócio. Exemplo no turismo: O departamento de marketing de um hotel criar campanhas segmentadas para atrair o seu público-alvo.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9410" y="859568"/>
            <a:ext cx="11796134" cy="69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04"/>
              </a:lnSpc>
            </a:pPr>
            <a:r>
              <a:rPr lang="en-US" sz="5261">
                <a:solidFill>
                  <a:srgbClr val="E966AA"/>
                </a:solidFill>
                <a:latin typeface="Extenda 100 Yotta"/>
                <a:ea typeface="Extenda 100 Yotta"/>
                <a:cs typeface="Extenda 100 Yotta"/>
                <a:sym typeface="Extenda 100 Yotta"/>
              </a:rPr>
              <a:t>NÍVEIS DE ESTRATÉGIA:</a:t>
            </a:r>
          </a:p>
        </p:txBody>
      </p:sp>
      <p:sp>
        <p:nvSpPr>
          <p:cNvPr id="17" name="Freeform 17"/>
          <p:cNvSpPr/>
          <p:nvPr/>
        </p:nvSpPr>
        <p:spPr>
          <a:xfrm rot="-9656481" flipH="1">
            <a:off x="10264552" y="5473916"/>
            <a:ext cx="3277176" cy="2146550"/>
          </a:xfrm>
          <a:custGeom>
            <a:avLst/>
            <a:gdLst/>
            <a:ahLst/>
            <a:cxnLst/>
            <a:rect l="l" t="t" r="r" b="b"/>
            <a:pathLst>
              <a:path w="3277176" h="2146550">
                <a:moveTo>
                  <a:pt x="3277176" y="0"/>
                </a:moveTo>
                <a:lnTo>
                  <a:pt x="0" y="0"/>
                </a:lnTo>
                <a:lnTo>
                  <a:pt x="0" y="2146550"/>
                </a:lnTo>
                <a:lnTo>
                  <a:pt x="3277176" y="2146550"/>
                </a:lnTo>
                <a:lnTo>
                  <a:pt x="327717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644801" y="-2930551"/>
            <a:ext cx="9258300" cy="15119401"/>
            <a:chOff x="0" y="0"/>
            <a:chExt cx="4975860" cy="8125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75860" cy="8125900"/>
            </a:xfrm>
            <a:custGeom>
              <a:avLst/>
              <a:gdLst/>
              <a:ahLst/>
              <a:cxnLst/>
              <a:rect l="l" t="t" r="r" b="b"/>
              <a:pathLst>
                <a:path w="4975860" h="8125900">
                  <a:moveTo>
                    <a:pt x="4975860" y="0"/>
                  </a:moveTo>
                  <a:lnTo>
                    <a:pt x="4975860" y="7254680"/>
                  </a:lnTo>
                  <a:lnTo>
                    <a:pt x="2486660" y="8125900"/>
                  </a:lnTo>
                  <a:lnTo>
                    <a:pt x="0" y="7254680"/>
                  </a:lnTo>
                  <a:lnTo>
                    <a:pt x="1270" y="6538400"/>
                  </a:lnTo>
                  <a:lnTo>
                    <a:pt x="6350" y="1966275"/>
                  </a:lnTo>
                  <a:lnTo>
                    <a:pt x="0" y="0"/>
                  </a:lnTo>
                  <a:lnTo>
                    <a:pt x="4975860" y="0"/>
                  </a:lnTo>
                  <a:close/>
                </a:path>
              </a:pathLst>
            </a:custGeom>
            <a:solidFill>
              <a:srgbClr val="0AA1D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285750" y="9431300"/>
            <a:ext cx="17069675" cy="1116772"/>
            <a:chOff x="0" y="0"/>
            <a:chExt cx="6227064" cy="4074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27064" cy="407402"/>
            </a:xfrm>
            <a:custGeom>
              <a:avLst/>
              <a:gdLst/>
              <a:ahLst/>
              <a:cxnLst/>
              <a:rect l="l" t="t" r="r" b="b"/>
              <a:pathLst>
                <a:path w="6227064" h="407402">
                  <a:moveTo>
                    <a:pt x="0" y="0"/>
                  </a:moveTo>
                  <a:lnTo>
                    <a:pt x="6227064" y="0"/>
                  </a:lnTo>
                  <a:lnTo>
                    <a:pt x="6227064" y="407402"/>
                  </a:lnTo>
                  <a:lnTo>
                    <a:pt x="0" y="407402"/>
                  </a:lnTo>
                  <a:close/>
                </a:path>
              </a:pathLst>
            </a:custGeom>
            <a:solidFill>
              <a:srgbClr val="0AA1DD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0" y="0"/>
            <a:ext cx="7577763" cy="5676008"/>
          </a:xfrm>
          <a:custGeom>
            <a:avLst/>
            <a:gdLst/>
            <a:ahLst/>
            <a:cxnLst/>
            <a:rect l="l" t="t" r="r" b="b"/>
            <a:pathLst>
              <a:path w="7577763" h="5676008">
                <a:moveTo>
                  <a:pt x="0" y="0"/>
                </a:moveTo>
                <a:lnTo>
                  <a:pt x="7577763" y="0"/>
                </a:lnTo>
                <a:lnTo>
                  <a:pt x="7577763" y="5676008"/>
                </a:lnTo>
                <a:lnTo>
                  <a:pt x="0" y="5676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249087" y="353175"/>
            <a:ext cx="9144000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Matriz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SWOT: Uma ferramenta simples mas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poderosa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resumir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as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análises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ambiente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externo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Oportunidades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Ameaças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 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interno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Forças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Fraquezas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05149" y="2408390"/>
            <a:ext cx="848439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Exemplo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SWOT para um Hotel Rural no Alentejo: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99531" y="3539679"/>
            <a:ext cx="9093556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Forças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Localização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pitoresca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ambiente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tranquilo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gastronomia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regional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autêntica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serviço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personalizado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49087" y="5087500"/>
            <a:ext cx="9144000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Fraquezas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Acessibilidade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limitada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transportes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públicos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sazonalidade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procura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recursos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financeiros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limitados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marketing.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9258" y="6633726"/>
            <a:ext cx="9144000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Oportunidades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Crescente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procura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por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turismo rural e de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natureza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interesse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experiências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gastronómicas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locais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possibilidade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parcerias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produtores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regionais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34458" y="8252961"/>
            <a:ext cx="9546440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Ameaças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: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Aumento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concorrência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outros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alojamentos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rurais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impacto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das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alterações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climáticas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no turismo de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verão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flutuações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económicas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que </a:t>
            </a:r>
            <a:r>
              <a:rPr lang="en-US" sz="24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afetam</a:t>
            </a:r>
            <a:r>
              <a:rPr lang="en-US" sz="24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 turismo.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07644" y="793750"/>
            <a:ext cx="1027271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Exercício em Grupo - Desafio Estratégico no Turismo Português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60993" y="1883670"/>
            <a:ext cx="16383000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Cenário: Escolham um tipo de negócio de turismo específico em Portugal (por exemplo: uma empresa de animação turística no Porto, um restaurante típico em Lisboa, uma agência de viagens online focada em ecoturismo).</a:t>
            </a:r>
          </a:p>
          <a:p>
            <a:pPr algn="just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Tarefa: Em grupo, realizem uma análise estratégica para este negócio, seguindo os seguintes passos: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27909" y="4725295"/>
            <a:ext cx="15136091" cy="392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just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Análise do Ambiente Externo: Identifiquem pelo menos dois fatores macroambientais relevantes e analisem o impacto de duas das 5 Forças de Porter sobre este tipo de negócio.</a:t>
            </a:r>
          </a:p>
          <a:p>
            <a:pPr marL="539746" lvl="1" indent="-269873" algn="just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Diagnóstico Interno: Listem dois pontos fortes e duas fraquezas típicas deste tipo de negócio.</a:t>
            </a:r>
          </a:p>
          <a:p>
            <a:pPr marL="539746" lvl="1" indent="-269873" algn="just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Matriz SWOT: Construam uma matriz SWOT concisa com base nas vossas análises.</a:t>
            </a:r>
          </a:p>
          <a:p>
            <a:pPr marL="539746" lvl="1" indent="-269873" algn="just">
              <a:lnSpc>
                <a:spcPts val="3499"/>
              </a:lnSpc>
              <a:buFont typeface="Arial"/>
              <a:buChar char="•"/>
            </a:pPr>
            <a:r>
              <a:rPr lang="en-US" sz="24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Sugestões Estratégicas: Com base na análise SWOT, proponham uma ou duas sugestões estratégicas para este negócio aproveitar as oportunidades e mitigar as ameaças, explorando os seus pontos fortes e lidando com as suas fraquezas.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34207" y="-97041"/>
            <a:ext cx="7450746" cy="10681184"/>
            <a:chOff x="0" y="0"/>
            <a:chExt cx="1154316" cy="16547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4316" cy="1654795"/>
            </a:xfrm>
            <a:custGeom>
              <a:avLst/>
              <a:gdLst/>
              <a:ahLst/>
              <a:cxnLst/>
              <a:rect l="l" t="t" r="r" b="b"/>
              <a:pathLst>
                <a:path w="1154316" h="1654795">
                  <a:moveTo>
                    <a:pt x="0" y="0"/>
                  </a:moveTo>
                  <a:lnTo>
                    <a:pt x="1154316" y="0"/>
                  </a:lnTo>
                  <a:lnTo>
                    <a:pt x="1154316" y="1654795"/>
                  </a:lnTo>
                  <a:lnTo>
                    <a:pt x="0" y="1654795"/>
                  </a:lnTo>
                  <a:close/>
                </a:path>
              </a:pathLst>
            </a:custGeom>
            <a:blipFill>
              <a:blip r:embed="rId2"/>
              <a:stretch>
                <a:fillRect l="-46732" r="-5577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943368" y="544579"/>
            <a:ext cx="7065625" cy="863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43368" y="1771015"/>
            <a:ext cx="9315932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Pensem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um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negócio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de turismo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Portugal que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tenha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passado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por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grandes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mudanças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nos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últimos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anos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(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positivas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ou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negativas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). Que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fatores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externos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(fora da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empresa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)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acham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que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contribuíram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para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essas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mudanças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7259300" y="-514350"/>
            <a:ext cx="3068419" cy="3086100"/>
            <a:chOff x="0" y="0"/>
            <a:chExt cx="808143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08143" cy="812800"/>
            </a:xfrm>
            <a:custGeom>
              <a:avLst/>
              <a:gdLst/>
              <a:ahLst/>
              <a:cxnLst/>
              <a:rect l="l" t="t" r="r" b="b"/>
              <a:pathLst>
                <a:path w="808143" h="812800">
                  <a:moveTo>
                    <a:pt x="0" y="0"/>
                  </a:moveTo>
                  <a:lnTo>
                    <a:pt x="808143" y="0"/>
                  </a:lnTo>
                  <a:lnTo>
                    <a:pt x="80814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08143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066433" y="9815107"/>
            <a:ext cx="3753869" cy="769036"/>
            <a:chOff x="0" y="0"/>
            <a:chExt cx="988673" cy="2025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8673" cy="202544"/>
            </a:xfrm>
            <a:custGeom>
              <a:avLst/>
              <a:gdLst/>
              <a:ahLst/>
              <a:cxnLst/>
              <a:rect l="l" t="t" r="r" b="b"/>
              <a:pathLst>
                <a:path w="988673" h="202544">
                  <a:moveTo>
                    <a:pt x="0" y="0"/>
                  </a:moveTo>
                  <a:lnTo>
                    <a:pt x="988673" y="0"/>
                  </a:lnTo>
                  <a:lnTo>
                    <a:pt x="988673" y="202544"/>
                  </a:lnTo>
                  <a:lnTo>
                    <a:pt x="0" y="202544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988673" cy="2311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943368" y="4036233"/>
            <a:ext cx="9315932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Quais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são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principais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recursos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capacidades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que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vocês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consideram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essenciais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para o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sucesso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uma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empresa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de turismo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Portugal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hoje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43368" y="5880273"/>
            <a:ext cx="9315932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Se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tivessem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que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dar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um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conselho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estratégico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para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uma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nova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empresa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de turismo a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iniciar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operações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Portugal, que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análise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vocês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diriam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que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ela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precisa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fazer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 antes de </a:t>
            </a:r>
            <a:r>
              <a:rPr lang="en-US" sz="2399" b="1" dirty="0" err="1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tudo</a:t>
            </a:r>
            <a:r>
              <a:rPr lang="en-US" sz="2399" b="1" dirty="0">
                <a:solidFill>
                  <a:srgbClr val="31356E"/>
                </a:solidFill>
                <a:latin typeface="Lato Bold"/>
                <a:ea typeface="Lato Bold"/>
                <a:cs typeface="Lato Bold"/>
                <a:sym typeface="Lato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1803" y="2106241"/>
            <a:ext cx="10617121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importância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olhar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para fora e para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dentro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: Para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ter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sucesso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dinâmico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setor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 turismo, as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empresas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não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podem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operar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vazio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Precisam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entender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profundamente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ambiente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que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estão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inseridas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conhecer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as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suas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próprias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forças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fraquezas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47510" y="6709338"/>
            <a:ext cx="18583019" cy="4923392"/>
            <a:chOff x="0" y="0"/>
            <a:chExt cx="4273057" cy="11321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3057" cy="1132106"/>
            </a:xfrm>
            <a:custGeom>
              <a:avLst/>
              <a:gdLst/>
              <a:ahLst/>
              <a:cxnLst/>
              <a:rect l="l" t="t" r="r" b="b"/>
              <a:pathLst>
                <a:path w="4273057" h="1132106">
                  <a:moveTo>
                    <a:pt x="0" y="0"/>
                  </a:moveTo>
                  <a:lnTo>
                    <a:pt x="4273057" y="0"/>
                  </a:lnTo>
                  <a:lnTo>
                    <a:pt x="4273057" y="1132106"/>
                  </a:lnTo>
                  <a:lnTo>
                    <a:pt x="0" y="1132106"/>
                  </a:lnTo>
                  <a:close/>
                </a:path>
              </a:pathLst>
            </a:custGeom>
            <a:blipFill>
              <a:blip r:embed="rId2"/>
              <a:stretch>
                <a:fillRect t="-75853" b="-7585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28700" y="152400"/>
            <a:ext cx="1660932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Navegando no Mundo do Turismo com a Análise Estratégica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649978" y="-514350"/>
            <a:ext cx="1299955" cy="1543050"/>
            <a:chOff x="0" y="0"/>
            <a:chExt cx="342375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2375" cy="406400"/>
            </a:xfrm>
            <a:custGeom>
              <a:avLst/>
              <a:gdLst/>
              <a:ahLst/>
              <a:cxnLst/>
              <a:rect l="l" t="t" r="r" b="b"/>
              <a:pathLst>
                <a:path w="342375" h="406400">
                  <a:moveTo>
                    <a:pt x="0" y="0"/>
                  </a:moveTo>
                  <a:lnTo>
                    <a:pt x="342375" y="0"/>
                  </a:lnTo>
                  <a:lnTo>
                    <a:pt x="34237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3423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638022" y="5166288"/>
            <a:ext cx="1299955" cy="1543050"/>
            <a:chOff x="0" y="0"/>
            <a:chExt cx="34237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2375" cy="406400"/>
            </a:xfrm>
            <a:custGeom>
              <a:avLst/>
              <a:gdLst/>
              <a:ahLst/>
              <a:cxnLst/>
              <a:rect l="l" t="t" r="r" b="b"/>
              <a:pathLst>
                <a:path w="342375" h="406400">
                  <a:moveTo>
                    <a:pt x="0" y="0"/>
                  </a:moveTo>
                  <a:lnTo>
                    <a:pt x="342375" y="0"/>
                  </a:lnTo>
                  <a:lnTo>
                    <a:pt x="34237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23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33658" y="3700109"/>
            <a:ext cx="10617121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Análise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Estratégica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ferramenta: 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análise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estratégica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fornece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as ferramentas e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métodos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examinar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sistematicamente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ambiente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externo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interno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ajudando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a formular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planos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e 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tomar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decisões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mais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informadas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17876" y="5180911"/>
            <a:ext cx="10617121" cy="116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9"/>
              </a:lnSpc>
            </a:pP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Metáfora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: Imaginem um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navegador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planear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uma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viagem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 Ele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precisa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conhecer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o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mapa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ambiente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externo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as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capacidades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seu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barco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ambiente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interno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 e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definir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melhor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rota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chegar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seu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destino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1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estratégia</a:t>
            </a:r>
            <a:r>
              <a:rPr lang="en-US" sz="21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193" y="430213"/>
            <a:ext cx="1052926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Análise do Ambiente Externo - O Cenário Macro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43023" y="5557601"/>
            <a:ext cx="10491355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Fatores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Econômicos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Crescimento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económico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impacto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poder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compra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turistas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taxas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câmbio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influência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no turismo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internacional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inflação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(custos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operacionais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taxas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juro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investimentos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646311" y="1545247"/>
            <a:ext cx="5019981" cy="7196507"/>
            <a:chOff x="0" y="0"/>
            <a:chExt cx="1154316" cy="16547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4316" cy="1654795"/>
            </a:xfrm>
            <a:custGeom>
              <a:avLst/>
              <a:gdLst/>
              <a:ahLst/>
              <a:cxnLst/>
              <a:rect l="l" t="t" r="r" b="b"/>
              <a:pathLst>
                <a:path w="1154316" h="1654795">
                  <a:moveTo>
                    <a:pt x="0" y="0"/>
                  </a:moveTo>
                  <a:lnTo>
                    <a:pt x="1154316" y="0"/>
                  </a:lnTo>
                  <a:lnTo>
                    <a:pt x="1154316" y="1654795"/>
                  </a:lnTo>
                  <a:lnTo>
                    <a:pt x="0" y="1654795"/>
                  </a:lnTo>
                  <a:close/>
                </a:path>
              </a:pathLst>
            </a:custGeom>
            <a:blipFill>
              <a:blip r:embed="rId2"/>
              <a:stretch>
                <a:fillRect l="-77334" r="-7733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505509" y="9500516"/>
            <a:ext cx="9649509" cy="1258194"/>
            <a:chOff x="0" y="0"/>
            <a:chExt cx="2541435" cy="3313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1435" cy="331376"/>
            </a:xfrm>
            <a:custGeom>
              <a:avLst/>
              <a:gdLst/>
              <a:ahLst/>
              <a:cxnLst/>
              <a:rect l="l" t="t" r="r" b="b"/>
              <a:pathLst>
                <a:path w="2541435" h="331376">
                  <a:moveTo>
                    <a:pt x="0" y="0"/>
                  </a:moveTo>
                  <a:lnTo>
                    <a:pt x="2541435" y="0"/>
                  </a:lnTo>
                  <a:lnTo>
                    <a:pt x="2541435" y="331376"/>
                  </a:lnTo>
                  <a:lnTo>
                    <a:pt x="0" y="331376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541435" cy="359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66337" y="257175"/>
            <a:ext cx="1299955" cy="1543050"/>
            <a:chOff x="0" y="0"/>
            <a:chExt cx="34237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2375" cy="406400"/>
            </a:xfrm>
            <a:custGeom>
              <a:avLst/>
              <a:gdLst/>
              <a:ahLst/>
              <a:cxnLst/>
              <a:rect l="l" t="t" r="r" b="b"/>
              <a:pathLst>
                <a:path w="342375" h="406400">
                  <a:moveTo>
                    <a:pt x="0" y="0"/>
                  </a:moveTo>
                  <a:lnTo>
                    <a:pt x="342375" y="0"/>
                  </a:lnTo>
                  <a:lnTo>
                    <a:pt x="34237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23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04946" y="2132012"/>
            <a:ext cx="10967508" cy="169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Fatore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Políticos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Políticas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governamentais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relacionadas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turismo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incentivos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regulamentação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alojamento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local, vistos),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estabilidade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política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relações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internacionais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impacto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fluxo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turistas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  <a:p>
            <a:pPr algn="just">
              <a:lnSpc>
                <a:spcPts val="3079"/>
              </a:lnSpc>
            </a:pPr>
            <a:endParaRPr lang="en-US" sz="2499" dirty="0">
              <a:solidFill>
                <a:srgbClr val="31356E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81100" y="3777298"/>
            <a:ext cx="1049135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Exemplo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Portugal: As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políticas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incentivo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turismo no interior do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país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regulamentação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alojamento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local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grandes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cidades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impacto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relações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diplomáticas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com mercados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emissores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turistas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3023" y="7611717"/>
            <a:ext cx="1049135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Exemplo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Portugal: 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impacto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das crises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económicas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fluxo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turístico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competitividade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Portugal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destino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função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taxas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câmbio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aumento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dos custos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energia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hotéis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193" y="430213"/>
            <a:ext cx="1052926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Análise do Ambiente Externo - O Cenário Macro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43023" y="5606675"/>
            <a:ext cx="10491355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Fatores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Tecnológicos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Avanços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internet 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plataformas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digitais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reservas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online, marketing digital),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inteligência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artificial (chatbots,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personalização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realidade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virtual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novas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formas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promoção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novas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tecnologias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transporte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voos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low-cost,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carros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elétricos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646311" y="1545247"/>
            <a:ext cx="5019981" cy="7196507"/>
            <a:chOff x="0" y="0"/>
            <a:chExt cx="1154316" cy="16547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4316" cy="1654795"/>
            </a:xfrm>
            <a:custGeom>
              <a:avLst/>
              <a:gdLst/>
              <a:ahLst/>
              <a:cxnLst/>
              <a:rect l="l" t="t" r="r" b="b"/>
              <a:pathLst>
                <a:path w="1154316" h="1654795">
                  <a:moveTo>
                    <a:pt x="0" y="0"/>
                  </a:moveTo>
                  <a:lnTo>
                    <a:pt x="1154316" y="0"/>
                  </a:lnTo>
                  <a:lnTo>
                    <a:pt x="1154316" y="1654795"/>
                  </a:lnTo>
                  <a:lnTo>
                    <a:pt x="0" y="1654795"/>
                  </a:lnTo>
                  <a:close/>
                </a:path>
              </a:pathLst>
            </a:custGeom>
            <a:blipFill>
              <a:blip r:embed="rId2"/>
              <a:stretch>
                <a:fillRect l="-77334" r="-7733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505509" y="9500516"/>
            <a:ext cx="9649509" cy="1258194"/>
            <a:chOff x="0" y="0"/>
            <a:chExt cx="2541435" cy="3313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1435" cy="331376"/>
            </a:xfrm>
            <a:custGeom>
              <a:avLst/>
              <a:gdLst/>
              <a:ahLst/>
              <a:cxnLst/>
              <a:rect l="l" t="t" r="r" b="b"/>
              <a:pathLst>
                <a:path w="2541435" h="331376">
                  <a:moveTo>
                    <a:pt x="0" y="0"/>
                  </a:moveTo>
                  <a:lnTo>
                    <a:pt x="2541435" y="0"/>
                  </a:lnTo>
                  <a:lnTo>
                    <a:pt x="2541435" y="331376"/>
                  </a:lnTo>
                  <a:lnTo>
                    <a:pt x="0" y="331376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541435" cy="359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66337" y="257175"/>
            <a:ext cx="1299955" cy="1543050"/>
            <a:chOff x="0" y="0"/>
            <a:chExt cx="34237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2375" cy="406400"/>
            </a:xfrm>
            <a:custGeom>
              <a:avLst/>
              <a:gdLst/>
              <a:ahLst/>
              <a:cxnLst/>
              <a:rect l="l" t="t" r="r" b="b"/>
              <a:pathLst>
                <a:path w="342375" h="406400">
                  <a:moveTo>
                    <a:pt x="0" y="0"/>
                  </a:moveTo>
                  <a:lnTo>
                    <a:pt x="342375" y="0"/>
                  </a:lnTo>
                  <a:lnTo>
                    <a:pt x="34237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23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04946" y="2132012"/>
            <a:ext cx="10967508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Fatores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Sociais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Tendências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demográficas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envelhecimento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população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crescimento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certos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grupos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etários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mudanças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estilos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vida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procura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experiências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autênticas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turismo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bem-estar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valores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culturais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importância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sustentabilidade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respeito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pela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cultura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local).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1100" y="4089025"/>
            <a:ext cx="1049135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Exemplo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Portugal: 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aumento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 interesse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pelo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turismo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sénior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crescente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procura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por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experiências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turismo rural e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natureza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valorização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gastronomia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e do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património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cultural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português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3023" y="7748858"/>
            <a:ext cx="1049135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proliferação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plataformas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reserva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como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o Booking e o Airbnb, 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uso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redes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sociais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para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promover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destinos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negócios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turísticos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implementação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soluções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smart tourism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algumas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cidades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193" y="430213"/>
            <a:ext cx="1052926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31356E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Análise do Ambiente Externo - O Cenário Macro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43023" y="5606675"/>
            <a:ext cx="10491355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Fatores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Legais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Legislação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laboral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contratação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pessoal), leis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proteção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consumidor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direitos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turistas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regulamentação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específica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setor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 turismo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licenciamento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normas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segurança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legislação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ambiental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2646311" y="1545247"/>
            <a:ext cx="5019981" cy="7196507"/>
            <a:chOff x="0" y="0"/>
            <a:chExt cx="1154316" cy="16547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54316" cy="1654795"/>
            </a:xfrm>
            <a:custGeom>
              <a:avLst/>
              <a:gdLst/>
              <a:ahLst/>
              <a:cxnLst/>
              <a:rect l="l" t="t" r="r" b="b"/>
              <a:pathLst>
                <a:path w="1154316" h="1654795">
                  <a:moveTo>
                    <a:pt x="0" y="0"/>
                  </a:moveTo>
                  <a:lnTo>
                    <a:pt x="1154316" y="0"/>
                  </a:lnTo>
                  <a:lnTo>
                    <a:pt x="1154316" y="1654795"/>
                  </a:lnTo>
                  <a:lnTo>
                    <a:pt x="0" y="1654795"/>
                  </a:lnTo>
                  <a:close/>
                </a:path>
              </a:pathLst>
            </a:custGeom>
            <a:blipFill>
              <a:blip r:embed="rId2"/>
              <a:stretch>
                <a:fillRect l="-77334" r="-77334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-505509" y="9500516"/>
            <a:ext cx="9649509" cy="1258194"/>
            <a:chOff x="0" y="0"/>
            <a:chExt cx="2541435" cy="3313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1435" cy="331376"/>
            </a:xfrm>
            <a:custGeom>
              <a:avLst/>
              <a:gdLst/>
              <a:ahLst/>
              <a:cxnLst/>
              <a:rect l="l" t="t" r="r" b="b"/>
              <a:pathLst>
                <a:path w="2541435" h="331376">
                  <a:moveTo>
                    <a:pt x="0" y="0"/>
                  </a:moveTo>
                  <a:lnTo>
                    <a:pt x="2541435" y="0"/>
                  </a:lnTo>
                  <a:lnTo>
                    <a:pt x="2541435" y="331376"/>
                  </a:lnTo>
                  <a:lnTo>
                    <a:pt x="0" y="331376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541435" cy="359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366337" y="257175"/>
            <a:ext cx="1299955" cy="1543050"/>
            <a:chOff x="0" y="0"/>
            <a:chExt cx="342375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42375" cy="406400"/>
            </a:xfrm>
            <a:custGeom>
              <a:avLst/>
              <a:gdLst/>
              <a:ahLst/>
              <a:cxnLst/>
              <a:rect l="l" t="t" r="r" b="b"/>
              <a:pathLst>
                <a:path w="342375" h="406400">
                  <a:moveTo>
                    <a:pt x="0" y="0"/>
                  </a:moveTo>
                  <a:lnTo>
                    <a:pt x="342375" y="0"/>
                  </a:lnTo>
                  <a:lnTo>
                    <a:pt x="342375" y="406400"/>
                  </a:lnTo>
                  <a:lnTo>
                    <a:pt x="0" y="406400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42375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04946" y="2132012"/>
            <a:ext cx="10967508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Fatores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Ambientais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: Preocupações com 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sustentabilidade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impacto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atividades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turísticas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ambiente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alterações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climáticas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impacto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destinos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praia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ou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neve),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recursos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naturais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água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energia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),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regulamentação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ambiental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1100" y="4089025"/>
            <a:ext cx="1049135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Exemplo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Portugal: 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crescente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preocupação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com o turismo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massificado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certas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regiões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desafios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gestão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da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água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no Algarve, as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iniciativas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turismo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sustentável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áreas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protegidas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3023" y="7748858"/>
            <a:ext cx="10491355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just">
              <a:lnSpc>
                <a:spcPts val="3499"/>
              </a:lnSpc>
              <a:buFont typeface="Arial"/>
              <a:buChar char="•"/>
            </a:pP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Exemplo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Portugal: As leis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sobre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licenciamento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alojamento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local,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direitos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dos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passageiros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aéreos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, as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normas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segurança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em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atividades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 de turismo de </a:t>
            </a:r>
            <a:r>
              <a:rPr lang="en-US" sz="2499" dirty="0" err="1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aventura</a:t>
            </a:r>
            <a:r>
              <a:rPr lang="en-US" sz="2499" dirty="0">
                <a:solidFill>
                  <a:srgbClr val="31356E"/>
                </a:solidFill>
                <a:latin typeface="Lato"/>
                <a:ea typeface="Lato"/>
                <a:cs typeface="Lato"/>
                <a:sym typeface="Lato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8022" y="-251575"/>
            <a:ext cx="1299955" cy="7422309"/>
            <a:chOff x="0" y="0"/>
            <a:chExt cx="342375" cy="1954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375" cy="1954847"/>
            </a:xfrm>
            <a:custGeom>
              <a:avLst/>
              <a:gdLst/>
              <a:ahLst/>
              <a:cxnLst/>
              <a:rect l="l" t="t" r="r" b="b"/>
              <a:pathLst>
                <a:path w="342375" h="1954847">
                  <a:moveTo>
                    <a:pt x="0" y="0"/>
                  </a:moveTo>
                  <a:lnTo>
                    <a:pt x="342375" y="0"/>
                  </a:lnTo>
                  <a:lnTo>
                    <a:pt x="342375" y="1954847"/>
                  </a:lnTo>
                  <a:lnTo>
                    <a:pt x="0" y="1954847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2375" cy="1983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945776" cy="8857525"/>
          </a:xfrm>
          <a:custGeom>
            <a:avLst/>
            <a:gdLst/>
            <a:ahLst/>
            <a:cxnLst/>
            <a:rect l="l" t="t" r="r" b="b"/>
            <a:pathLst>
              <a:path w="6945776" h="8857525">
                <a:moveTo>
                  <a:pt x="0" y="0"/>
                </a:moveTo>
                <a:lnTo>
                  <a:pt x="6945776" y="0"/>
                </a:lnTo>
                <a:lnTo>
                  <a:pt x="6945776" y="8857525"/>
                </a:lnTo>
                <a:lnTo>
                  <a:pt x="0" y="8857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09" r="-121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54040" y="777240"/>
            <a:ext cx="6029011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Ameaça de Novos Entrantes: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19899" y="1902287"/>
            <a:ext cx="9144000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fácil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é para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novas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empresas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entrarem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no mercado?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Barreiras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à entrada (capital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necessário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regulamentação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acesso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canais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distribuição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lealdade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à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marca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19899" y="4371612"/>
            <a:ext cx="9144000" cy="26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Exemplo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Portugal: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relativa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facilidade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abrir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um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pequeno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alojamento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local (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baixas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barreiras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capital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inicial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), mas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dificuldade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competir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com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grandes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cadeias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hoteleiras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estabelecidas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</p:txBody>
      </p: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289885D5-07F6-E41F-7BA5-3B9748EB682B}"/>
              </a:ext>
            </a:extLst>
          </p:cNvPr>
          <p:cNvCxnSpPr>
            <a:cxnSpLocks/>
          </p:cNvCxnSpPr>
          <p:nvPr/>
        </p:nvCxnSpPr>
        <p:spPr>
          <a:xfrm flipV="1">
            <a:off x="6324600" y="1429475"/>
            <a:ext cx="3429000" cy="2037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8022" y="-251575"/>
            <a:ext cx="1299955" cy="7422309"/>
            <a:chOff x="0" y="0"/>
            <a:chExt cx="342375" cy="1954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375" cy="1954847"/>
            </a:xfrm>
            <a:custGeom>
              <a:avLst/>
              <a:gdLst/>
              <a:ahLst/>
              <a:cxnLst/>
              <a:rect l="l" t="t" r="r" b="b"/>
              <a:pathLst>
                <a:path w="342375" h="1954847">
                  <a:moveTo>
                    <a:pt x="0" y="0"/>
                  </a:moveTo>
                  <a:lnTo>
                    <a:pt x="342375" y="0"/>
                  </a:lnTo>
                  <a:lnTo>
                    <a:pt x="342375" y="1954847"/>
                  </a:lnTo>
                  <a:lnTo>
                    <a:pt x="0" y="1954847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2375" cy="1983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945776" cy="8857525"/>
          </a:xfrm>
          <a:custGeom>
            <a:avLst/>
            <a:gdLst/>
            <a:ahLst/>
            <a:cxnLst/>
            <a:rect l="l" t="t" r="r" b="b"/>
            <a:pathLst>
              <a:path w="6945776" h="8857525">
                <a:moveTo>
                  <a:pt x="0" y="0"/>
                </a:moveTo>
                <a:lnTo>
                  <a:pt x="6945776" y="0"/>
                </a:lnTo>
                <a:lnTo>
                  <a:pt x="6945776" y="8857525"/>
                </a:lnTo>
                <a:lnTo>
                  <a:pt x="0" y="8857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09" r="-121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54040" y="777240"/>
            <a:ext cx="748373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 d</a:t>
            </a:r>
            <a:r>
              <a:rPr lang="en-US" sz="26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 Barganha dos Fornecedores: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19899" y="1902287"/>
            <a:ext cx="9144000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forte é o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fornecedores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aumentar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preços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reduzir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qualidade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 (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Concentração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fornecedores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disponibilidade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substitutos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19899" y="4371612"/>
            <a:ext cx="9144000" cy="4171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4" lvl="1" indent="-323847" algn="just">
              <a:lnSpc>
                <a:spcPts val="4199"/>
              </a:lnSpc>
              <a:spcBef>
                <a:spcPct val="0"/>
              </a:spcBef>
              <a:buFont typeface="Arial"/>
              <a:buChar char="•"/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Exemplo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Portugal: O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das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companhias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aéreas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(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poucos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players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dominantes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)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influencia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custos dos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pacotes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turísticos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o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fornecedores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produtos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regionais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únicos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ser alto para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restaurantes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que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valorizam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.</a:t>
            </a:r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4199"/>
              </a:lnSpc>
              <a:spcBef>
                <a:spcPct val="0"/>
              </a:spcBef>
            </a:pPr>
            <a:endParaRPr lang="en-US" sz="2999" b="1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FE80D42-89B4-8998-F463-14DB39465D68}"/>
              </a:ext>
            </a:extLst>
          </p:cNvPr>
          <p:cNvCxnSpPr>
            <a:cxnSpLocks/>
          </p:cNvCxnSpPr>
          <p:nvPr/>
        </p:nvCxnSpPr>
        <p:spPr>
          <a:xfrm flipV="1">
            <a:off x="6629400" y="1429475"/>
            <a:ext cx="3962400" cy="48787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8022" y="-251575"/>
            <a:ext cx="1299955" cy="7422309"/>
            <a:chOff x="0" y="0"/>
            <a:chExt cx="342375" cy="1954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375" cy="1954847"/>
            </a:xfrm>
            <a:custGeom>
              <a:avLst/>
              <a:gdLst/>
              <a:ahLst/>
              <a:cxnLst/>
              <a:rect l="l" t="t" r="r" b="b"/>
              <a:pathLst>
                <a:path w="342375" h="1954847">
                  <a:moveTo>
                    <a:pt x="0" y="0"/>
                  </a:moveTo>
                  <a:lnTo>
                    <a:pt x="342375" y="0"/>
                  </a:lnTo>
                  <a:lnTo>
                    <a:pt x="342375" y="1954847"/>
                  </a:lnTo>
                  <a:lnTo>
                    <a:pt x="0" y="1954847"/>
                  </a:lnTo>
                  <a:close/>
                </a:path>
              </a:pathLst>
            </a:custGeom>
            <a:solidFill>
              <a:srgbClr val="31356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42375" cy="1983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6945776" cy="8857525"/>
          </a:xfrm>
          <a:custGeom>
            <a:avLst/>
            <a:gdLst/>
            <a:ahLst/>
            <a:cxnLst/>
            <a:rect l="l" t="t" r="r" b="b"/>
            <a:pathLst>
              <a:path w="6945776" h="8857525">
                <a:moveTo>
                  <a:pt x="0" y="0"/>
                </a:moveTo>
                <a:lnTo>
                  <a:pt x="6945776" y="0"/>
                </a:lnTo>
                <a:lnTo>
                  <a:pt x="6945776" y="8857525"/>
                </a:lnTo>
                <a:lnTo>
                  <a:pt x="0" y="88575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09" r="-121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54040" y="777240"/>
            <a:ext cx="7483738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 d</a:t>
            </a:r>
            <a:r>
              <a:rPr lang="en-US" sz="26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 Barganha dos Compradores (Turistas):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19899" y="1902287"/>
            <a:ext cx="9144000" cy="207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forte é o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poder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dos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turistas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para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exigir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preços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mais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baixos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ou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melhor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qualidade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? (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Sensibilidade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preço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disponibilidade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de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alternativas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,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informação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999" b="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disponível</a:t>
            </a:r>
            <a:r>
              <a:rPr lang="en-US" sz="29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online).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719899" y="4371612"/>
            <a:ext cx="9144000" cy="2600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Exemplo em Portugal: A alta sensibilidade ao preço dos turistas em certos segmentos, a facilidade de comparar preços online em diversas plataformas de reserva, o poder dos influencers e das avaliações online.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09CDBF1-E780-C80B-1BAC-B6D2D57E33A2}"/>
              </a:ext>
            </a:extLst>
          </p:cNvPr>
          <p:cNvCxnSpPr>
            <a:cxnSpLocks/>
          </p:cNvCxnSpPr>
          <p:nvPr/>
        </p:nvCxnSpPr>
        <p:spPr>
          <a:xfrm flipV="1">
            <a:off x="1905000" y="1429475"/>
            <a:ext cx="7848600" cy="5542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1757</Words>
  <Application>Microsoft Office PowerPoint</Application>
  <PresentationFormat>Personalizar</PresentationFormat>
  <Paragraphs>79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Lato Bold</vt:lpstr>
      <vt:lpstr>Calibri</vt:lpstr>
      <vt:lpstr>Lato</vt:lpstr>
      <vt:lpstr>Garet</vt:lpstr>
      <vt:lpstr>Extenda 100 Yotta</vt:lpstr>
      <vt:lpstr>League Spartan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aulas de 7 a 10 Contexto Ambiental e a Bússola da Análise Estratégica no Turismo</dc:title>
  <cp:lastModifiedBy>robson antonio tavares costa</cp:lastModifiedBy>
  <cp:revision>2</cp:revision>
  <dcterms:created xsi:type="dcterms:W3CDTF">2006-08-16T00:00:00Z</dcterms:created>
  <dcterms:modified xsi:type="dcterms:W3CDTF">2025-05-15T23:13:38Z</dcterms:modified>
  <dc:identifier>DAGni85BRSk</dc:identifier>
</cp:coreProperties>
</file>