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DM Sans Bold" panose="020B0604020202020204" charset="0"/>
      <p:regular r:id="rId27"/>
    </p:embeddedFont>
    <p:embeddedFont>
      <p:font typeface="Open Sans Bold" panose="020B0604020202020204" charset="0"/>
      <p:regular r:id="rId28"/>
    </p:embeddedFont>
    <p:embeddedFont>
      <p:font typeface="Poppins" panose="00000500000000000000" pitchFamily="2" charset="0"/>
      <p:regular r:id="rId29"/>
    </p:embeddedFont>
    <p:embeddedFont>
      <p:font typeface="Poppins Bold" panose="00000800000000000000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7400" y="525024"/>
            <a:ext cx="8380600" cy="9761033"/>
            <a:chOff x="0" y="0"/>
            <a:chExt cx="22488995" cy="261933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89033" cy="26193369"/>
            </a:xfrm>
            <a:custGeom>
              <a:avLst/>
              <a:gdLst/>
              <a:ahLst/>
              <a:cxnLst/>
              <a:rect l="l" t="t" r="r" b="b"/>
              <a:pathLst>
                <a:path w="22489033" h="26193369">
                  <a:moveTo>
                    <a:pt x="5067808" y="0"/>
                  </a:moveTo>
                  <a:lnTo>
                    <a:pt x="0" y="9691243"/>
                  </a:lnTo>
                  <a:lnTo>
                    <a:pt x="9209913" y="26193369"/>
                  </a:lnTo>
                  <a:lnTo>
                    <a:pt x="22489033" y="26193369"/>
                  </a:lnTo>
                  <a:lnTo>
                    <a:pt x="22489033" y="0"/>
                  </a:lnTo>
                  <a:close/>
                </a:path>
              </a:pathLst>
            </a:custGeom>
            <a:blipFill>
              <a:blip r:embed="rId2"/>
              <a:stretch>
                <a:fillRect l="-6289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1665415" y="-269164"/>
            <a:ext cx="9834807" cy="997230"/>
            <a:chOff x="0" y="0"/>
            <a:chExt cx="3829348" cy="3882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29348" cy="388288"/>
            </a:xfrm>
            <a:custGeom>
              <a:avLst/>
              <a:gdLst/>
              <a:ahLst/>
              <a:cxnLst/>
              <a:rect l="l" t="t" r="r" b="b"/>
              <a:pathLst>
                <a:path w="3829348" h="388288">
                  <a:moveTo>
                    <a:pt x="203200" y="0"/>
                  </a:moveTo>
                  <a:lnTo>
                    <a:pt x="3829348" y="0"/>
                  </a:lnTo>
                  <a:lnTo>
                    <a:pt x="3626148" y="388288"/>
                  </a:lnTo>
                  <a:lnTo>
                    <a:pt x="0" y="38828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B2B2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57150"/>
              <a:ext cx="3626148" cy="445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7063455">
            <a:off x="3014940" y="3571814"/>
            <a:ext cx="12537203" cy="1382910"/>
            <a:chOff x="0" y="0"/>
            <a:chExt cx="3466407" cy="3823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66407" cy="382360"/>
            </a:xfrm>
            <a:custGeom>
              <a:avLst/>
              <a:gdLst/>
              <a:ahLst/>
              <a:cxnLst/>
              <a:rect l="l" t="t" r="r" b="b"/>
              <a:pathLst>
                <a:path w="3466407" h="382360">
                  <a:moveTo>
                    <a:pt x="3263207" y="0"/>
                  </a:moveTo>
                  <a:lnTo>
                    <a:pt x="0" y="0"/>
                  </a:lnTo>
                  <a:lnTo>
                    <a:pt x="203200" y="382360"/>
                  </a:lnTo>
                  <a:lnTo>
                    <a:pt x="3466407" y="382360"/>
                  </a:lnTo>
                  <a:lnTo>
                    <a:pt x="3263207" y="0"/>
                  </a:lnTo>
                  <a:close/>
                </a:path>
              </a:pathLst>
            </a:custGeom>
            <a:solidFill>
              <a:srgbClr val="5905C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57150"/>
              <a:ext cx="3263207" cy="439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669610" y="1824947"/>
            <a:ext cx="1319253" cy="1178253"/>
            <a:chOff x="0" y="0"/>
            <a:chExt cx="796308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96308" cy="711200"/>
            </a:xfrm>
            <a:custGeom>
              <a:avLst/>
              <a:gdLst/>
              <a:ahLst/>
              <a:cxnLst/>
              <a:rect l="l" t="t" r="r" b="b"/>
              <a:pathLst>
                <a:path w="796308" h="711200">
                  <a:moveTo>
                    <a:pt x="398154" y="0"/>
                  </a:moveTo>
                  <a:lnTo>
                    <a:pt x="796308" y="711200"/>
                  </a:lnTo>
                  <a:lnTo>
                    <a:pt x="0" y="711200"/>
                  </a:lnTo>
                  <a:lnTo>
                    <a:pt x="398154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4423" y="273050"/>
              <a:ext cx="547462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3990579" y="2663406"/>
            <a:ext cx="15563168" cy="5380302"/>
            <a:chOff x="0" y="0"/>
            <a:chExt cx="1068473" cy="3693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68473" cy="369379"/>
            </a:xfrm>
            <a:custGeom>
              <a:avLst/>
              <a:gdLst/>
              <a:ahLst/>
              <a:cxnLst/>
              <a:rect l="l" t="t" r="r" b="b"/>
              <a:pathLst>
                <a:path w="1068473" h="369379">
                  <a:moveTo>
                    <a:pt x="865273" y="0"/>
                  </a:moveTo>
                  <a:lnTo>
                    <a:pt x="0" y="0"/>
                  </a:lnTo>
                  <a:lnTo>
                    <a:pt x="203200" y="369379"/>
                  </a:lnTo>
                  <a:lnTo>
                    <a:pt x="1068473" y="369379"/>
                  </a:lnTo>
                  <a:lnTo>
                    <a:pt x="865273" y="0"/>
                  </a:lnTo>
                  <a:close/>
                </a:path>
              </a:pathLst>
            </a:custGeom>
            <a:solidFill>
              <a:srgbClr val="5905C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57150"/>
              <a:ext cx="865273" cy="426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3269561" y="7979169"/>
            <a:ext cx="10791403" cy="1530451"/>
            <a:chOff x="0" y="0"/>
            <a:chExt cx="2727410" cy="38680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27410" cy="386805"/>
            </a:xfrm>
            <a:custGeom>
              <a:avLst/>
              <a:gdLst/>
              <a:ahLst/>
              <a:cxnLst/>
              <a:rect l="l" t="t" r="r" b="b"/>
              <a:pathLst>
                <a:path w="2727410" h="386805">
                  <a:moveTo>
                    <a:pt x="203200" y="0"/>
                  </a:moveTo>
                  <a:lnTo>
                    <a:pt x="2727410" y="0"/>
                  </a:lnTo>
                  <a:lnTo>
                    <a:pt x="2524210" y="386805"/>
                  </a:lnTo>
                  <a:lnTo>
                    <a:pt x="0" y="3868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B2B2B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57150"/>
              <a:ext cx="2524210" cy="4439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3647251">
            <a:off x="5092570" y="5596491"/>
            <a:ext cx="10785130" cy="1266326"/>
            <a:chOff x="0" y="0"/>
            <a:chExt cx="3171000" cy="37232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70999" cy="372320"/>
            </a:xfrm>
            <a:custGeom>
              <a:avLst/>
              <a:gdLst/>
              <a:ahLst/>
              <a:cxnLst/>
              <a:rect l="l" t="t" r="r" b="b"/>
              <a:pathLst>
                <a:path w="3170999" h="372320">
                  <a:moveTo>
                    <a:pt x="203200" y="0"/>
                  </a:moveTo>
                  <a:lnTo>
                    <a:pt x="3170999" y="0"/>
                  </a:lnTo>
                  <a:lnTo>
                    <a:pt x="2967799" y="372320"/>
                  </a:lnTo>
                  <a:lnTo>
                    <a:pt x="0" y="37232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B2B2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57150"/>
              <a:ext cx="2967800" cy="429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81009" y="3568575"/>
            <a:ext cx="7629154" cy="3541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8"/>
              </a:lnSpc>
            </a:pPr>
            <a:r>
              <a:rPr lang="en-US" sz="59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ABORDAGEM QUANTITATIVA, SISTÊMICA E CONTINGENCIAL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461411"/>
            <a:ext cx="857383" cy="85738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2C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971550"/>
            <a:ext cx="8441269" cy="73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5"/>
              </a:lnSpc>
              <a:spcBef>
                <a:spcPct val="0"/>
              </a:spcBef>
            </a:pP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Simulação</a:t>
            </a: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309497" y="-512502"/>
            <a:ext cx="15165932" cy="10799502"/>
            <a:chOff x="0" y="0"/>
            <a:chExt cx="492678" cy="3508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2678" cy="350831"/>
            </a:xfrm>
            <a:custGeom>
              <a:avLst/>
              <a:gdLst/>
              <a:ahLst/>
              <a:cxnLst/>
              <a:rect l="l" t="t" r="r" b="b"/>
              <a:pathLst>
                <a:path w="492678" h="350831">
                  <a:moveTo>
                    <a:pt x="203200" y="0"/>
                  </a:moveTo>
                  <a:lnTo>
                    <a:pt x="492678" y="0"/>
                  </a:lnTo>
                  <a:lnTo>
                    <a:pt x="289478" y="350831"/>
                  </a:lnTo>
                  <a:lnTo>
                    <a:pt x="0" y="3508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72C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57150"/>
              <a:ext cx="289478" cy="4079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626717" y="-173176"/>
            <a:ext cx="2747145" cy="2403752"/>
            <a:chOff x="0" y="0"/>
            <a:chExt cx="812800" cy="711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13345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27000" y="-63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28333" y="1028700"/>
            <a:ext cx="10792536" cy="9345850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29731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161101" y="2586723"/>
            <a:ext cx="592580" cy="53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8"/>
              </a:lnSpc>
            </a:pPr>
            <a:r>
              <a:rPr lang="en-US" sz="299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79881" y="2202001"/>
            <a:ext cx="8958966" cy="1174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0"/>
              </a:lnSpc>
            </a:pPr>
            <a:r>
              <a:rPr lang="en-US" sz="254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"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simulação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envolve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criação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um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modelo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um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real para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estudar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seu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comportamento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longo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do tempo sob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diferentes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condições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."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61101" y="4262635"/>
            <a:ext cx="9709776" cy="263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"O Aeroporto de Lisboa </a:t>
            </a:r>
            <a:r>
              <a:rPr lang="en-US" sz="2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pode</a:t>
            </a: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usar um software de </a:t>
            </a:r>
            <a:r>
              <a:rPr lang="en-US" sz="2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simulação</a:t>
            </a: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para </a:t>
            </a:r>
            <a:r>
              <a:rPr lang="en-US" sz="2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analisar</a:t>
            </a: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o </a:t>
            </a:r>
            <a:r>
              <a:rPr lang="en-US" sz="2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impacto</a:t>
            </a: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um </a:t>
            </a:r>
            <a:r>
              <a:rPr lang="en-US" sz="2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aumento</a:t>
            </a: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no </a:t>
            </a:r>
            <a:r>
              <a:rPr lang="en-US" sz="2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número</a:t>
            </a: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voos</a:t>
            </a: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durante</a:t>
            </a: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2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alta</a:t>
            </a: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temporada</a:t>
            </a: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identificando</a:t>
            </a: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possíveis</a:t>
            </a: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gargalos</a:t>
            </a: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no check-in, </a:t>
            </a:r>
            <a:r>
              <a:rPr lang="en-US" sz="2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segurança</a:t>
            </a: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ou</a:t>
            </a: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movimentação</a:t>
            </a: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bagagens</a:t>
            </a: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2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testando</a:t>
            </a: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diferentes</a:t>
            </a: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soluções</a:t>
            </a: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para </a:t>
            </a:r>
            <a:r>
              <a:rPr lang="en-US" sz="2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otimizar</a:t>
            </a: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o </a:t>
            </a:r>
            <a:r>
              <a:rPr lang="en-US" sz="2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fluxo</a:t>
            </a: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4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passageiros</a:t>
            </a: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34106" y="4183455"/>
            <a:ext cx="16230600" cy="0"/>
          </a:xfrm>
          <a:prstGeom prst="line">
            <a:avLst/>
          </a:prstGeom>
          <a:ln w="76200" cap="flat">
            <a:solidFill>
              <a:srgbClr val="0072C4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949676" y="2937980"/>
            <a:ext cx="2479929" cy="247992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345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036787" y="2943491"/>
            <a:ext cx="2479929" cy="247992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345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07266" y="2937980"/>
            <a:ext cx="2479929" cy="247992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345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101545" y="2937980"/>
            <a:ext cx="2479929" cy="247992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345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7777" y="3549703"/>
            <a:ext cx="1041310" cy="1256482"/>
          </a:xfrm>
          <a:custGeom>
            <a:avLst/>
            <a:gdLst/>
            <a:ahLst/>
            <a:cxnLst/>
            <a:rect l="l" t="t" r="r" b="b"/>
            <a:pathLst>
              <a:path w="1041310" h="1256482">
                <a:moveTo>
                  <a:pt x="0" y="0"/>
                </a:moveTo>
                <a:lnTo>
                  <a:pt x="1041309" y="0"/>
                </a:lnTo>
                <a:lnTo>
                  <a:pt x="1041309" y="1256483"/>
                </a:lnTo>
                <a:lnTo>
                  <a:pt x="0" y="12564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576201" y="3549703"/>
            <a:ext cx="1401102" cy="1246981"/>
          </a:xfrm>
          <a:custGeom>
            <a:avLst/>
            <a:gdLst/>
            <a:ahLst/>
            <a:cxnLst/>
            <a:rect l="l" t="t" r="r" b="b"/>
            <a:pathLst>
              <a:path w="1401102" h="1246981">
                <a:moveTo>
                  <a:pt x="0" y="0"/>
                </a:moveTo>
                <a:lnTo>
                  <a:pt x="1401101" y="0"/>
                </a:lnTo>
                <a:lnTo>
                  <a:pt x="1401101" y="1246981"/>
                </a:lnTo>
                <a:lnTo>
                  <a:pt x="0" y="12469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760595" y="3577806"/>
            <a:ext cx="1173270" cy="1200277"/>
          </a:xfrm>
          <a:custGeom>
            <a:avLst/>
            <a:gdLst/>
            <a:ahLst/>
            <a:cxnLst/>
            <a:rect l="l" t="t" r="r" b="b"/>
            <a:pathLst>
              <a:path w="1173270" h="1200277">
                <a:moveTo>
                  <a:pt x="0" y="0"/>
                </a:moveTo>
                <a:lnTo>
                  <a:pt x="1173271" y="0"/>
                </a:lnTo>
                <a:lnTo>
                  <a:pt x="1173271" y="1200277"/>
                </a:lnTo>
                <a:lnTo>
                  <a:pt x="0" y="12002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746122" y="3577806"/>
            <a:ext cx="1190775" cy="1190775"/>
          </a:xfrm>
          <a:custGeom>
            <a:avLst/>
            <a:gdLst/>
            <a:ahLst/>
            <a:cxnLst/>
            <a:rect l="l" t="t" r="r" b="b"/>
            <a:pathLst>
              <a:path w="1190775" h="1190775">
                <a:moveTo>
                  <a:pt x="0" y="0"/>
                </a:moveTo>
                <a:lnTo>
                  <a:pt x="1190775" y="0"/>
                </a:lnTo>
                <a:lnTo>
                  <a:pt x="1190775" y="1190775"/>
                </a:lnTo>
                <a:lnTo>
                  <a:pt x="0" y="11907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938315" y="3641462"/>
            <a:ext cx="1055529" cy="1072965"/>
          </a:xfrm>
          <a:custGeom>
            <a:avLst/>
            <a:gdLst/>
            <a:ahLst/>
            <a:cxnLst/>
            <a:rect l="l" t="t" r="r" b="b"/>
            <a:pathLst>
              <a:path w="1055529" h="1072965">
                <a:moveTo>
                  <a:pt x="0" y="0"/>
                </a:moveTo>
                <a:lnTo>
                  <a:pt x="1055529" y="0"/>
                </a:lnTo>
                <a:lnTo>
                  <a:pt x="1055529" y="1072965"/>
                </a:lnTo>
                <a:lnTo>
                  <a:pt x="0" y="1072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7041196" y="3805005"/>
            <a:ext cx="736377" cy="73637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2C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28700" y="3978049"/>
            <a:ext cx="410811" cy="41081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2C4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823294" y="419538"/>
            <a:ext cx="16954279" cy="143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  <a:spcBef>
                <a:spcPct val="0"/>
              </a:spcBef>
            </a:pP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Aplicações</a:t>
            </a: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da </a:t>
            </a: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Gestão</a:t>
            </a: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Quantitativa</a:t>
            </a: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em</a:t>
            </a: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Diversas</a:t>
            </a: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Áreas</a:t>
            </a: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do Turismo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44270" y="5813810"/>
            <a:ext cx="2477511" cy="49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  <a:spcBef>
                <a:spcPct val="0"/>
              </a:spcBef>
            </a:pPr>
            <a:r>
              <a:rPr lang="en-US" sz="27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Marketing: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805224" y="5813810"/>
            <a:ext cx="2477511" cy="49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  <a:spcBef>
                <a:spcPct val="0"/>
              </a:spcBef>
            </a:pPr>
            <a:r>
              <a:rPr lang="en-US" sz="272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Finanças</a:t>
            </a:r>
            <a:r>
              <a:rPr lang="en-US" sz="27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167580" y="5813810"/>
            <a:ext cx="2214209" cy="49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  <a:spcBef>
                <a:spcPct val="0"/>
              </a:spcBef>
            </a:pPr>
            <a:r>
              <a:rPr lang="en-US" sz="272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Operações</a:t>
            </a:r>
            <a:r>
              <a:rPr lang="en-US" sz="27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944973" y="5813810"/>
            <a:ext cx="4036535" cy="49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  <a:spcBef>
                <a:spcPct val="0"/>
              </a:spcBef>
            </a:pPr>
            <a:r>
              <a:rPr lang="en-US" sz="272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Gestão</a:t>
            </a:r>
            <a:r>
              <a:rPr lang="en-US" sz="27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Destinos: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34106" y="6501681"/>
            <a:ext cx="3009144" cy="2936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3198" lvl="1" indent="-216599" algn="just">
              <a:lnSpc>
                <a:spcPts val="2387"/>
              </a:lnSpc>
              <a:buFont typeface="Arial"/>
              <a:buChar char="•"/>
            </a:pP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Análise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dados de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clientes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para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segmentação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personalização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ofertas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;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previsão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demanda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para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planejar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campanhas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promocionais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  <a:p>
            <a:pPr algn="ctr">
              <a:lnSpc>
                <a:spcPts val="2149"/>
              </a:lnSpc>
            </a:pPr>
            <a:endParaRPr lang="en-US" sz="2006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4565991" y="6501681"/>
            <a:ext cx="2716744" cy="2078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7"/>
              </a:lnSpc>
            </a:pP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Previsão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receitas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custos;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análise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rentabilidade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diferentes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produtos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turísticos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;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avaliação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investimentos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em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infraestrutura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606585" y="6501681"/>
            <a:ext cx="2775204" cy="2374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7"/>
              </a:lnSpc>
            </a:pP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Otimização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escalas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pessoal;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gestão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estoques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em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hotéis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restaurantes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;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planejamento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da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capacidade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transporte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125193" y="6501681"/>
            <a:ext cx="3676096" cy="1783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7"/>
              </a:lnSpc>
            </a:pP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Análise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fluxos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turísticos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para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identificar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áreas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maior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menor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concentração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;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modelagem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do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impacto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econômico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do turismo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0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região</a:t>
            </a:r>
            <a:r>
              <a:rPr lang="en-US" sz="200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60096" y="-198923"/>
            <a:ext cx="7827904" cy="10485923"/>
            <a:chOff x="0" y="0"/>
            <a:chExt cx="10437205" cy="1398123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5085" r="25085"/>
            <a:stretch>
              <a:fillRect/>
            </a:stretch>
          </p:blipFill>
          <p:spPr>
            <a:xfrm>
              <a:off x="0" y="0"/>
              <a:ext cx="10437205" cy="1398123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2977419" y="388820"/>
            <a:ext cx="7482677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000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Teoria dos Sistemas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572506"/>
            <a:ext cx="9431396" cy="100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437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Visão</a:t>
            </a:r>
            <a:r>
              <a:rPr lang="en-US" sz="3437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da </a:t>
            </a:r>
            <a:r>
              <a:rPr lang="en-US" sz="3437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Organização</a:t>
            </a:r>
            <a:r>
              <a:rPr lang="en-US" sz="3437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437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como</a:t>
            </a:r>
            <a:r>
              <a:rPr lang="en-US" sz="3437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um Sistema </a:t>
            </a:r>
            <a:r>
              <a:rPr lang="en-US" sz="3437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Complexo</a:t>
            </a:r>
            <a:r>
              <a:rPr lang="en-US" sz="3437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3437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Interdependente</a:t>
            </a:r>
            <a:endParaRPr lang="en-US" sz="3437" b="1" dirty="0">
              <a:solidFill>
                <a:srgbClr val="02024B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472990" y="2979032"/>
            <a:ext cx="8115300" cy="536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68"/>
              </a:lnSpc>
            </a:pP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"A Teoria dos Sistemas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nos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convida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olhar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para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uma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organização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turismo não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como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um conjunto de partes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isoladas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(o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departamento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marketing, a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receção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a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cozinha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), mas sim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como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um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ou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seja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um conjunto de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elementos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interconectados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que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trabalham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juntos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para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alcançar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um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objetivo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comum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 Cada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parte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influencia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é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influenciada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pelas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outras</a:t>
            </a:r>
            <a:r>
              <a:rPr lang="en-US" sz="32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60096" y="-198923"/>
            <a:ext cx="7827904" cy="7010286"/>
            <a:chOff x="0" y="0"/>
            <a:chExt cx="10437205" cy="93470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2732" r="12732"/>
            <a:stretch>
              <a:fillRect/>
            </a:stretch>
          </p:blipFill>
          <p:spPr>
            <a:xfrm>
              <a:off x="0" y="0"/>
              <a:ext cx="10437205" cy="9347048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2581577" y="5177211"/>
            <a:ext cx="3584943" cy="358494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830998" y="5426632"/>
            <a:ext cx="3086100" cy="308610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056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359493" y="5782664"/>
            <a:ext cx="2029111" cy="2057400"/>
          </a:xfrm>
          <a:custGeom>
            <a:avLst/>
            <a:gdLst/>
            <a:ahLst/>
            <a:cxnLst/>
            <a:rect l="l" t="t" r="r" b="b"/>
            <a:pathLst>
              <a:path w="2029111" h="2057400">
                <a:moveTo>
                  <a:pt x="0" y="0"/>
                </a:moveTo>
                <a:lnTo>
                  <a:pt x="2029111" y="0"/>
                </a:lnTo>
                <a:lnTo>
                  <a:pt x="202911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1019175"/>
            <a:ext cx="8115300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000" b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Exemplo: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47750" y="2900126"/>
            <a:ext cx="8682552" cy="506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99"/>
              </a:lnSpc>
              <a:spcBef>
                <a:spcPct val="0"/>
              </a:spcBef>
            </a:pPr>
            <a:r>
              <a:rPr lang="en-US" sz="321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"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Pensem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num hotel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como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um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organismo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vivo. Cada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departamento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(o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reservas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o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serviço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limpeza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o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restaurante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) é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como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um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órgão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 Se um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órgão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não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funciona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bem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(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por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exemplo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um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reservas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com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falhas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),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isso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afeta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o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funcionamento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todo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o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organismo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(a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satisfação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dos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hóspedes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a </a:t>
            </a:r>
            <a:r>
              <a:rPr lang="en-US" sz="321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reputação</a:t>
            </a:r>
            <a:r>
              <a:rPr lang="en-US" sz="321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do hotel).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72600" y="0"/>
            <a:ext cx="8915400" cy="5282550"/>
            <a:chOff x="0" y="0"/>
            <a:chExt cx="11887200" cy="7043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5533" b="5533"/>
            <a:stretch>
              <a:fillRect/>
            </a:stretch>
          </p:blipFill>
          <p:spPr>
            <a:xfrm>
              <a:off x="0" y="0"/>
              <a:ext cx="11887200" cy="70434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372600" y="5480762"/>
            <a:ext cx="8915400" cy="4806238"/>
            <a:chOff x="0" y="0"/>
            <a:chExt cx="11887200" cy="640831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6699" b="6699"/>
            <a:stretch>
              <a:fillRect/>
            </a:stretch>
          </p:blipFill>
          <p:spPr>
            <a:xfrm>
              <a:off x="0" y="0"/>
              <a:ext cx="11887200" cy="6408317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905093" y="1019175"/>
            <a:ext cx="7347624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000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Interdependência</a:t>
            </a:r>
            <a:r>
              <a:rPr lang="en-US" sz="5000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: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2546" y="2194841"/>
            <a:ext cx="8252717" cy="3667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"Uma </a:t>
            </a:r>
            <a:r>
              <a:rPr lang="en-US" sz="2999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falha</a:t>
            </a:r>
            <a:r>
              <a:rPr lang="en-US" sz="2999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no </a:t>
            </a:r>
            <a:r>
              <a:rPr lang="en-US" sz="2999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serviço</a:t>
            </a:r>
            <a:r>
              <a:rPr lang="en-US" sz="2999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999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limpeza</a:t>
            </a:r>
            <a:r>
              <a:rPr lang="en-US" sz="2999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(um </a:t>
            </a:r>
            <a:r>
              <a:rPr lang="en-US" sz="2999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subsistema</a:t>
            </a:r>
            <a:r>
              <a:rPr lang="en-US" sz="2999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) </a:t>
            </a:r>
            <a:r>
              <a:rPr lang="en-US" sz="2999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impacta</a:t>
            </a:r>
            <a:r>
              <a:rPr lang="en-US" sz="2999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2999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experiência</a:t>
            </a:r>
            <a:r>
              <a:rPr lang="en-US" sz="2999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do </a:t>
            </a:r>
            <a:r>
              <a:rPr lang="en-US" sz="2999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hóspede</a:t>
            </a:r>
            <a:r>
              <a:rPr lang="en-US" sz="2999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(</a:t>
            </a:r>
            <a:r>
              <a:rPr lang="en-US" sz="2999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uma</a:t>
            </a:r>
            <a:r>
              <a:rPr lang="en-US" sz="2999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999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saída</a:t>
            </a:r>
            <a:r>
              <a:rPr lang="en-US" sz="2999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do </a:t>
            </a:r>
            <a:r>
              <a:rPr lang="en-US" sz="2999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</a:t>
            </a:r>
            <a:r>
              <a:rPr lang="en-US" sz="2999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), o que </a:t>
            </a:r>
            <a:r>
              <a:rPr lang="en-US" sz="2999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pode</a:t>
            </a:r>
            <a:r>
              <a:rPr lang="en-US" sz="2999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999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gerar</a:t>
            </a:r>
            <a:r>
              <a:rPr lang="en-US" sz="2999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feedback </a:t>
            </a:r>
            <a:r>
              <a:rPr lang="en-US" sz="2999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negativo</a:t>
            </a:r>
            <a:r>
              <a:rPr lang="en-US" sz="2999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(</a:t>
            </a:r>
            <a:r>
              <a:rPr lang="en-US" sz="2999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avaliações</a:t>
            </a:r>
            <a:r>
              <a:rPr lang="en-US" sz="2999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online) que </a:t>
            </a:r>
            <a:r>
              <a:rPr lang="en-US" sz="2999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afeta</a:t>
            </a:r>
            <a:r>
              <a:rPr lang="en-US" sz="2999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2999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reputação</a:t>
            </a:r>
            <a:r>
              <a:rPr lang="en-US" sz="2999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2999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futuras</a:t>
            </a:r>
            <a:r>
              <a:rPr lang="en-US" sz="2999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999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reservas</a:t>
            </a:r>
            <a:r>
              <a:rPr lang="en-US" sz="2999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(entradas do </a:t>
            </a:r>
            <a:r>
              <a:rPr lang="en-US" sz="2999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</a:t>
            </a:r>
            <a:r>
              <a:rPr lang="en-US" sz="2999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)."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3587" y="2354841"/>
            <a:ext cx="1474835" cy="147483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024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383233" y="1996652"/>
            <a:ext cx="1474835" cy="147483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024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63587" y="6264994"/>
            <a:ext cx="1474835" cy="147483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024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44000" y="5260202"/>
            <a:ext cx="1474835" cy="147483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024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789109" y="2680363"/>
            <a:ext cx="823793" cy="823793"/>
          </a:xfrm>
          <a:custGeom>
            <a:avLst/>
            <a:gdLst/>
            <a:ahLst/>
            <a:cxnLst/>
            <a:rect l="l" t="t" r="r" b="b"/>
            <a:pathLst>
              <a:path w="823793" h="823793">
                <a:moveTo>
                  <a:pt x="0" y="0"/>
                </a:moveTo>
                <a:lnTo>
                  <a:pt x="823792" y="0"/>
                </a:lnTo>
                <a:lnTo>
                  <a:pt x="823792" y="823792"/>
                </a:lnTo>
                <a:lnTo>
                  <a:pt x="0" y="823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43653" y="6545060"/>
            <a:ext cx="914704" cy="914704"/>
          </a:xfrm>
          <a:custGeom>
            <a:avLst/>
            <a:gdLst/>
            <a:ahLst/>
            <a:cxnLst/>
            <a:rect l="l" t="t" r="r" b="b"/>
            <a:pathLst>
              <a:path w="914704" h="914704">
                <a:moveTo>
                  <a:pt x="0" y="0"/>
                </a:moveTo>
                <a:lnTo>
                  <a:pt x="914704" y="0"/>
                </a:lnTo>
                <a:lnTo>
                  <a:pt x="914704" y="914703"/>
                </a:lnTo>
                <a:lnTo>
                  <a:pt x="0" y="9147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690540" y="2285745"/>
            <a:ext cx="860221" cy="860221"/>
          </a:xfrm>
          <a:custGeom>
            <a:avLst/>
            <a:gdLst/>
            <a:ahLst/>
            <a:cxnLst/>
            <a:rect l="l" t="t" r="r" b="b"/>
            <a:pathLst>
              <a:path w="860221" h="860221">
                <a:moveTo>
                  <a:pt x="0" y="0"/>
                </a:moveTo>
                <a:lnTo>
                  <a:pt x="860222" y="0"/>
                </a:lnTo>
                <a:lnTo>
                  <a:pt x="860222" y="860221"/>
                </a:lnTo>
                <a:lnTo>
                  <a:pt x="0" y="860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443214" y="5650293"/>
            <a:ext cx="868315" cy="694652"/>
          </a:xfrm>
          <a:custGeom>
            <a:avLst/>
            <a:gdLst/>
            <a:ahLst/>
            <a:cxnLst/>
            <a:rect l="l" t="t" r="r" b="b"/>
            <a:pathLst>
              <a:path w="868315" h="694652">
                <a:moveTo>
                  <a:pt x="0" y="0"/>
                </a:moveTo>
                <a:lnTo>
                  <a:pt x="868314" y="0"/>
                </a:lnTo>
                <a:lnTo>
                  <a:pt x="868314" y="694652"/>
                </a:lnTo>
                <a:lnTo>
                  <a:pt x="0" y="6946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28700" y="473732"/>
            <a:ext cx="16230600" cy="147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000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O Sistema é Composto: Entrada, </a:t>
            </a:r>
            <a:r>
              <a:rPr lang="en-US" sz="5000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Processo</a:t>
            </a:r>
            <a:r>
              <a:rPr lang="en-US" sz="5000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5000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Saída</a:t>
            </a:r>
            <a:r>
              <a:rPr lang="en-US" sz="5000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e Feedback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68259" y="2502395"/>
            <a:ext cx="5850396" cy="65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39"/>
              </a:lnSpc>
            </a:pPr>
            <a:r>
              <a:rPr lang="en-US" sz="213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"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São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os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recursos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que o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recebe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do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ambiente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externo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para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operar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."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087905" y="2144205"/>
            <a:ext cx="5850396" cy="65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39"/>
              </a:lnSpc>
            </a:pP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"São as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atividades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que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transformam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as entradas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em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saídas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."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68259" y="6412547"/>
            <a:ext cx="5850396" cy="65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39"/>
              </a:lnSpc>
            </a:pPr>
            <a:r>
              <a:rPr lang="en-US" sz="213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"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São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os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resultados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do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funcionamento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do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."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848671" y="5407755"/>
            <a:ext cx="5850396" cy="1907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39"/>
              </a:lnSpc>
            </a:pP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"É a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informação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sobre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as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saídas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que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retorna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ao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influencia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as entradas e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os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processos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futuros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 O feedback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pode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ser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positivo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(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reforçando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o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)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ou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negativo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(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indicando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necessidade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13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ajustes</a:t>
            </a:r>
            <a:r>
              <a:rPr lang="en-US" sz="213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)."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168259" y="2053926"/>
            <a:ext cx="3600315" cy="377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1"/>
              </a:lnSpc>
            </a:pPr>
            <a:r>
              <a:rPr lang="en-US" sz="23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Entrada (Inputs):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087905" y="1695736"/>
            <a:ext cx="5012965" cy="377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1"/>
              </a:lnSpc>
            </a:pPr>
            <a:r>
              <a:rPr lang="en-US" sz="23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Processo</a:t>
            </a:r>
            <a:r>
              <a:rPr lang="en-US" sz="23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(Throughput):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168259" y="5964078"/>
            <a:ext cx="3936562" cy="377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1"/>
              </a:lnSpc>
            </a:pPr>
            <a:r>
              <a:rPr lang="en-US" sz="23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Saída</a:t>
            </a:r>
            <a:r>
              <a:rPr lang="en-US" sz="23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(Outputs):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848671" y="4959286"/>
            <a:ext cx="4308457" cy="377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1"/>
              </a:lnSpc>
            </a:pPr>
            <a:r>
              <a:rPr lang="en-US" sz="23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Feedback: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136612" y="3265441"/>
            <a:ext cx="5882043" cy="212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Exemplos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no Turismo: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Turistas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capital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financeiro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matérias-primas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(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alimentos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produtos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limpeza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),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informações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(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tendências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mercado,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reservas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),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recursos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humanos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(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funcionários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),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legislação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regulamentos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056258" y="2907252"/>
            <a:ext cx="5882043" cy="176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Exemplos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no Turismo: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Processo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reserva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check-in e check-out,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serviço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atendimento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ao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cliente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organização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atividades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turísticas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preparação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refeições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limpeza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quartos.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168259" y="7397115"/>
            <a:ext cx="5850396" cy="186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39"/>
              </a:lnSpc>
              <a:spcBef>
                <a:spcPct val="0"/>
              </a:spcBef>
            </a:pP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Exemplos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no Turismo: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Hóspedes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satisfeitos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receitas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geradas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serviços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prestados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empregos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criados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impacto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econômico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região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imagem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reputação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do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destino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443214" y="7467866"/>
            <a:ext cx="7912049" cy="247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Exemplos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no Turismo: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Avaliações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clientes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online,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pesquisas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satisfação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relatórios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vendas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comentários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redes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sociais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indicadores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desempenho (taxa de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ocupação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receita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por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quarto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disponível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). Um feedback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negativo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sobre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qualidade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do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pequeno-almoço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(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saída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)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pode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levar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o hotel a mudar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seus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fornecedores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ou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o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cardápio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(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ajuste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no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processo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9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ou</a:t>
            </a:r>
            <a:r>
              <a:rPr lang="en-US" sz="19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entrada).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60096" y="-198923"/>
            <a:ext cx="7827904" cy="10485923"/>
            <a:chOff x="0" y="0"/>
            <a:chExt cx="10437205" cy="1398123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5085" r="25085"/>
            <a:stretch>
              <a:fillRect/>
            </a:stretch>
          </p:blipFill>
          <p:spPr>
            <a:xfrm>
              <a:off x="0" y="0"/>
              <a:ext cx="10437205" cy="1398123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028700" y="288925"/>
            <a:ext cx="9225663" cy="147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Importância</a:t>
            </a:r>
            <a:r>
              <a:rPr lang="en-US" sz="5000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da </a:t>
            </a:r>
            <a:r>
              <a:rPr lang="en-US" sz="5000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Interação</a:t>
            </a:r>
            <a:r>
              <a:rPr lang="en-US" sz="5000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com o </a:t>
            </a:r>
            <a:r>
              <a:rPr lang="en-US" sz="5000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Ambiente</a:t>
            </a:r>
            <a:r>
              <a:rPr lang="en-US" sz="5000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000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Externo</a:t>
            </a:r>
            <a:r>
              <a:rPr lang="en-US" sz="5000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182865"/>
            <a:ext cx="8115300" cy="2318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0"/>
              </a:lnSpc>
            </a:pPr>
            <a:r>
              <a:rPr lang="en-US" sz="30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"As </a:t>
            </a:r>
            <a:r>
              <a:rPr lang="en-US" sz="30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organizações</a:t>
            </a:r>
            <a:r>
              <a:rPr lang="en-US" sz="30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turismo não </a:t>
            </a:r>
            <a:r>
              <a:rPr lang="en-US" sz="30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operam</a:t>
            </a:r>
            <a:r>
              <a:rPr lang="en-US" sz="30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no </a:t>
            </a:r>
            <a:r>
              <a:rPr lang="en-US" sz="30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vácuo</a:t>
            </a:r>
            <a:r>
              <a:rPr lang="en-US" sz="30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 Elas </a:t>
            </a:r>
            <a:r>
              <a:rPr lang="en-US" sz="30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estão</a:t>
            </a:r>
            <a:r>
              <a:rPr lang="en-US" sz="30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inseridas</a:t>
            </a:r>
            <a:r>
              <a:rPr lang="en-US" sz="30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em</a:t>
            </a:r>
            <a:r>
              <a:rPr lang="en-US" sz="30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um </a:t>
            </a:r>
            <a:r>
              <a:rPr lang="en-US" sz="30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ambiente</a:t>
            </a:r>
            <a:r>
              <a:rPr lang="en-US" sz="30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externo</a:t>
            </a:r>
            <a:r>
              <a:rPr lang="en-US" sz="30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complexo</a:t>
            </a:r>
            <a:r>
              <a:rPr lang="en-US" sz="30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30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dinâmico</a:t>
            </a:r>
            <a:r>
              <a:rPr lang="en-US" sz="30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que as </a:t>
            </a:r>
            <a:r>
              <a:rPr lang="en-US" sz="30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influencia</a:t>
            </a:r>
            <a:r>
              <a:rPr lang="en-US" sz="30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5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constantemente</a:t>
            </a:r>
            <a:r>
              <a:rPr lang="en-US" sz="305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."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87778" y="4810041"/>
            <a:ext cx="3158282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Fatores</a:t>
            </a:r>
            <a:r>
              <a:rPr lang="en-US" sz="23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Ambientais</a:t>
            </a:r>
            <a:r>
              <a:rPr lang="en-US" sz="23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2773" y="5900726"/>
            <a:ext cx="10017323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Concorrência</a:t>
            </a:r>
            <a:r>
              <a:rPr lang="en-US" sz="21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 Outros </a:t>
            </a:r>
            <a:r>
              <a:rPr lang="en-US" sz="21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hotéis</a:t>
            </a:r>
            <a:r>
              <a:rPr lang="en-US" sz="21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1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agências</a:t>
            </a:r>
            <a:r>
              <a:rPr lang="en-US" sz="21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1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viagens</a:t>
            </a:r>
            <a:r>
              <a:rPr lang="en-US" sz="21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1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destinos</a:t>
            </a:r>
            <a:r>
              <a:rPr lang="en-US" sz="21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turísticos</a:t>
            </a:r>
            <a:r>
              <a:rPr lang="en-US" sz="21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2773" y="6606846"/>
            <a:ext cx="9811590" cy="74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39"/>
              </a:lnSpc>
              <a:spcBef>
                <a:spcPct val="0"/>
              </a:spcBef>
            </a:pP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Tendências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Mercado: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Crescimento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do turismo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sustentável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aumento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da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procura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por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experiências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autênticas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adoção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novas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tecnologias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2773" y="7667931"/>
            <a:ext cx="10017323" cy="74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39"/>
              </a:lnSpc>
              <a:spcBef>
                <a:spcPct val="0"/>
              </a:spcBef>
            </a:pP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Tecnologia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Plataformas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reserva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online,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inteligência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artificial,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realidade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virtual.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2773" y="8729016"/>
            <a:ext cx="10017323" cy="74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39"/>
              </a:lnSpc>
              <a:spcBef>
                <a:spcPct val="0"/>
              </a:spcBef>
            </a:pP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Fatores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Econômicos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 Crises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econômicas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taxas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câmbio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nível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renda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da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população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60096" y="-198923"/>
            <a:ext cx="7827904" cy="10485923"/>
            <a:chOff x="0" y="0"/>
            <a:chExt cx="10437205" cy="1398123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5085" r="25085"/>
            <a:stretch>
              <a:fillRect/>
            </a:stretch>
          </p:blipFill>
          <p:spPr>
            <a:xfrm>
              <a:off x="0" y="0"/>
              <a:ext cx="10437205" cy="1398123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028700" y="288925"/>
            <a:ext cx="9225663" cy="147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Importância</a:t>
            </a:r>
            <a:r>
              <a:rPr lang="en-US" sz="5000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da </a:t>
            </a:r>
            <a:r>
              <a:rPr lang="en-US" sz="5000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Interação</a:t>
            </a:r>
            <a:r>
              <a:rPr lang="en-US" sz="5000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com o </a:t>
            </a:r>
            <a:r>
              <a:rPr lang="en-US" sz="5000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Ambiente</a:t>
            </a:r>
            <a:r>
              <a:rPr lang="en-US" sz="5000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000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Externo</a:t>
            </a:r>
            <a:r>
              <a:rPr lang="en-US" sz="5000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182865"/>
            <a:ext cx="8115300" cy="2318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0"/>
              </a:lnSpc>
            </a:pPr>
            <a:r>
              <a:rPr lang="en-US" sz="305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"As organizações de turismo não operam no vácuo. Elas estão inseridas em um ambiente externo complexo e dinâmico que as influencia constantemente."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87778" y="4810041"/>
            <a:ext cx="3158282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Fatores Ambientais: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2773" y="5634906"/>
            <a:ext cx="9811590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1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Fatores</a:t>
            </a:r>
            <a:r>
              <a:rPr lang="en-US" sz="21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Políticos</a:t>
            </a:r>
            <a:r>
              <a:rPr lang="en-US" sz="21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21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Legais</a:t>
            </a:r>
            <a:r>
              <a:rPr lang="en-US" sz="21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 </a:t>
            </a:r>
            <a:r>
              <a:rPr lang="en-US" sz="21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Regulamentação</a:t>
            </a:r>
            <a:r>
              <a:rPr lang="en-US" sz="21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do </a:t>
            </a:r>
            <a:r>
              <a:rPr lang="en-US" sz="21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setor</a:t>
            </a:r>
            <a:r>
              <a:rPr lang="en-US" sz="21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1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políticas</a:t>
            </a:r>
            <a:r>
              <a:rPr lang="en-US" sz="21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turismo, </a:t>
            </a:r>
            <a:r>
              <a:rPr lang="en-US" sz="21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estabilidade</a:t>
            </a:r>
            <a:r>
              <a:rPr lang="en-US" sz="21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política</a:t>
            </a:r>
            <a:r>
              <a:rPr lang="en-US" sz="21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2773" y="6606846"/>
            <a:ext cx="9811590" cy="74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39"/>
              </a:lnSpc>
              <a:spcBef>
                <a:spcPct val="0"/>
              </a:spcBef>
            </a:pP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Fatores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Sociais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Culturais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Mudanças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nos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hábitos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viagem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valores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culturais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segurança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2773" y="7667931"/>
            <a:ext cx="10017323" cy="74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39"/>
              </a:lnSpc>
              <a:spcBef>
                <a:spcPct val="0"/>
              </a:spcBef>
            </a:pP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Fatores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Ambientais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(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naturais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):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Clima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recursos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naturais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desastres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naturais</a:t>
            </a: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60096" y="-198923"/>
            <a:ext cx="7827904" cy="7010286"/>
            <a:chOff x="0" y="0"/>
            <a:chExt cx="10437205" cy="93470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7568" r="7568"/>
            <a:stretch>
              <a:fillRect/>
            </a:stretch>
          </p:blipFill>
          <p:spPr>
            <a:xfrm>
              <a:off x="0" y="0"/>
              <a:ext cx="10437205" cy="9347048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2581577" y="5177211"/>
            <a:ext cx="3584943" cy="358494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830998" y="5426632"/>
            <a:ext cx="3086100" cy="308610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056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412878" y="6286049"/>
            <a:ext cx="1922341" cy="1367265"/>
          </a:xfrm>
          <a:custGeom>
            <a:avLst/>
            <a:gdLst/>
            <a:ahLst/>
            <a:cxnLst/>
            <a:rect l="l" t="t" r="r" b="b"/>
            <a:pathLst>
              <a:path w="1922341" h="1367265">
                <a:moveTo>
                  <a:pt x="0" y="0"/>
                </a:moveTo>
                <a:lnTo>
                  <a:pt x="1922341" y="0"/>
                </a:lnTo>
                <a:lnTo>
                  <a:pt x="1922341" y="1367266"/>
                </a:lnTo>
                <a:lnTo>
                  <a:pt x="0" y="13672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1019175"/>
            <a:ext cx="7858615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000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Teoria </a:t>
            </a:r>
            <a:r>
              <a:rPr lang="en-US" sz="5000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Contingencial</a:t>
            </a:r>
            <a:endParaRPr lang="en-US" sz="5000" b="1" dirty="0">
              <a:solidFill>
                <a:srgbClr val="02024B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16731" y="1933668"/>
            <a:ext cx="8682552" cy="112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59"/>
              </a:lnSpc>
              <a:spcBef>
                <a:spcPct val="0"/>
              </a:spcBef>
            </a:pPr>
            <a:r>
              <a:rPr lang="en-US" sz="3113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Não </a:t>
            </a:r>
            <a:r>
              <a:rPr lang="en-US" sz="3113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Existe</a:t>
            </a:r>
            <a:r>
              <a:rPr lang="en-US" sz="3113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113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uma</a:t>
            </a:r>
            <a:r>
              <a:rPr lang="en-US" sz="3113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113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Única</a:t>
            </a:r>
            <a:r>
              <a:rPr lang="en-US" sz="3113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Forma de </a:t>
            </a:r>
            <a:r>
              <a:rPr lang="en-US" sz="3113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Gestão</a:t>
            </a:r>
            <a:r>
              <a:rPr lang="en-US" sz="3113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113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Válida</a:t>
            </a:r>
            <a:r>
              <a:rPr lang="en-US" sz="3113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para </a:t>
            </a:r>
            <a:r>
              <a:rPr lang="en-US" sz="3113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Todas</a:t>
            </a:r>
            <a:r>
              <a:rPr lang="en-US" sz="3113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as </a:t>
            </a:r>
            <a:r>
              <a:rPr lang="en-US" sz="3113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Situações</a:t>
            </a:r>
            <a:r>
              <a:rPr lang="en-US" sz="3113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16731" y="3287170"/>
            <a:ext cx="8682552" cy="1831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1"/>
              </a:lnSpc>
              <a:spcBef>
                <a:spcPct val="0"/>
              </a:spcBef>
            </a:pP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"A Teoria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Contingencial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nos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ensina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que não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existe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uma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'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melhor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maneira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' universal de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gerir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uma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organização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. A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abordagem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gestão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mais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eficaz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depende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das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contingências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ou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seja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, das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circunstâncias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específicas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que a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organização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enfrenta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."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16731" y="5407582"/>
            <a:ext cx="8682552" cy="1831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1"/>
              </a:lnSpc>
              <a:spcBef>
                <a:spcPct val="0"/>
              </a:spcBef>
            </a:pP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Contraste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: "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Enquanto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teorias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mais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antigas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buscavam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princípios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gestão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que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seriam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aplicáveis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todas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as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empresas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em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todas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as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situações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, a Teoria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Contingencial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reconhece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complexidade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e a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diversidade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do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mundo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real."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6731" y="7836707"/>
            <a:ext cx="12384178" cy="1831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1"/>
              </a:lnSpc>
              <a:spcBef>
                <a:spcPct val="0"/>
              </a:spcBef>
            </a:pP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Exemplo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: "A forma de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gerir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um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pequeno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restaurante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familiar no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centro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histórico de Setubal, com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uma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estrutura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informal e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foco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na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qualidade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dos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produtos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locais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será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muito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diferente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da forma de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gerir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um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grande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resort com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centenas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funcionários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diversos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serviços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uma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estrutura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hierárquica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95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complexa</a:t>
            </a:r>
            <a:r>
              <a:rPr lang="en-US" sz="2395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."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130" y="3690210"/>
            <a:ext cx="10298410" cy="2389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66"/>
              </a:lnSpc>
              <a:spcBef>
                <a:spcPct val="0"/>
              </a:spcBef>
            </a:pP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Tamanho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da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Organização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 "Um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pequeno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alojamento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local com um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ou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dois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funcionários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terá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processos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decisão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mais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rápidos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informais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do que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uma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grande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cadeia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hoteleira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com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vários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níveis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gestão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processos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burocráticos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."</a:t>
            </a:r>
          </a:p>
        </p:txBody>
      </p:sp>
      <p:grpSp>
        <p:nvGrpSpPr>
          <p:cNvPr id="3" name="Group 3"/>
          <p:cNvGrpSpPr/>
          <p:nvPr/>
        </p:nvGrpSpPr>
        <p:grpSpPr>
          <a:xfrm rot="-3549877">
            <a:off x="6279257" y="7200095"/>
            <a:ext cx="8530567" cy="938291"/>
            <a:chOff x="0" y="0"/>
            <a:chExt cx="2381816" cy="2619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1816" cy="261980"/>
            </a:xfrm>
            <a:custGeom>
              <a:avLst/>
              <a:gdLst/>
              <a:ahLst/>
              <a:cxnLst/>
              <a:rect l="l" t="t" r="r" b="b"/>
              <a:pathLst>
                <a:path w="2381816" h="261980">
                  <a:moveTo>
                    <a:pt x="0" y="0"/>
                  </a:moveTo>
                  <a:lnTo>
                    <a:pt x="2381816" y="0"/>
                  </a:lnTo>
                  <a:lnTo>
                    <a:pt x="2381816" y="261980"/>
                  </a:lnTo>
                  <a:lnTo>
                    <a:pt x="0" y="261980"/>
                  </a:lnTo>
                  <a:close/>
                </a:path>
              </a:pathLst>
            </a:custGeom>
            <a:solidFill>
              <a:srgbClr val="05056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81816" cy="3096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3549877">
            <a:off x="6863123" y="7794831"/>
            <a:ext cx="8530567" cy="938291"/>
            <a:chOff x="0" y="0"/>
            <a:chExt cx="2381816" cy="2619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81816" cy="261980"/>
            </a:xfrm>
            <a:custGeom>
              <a:avLst/>
              <a:gdLst/>
              <a:ahLst/>
              <a:cxnLst/>
              <a:rect l="l" t="t" r="r" b="b"/>
              <a:pathLst>
                <a:path w="2381816" h="261980">
                  <a:moveTo>
                    <a:pt x="0" y="0"/>
                  </a:moveTo>
                  <a:lnTo>
                    <a:pt x="2381816" y="0"/>
                  </a:lnTo>
                  <a:lnTo>
                    <a:pt x="2381816" y="261980"/>
                  </a:lnTo>
                  <a:lnTo>
                    <a:pt x="0" y="261980"/>
                  </a:lnTo>
                  <a:close/>
                </a:path>
              </a:pathLst>
            </a:custGeom>
            <a:solidFill>
              <a:srgbClr val="0A0A8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381816" cy="3096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3549877">
            <a:off x="8561929" y="7912723"/>
            <a:ext cx="8530567" cy="3369909"/>
            <a:chOff x="0" y="0"/>
            <a:chExt cx="2381816" cy="9409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81816" cy="940911"/>
            </a:xfrm>
            <a:custGeom>
              <a:avLst/>
              <a:gdLst/>
              <a:ahLst/>
              <a:cxnLst/>
              <a:rect l="l" t="t" r="r" b="b"/>
              <a:pathLst>
                <a:path w="2381816" h="940911">
                  <a:moveTo>
                    <a:pt x="0" y="0"/>
                  </a:moveTo>
                  <a:lnTo>
                    <a:pt x="2381816" y="0"/>
                  </a:lnTo>
                  <a:lnTo>
                    <a:pt x="2381816" y="940911"/>
                  </a:lnTo>
                  <a:lnTo>
                    <a:pt x="0" y="940911"/>
                  </a:lnTo>
                  <a:close/>
                </a:path>
              </a:pathLst>
            </a:custGeom>
            <a:solidFill>
              <a:srgbClr val="1313B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381816" cy="988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202497" y="0"/>
            <a:ext cx="13055655" cy="11305609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7730" r="-7730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028700" y="609061"/>
            <a:ext cx="11071177" cy="217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A </a:t>
            </a:r>
            <a:r>
              <a:rPr lang="en-US" sz="5000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Gestão</a:t>
            </a:r>
            <a:r>
              <a:rPr lang="en-US" sz="5000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Deve se </a:t>
            </a:r>
            <a:r>
              <a:rPr lang="en-US" sz="5000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Adaptar</a:t>
            </a:r>
            <a:r>
              <a:rPr lang="en-US" sz="5000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000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às</a:t>
            </a:r>
            <a:r>
              <a:rPr lang="en-US" sz="5000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000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Características</a:t>
            </a:r>
            <a:r>
              <a:rPr lang="en-US" sz="5000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da </a:t>
            </a:r>
            <a:r>
              <a:rPr lang="en-US" sz="5000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Organização</a:t>
            </a:r>
            <a:r>
              <a:rPr lang="en-US" sz="5000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e do </a:t>
            </a:r>
            <a:r>
              <a:rPr lang="en-US" sz="5000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Ambiente</a:t>
            </a:r>
            <a:endParaRPr lang="en-US" sz="5000" b="1" dirty="0">
              <a:solidFill>
                <a:srgbClr val="02024B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80005" y="3068737"/>
            <a:ext cx="7759303" cy="403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9"/>
              </a:lnSpc>
              <a:spcBef>
                <a:spcPct val="0"/>
              </a:spcBef>
            </a:pP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Principais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Fatores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Contingenciais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no Turismo: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6130" y="6365084"/>
            <a:ext cx="10298410" cy="2355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9"/>
              </a:lnSpc>
              <a:spcBef>
                <a:spcPct val="0"/>
              </a:spcBef>
            </a:pP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Tecnologia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 "A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adoção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um novo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reservas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online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exigirá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que a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equipa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seja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treinada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que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processos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internos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sejam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adaptados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 Uma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empresa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que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utiliza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inteligência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artificial para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personalizar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ofertas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terá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uma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abordagem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marketing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diferente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uma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que não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utiliza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essa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tecnologia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uxograma: Processo 27">
            <a:extLst>
              <a:ext uri="{FF2B5EF4-FFF2-40B4-BE49-F238E27FC236}">
                <a16:creationId xmlns:a16="http://schemas.microsoft.com/office/drawing/2014/main" id="{BEE90ADF-BE29-7EEE-D0DA-BDA2C3C2722D}"/>
              </a:ext>
            </a:extLst>
          </p:cNvPr>
          <p:cNvSpPr/>
          <p:nvPr/>
        </p:nvSpPr>
        <p:spPr>
          <a:xfrm>
            <a:off x="8718789" y="-37538"/>
            <a:ext cx="3854961" cy="2648977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oup 2"/>
          <p:cNvGrpSpPr/>
          <p:nvPr/>
        </p:nvGrpSpPr>
        <p:grpSpPr>
          <a:xfrm>
            <a:off x="10096558" y="-286243"/>
            <a:ext cx="16542111" cy="11716390"/>
            <a:chOff x="0" y="0"/>
            <a:chExt cx="986197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6197" cy="698500"/>
            </a:xfrm>
            <a:custGeom>
              <a:avLst/>
              <a:gdLst/>
              <a:ahLst/>
              <a:cxnLst/>
              <a:rect l="l" t="t" r="r" b="b"/>
              <a:pathLst>
                <a:path w="986197" h="698500">
                  <a:moveTo>
                    <a:pt x="986197" y="349250"/>
                  </a:moveTo>
                  <a:lnTo>
                    <a:pt x="782997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82997" y="0"/>
                  </a:lnTo>
                  <a:lnTo>
                    <a:pt x="986197" y="349250"/>
                  </a:lnTo>
                  <a:close/>
                </a:path>
              </a:pathLst>
            </a:custGeom>
            <a:solidFill>
              <a:srgbClr val="29292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57150"/>
              <a:ext cx="757597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821540" y="0"/>
            <a:ext cx="7447895" cy="10285248"/>
            <a:chOff x="0" y="0"/>
            <a:chExt cx="22987318" cy="31744577"/>
          </a:xfrm>
        </p:grpSpPr>
        <p:sp>
          <p:nvSpPr>
            <p:cNvPr id="6" name="Freeform 6"/>
            <p:cNvSpPr/>
            <p:nvPr/>
          </p:nvSpPr>
          <p:spPr>
            <a:xfrm flipH="1">
              <a:off x="0" y="0"/>
              <a:ext cx="22987381" cy="31744540"/>
            </a:xfrm>
            <a:custGeom>
              <a:avLst/>
              <a:gdLst/>
              <a:ahLst/>
              <a:cxnLst/>
              <a:rect l="l" t="t" r="r" b="b"/>
              <a:pathLst>
                <a:path w="22987381" h="31744540">
                  <a:moveTo>
                    <a:pt x="15256511" y="0"/>
                  </a:moveTo>
                  <a:lnTo>
                    <a:pt x="22987381" y="13396213"/>
                  </a:lnTo>
                  <a:lnTo>
                    <a:pt x="12266168" y="31744540"/>
                  </a:lnTo>
                  <a:lnTo>
                    <a:pt x="0" y="31744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9332" r="-9911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2620679" y="-286243"/>
            <a:ext cx="9834807" cy="997230"/>
            <a:chOff x="0" y="0"/>
            <a:chExt cx="3829348" cy="3882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829348" cy="388288"/>
            </a:xfrm>
            <a:custGeom>
              <a:avLst/>
              <a:gdLst/>
              <a:ahLst/>
              <a:cxnLst/>
              <a:rect l="l" t="t" r="r" b="b"/>
              <a:pathLst>
                <a:path w="3829348" h="388288">
                  <a:moveTo>
                    <a:pt x="203200" y="0"/>
                  </a:moveTo>
                  <a:lnTo>
                    <a:pt x="3829348" y="0"/>
                  </a:lnTo>
                  <a:lnTo>
                    <a:pt x="3626148" y="388288"/>
                  </a:lnTo>
                  <a:lnTo>
                    <a:pt x="0" y="38828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B2B2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57150"/>
              <a:ext cx="3626148" cy="445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7184283">
            <a:off x="8378521" y="-155931"/>
            <a:ext cx="8970188" cy="1249084"/>
            <a:chOff x="0" y="0"/>
            <a:chExt cx="2553938" cy="3556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53938" cy="355632"/>
            </a:xfrm>
            <a:custGeom>
              <a:avLst/>
              <a:gdLst/>
              <a:ahLst/>
              <a:cxnLst/>
              <a:rect l="l" t="t" r="r" b="b"/>
              <a:pathLst>
                <a:path w="2553938" h="355632">
                  <a:moveTo>
                    <a:pt x="203200" y="0"/>
                  </a:moveTo>
                  <a:lnTo>
                    <a:pt x="2553938" y="0"/>
                  </a:lnTo>
                  <a:lnTo>
                    <a:pt x="2350738" y="355632"/>
                  </a:lnTo>
                  <a:lnTo>
                    <a:pt x="0" y="3556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905C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57150"/>
              <a:ext cx="2350738" cy="412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3583698">
            <a:off x="7317655" y="7621494"/>
            <a:ext cx="11201102" cy="1291012"/>
            <a:chOff x="0" y="0"/>
            <a:chExt cx="3102917" cy="35763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102917" cy="357635"/>
            </a:xfrm>
            <a:custGeom>
              <a:avLst/>
              <a:gdLst/>
              <a:ahLst/>
              <a:cxnLst/>
              <a:rect l="l" t="t" r="r" b="b"/>
              <a:pathLst>
                <a:path w="3102917" h="357635">
                  <a:moveTo>
                    <a:pt x="2899717" y="0"/>
                  </a:moveTo>
                  <a:lnTo>
                    <a:pt x="0" y="0"/>
                  </a:lnTo>
                  <a:lnTo>
                    <a:pt x="203200" y="357635"/>
                  </a:lnTo>
                  <a:lnTo>
                    <a:pt x="3102917" y="357635"/>
                  </a:lnTo>
                  <a:lnTo>
                    <a:pt x="2899717" y="0"/>
                  </a:lnTo>
                  <a:close/>
                </a:path>
              </a:pathLst>
            </a:custGeom>
            <a:solidFill>
              <a:srgbClr val="5905C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57150"/>
              <a:ext cx="2899717" cy="414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37242" y="1949514"/>
            <a:ext cx="8508774" cy="694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97"/>
              </a:lnSpc>
            </a:pP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Imaginem a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seguinte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situação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a Câmara Municipal do Fundão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quer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otimizar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as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rotas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autocarro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turístico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para a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próxima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temporada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cerejas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de forma a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maximizar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número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turistas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que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visitam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os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pomares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 a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minimizar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os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custos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operacionais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Como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vocês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abordariam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este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desafio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?"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3266464" y="942347"/>
            <a:ext cx="9351959" cy="817571"/>
            <a:chOff x="0" y="0"/>
            <a:chExt cx="4163737" cy="3640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163737" cy="364004"/>
            </a:xfrm>
            <a:custGeom>
              <a:avLst/>
              <a:gdLst/>
              <a:ahLst/>
              <a:cxnLst/>
              <a:rect l="l" t="t" r="r" b="b"/>
              <a:pathLst>
                <a:path w="4163737" h="364004">
                  <a:moveTo>
                    <a:pt x="3960537" y="0"/>
                  </a:moveTo>
                  <a:lnTo>
                    <a:pt x="0" y="0"/>
                  </a:lnTo>
                  <a:lnTo>
                    <a:pt x="203200" y="364004"/>
                  </a:lnTo>
                  <a:lnTo>
                    <a:pt x="4163737" y="364004"/>
                  </a:lnTo>
                  <a:lnTo>
                    <a:pt x="3960537" y="0"/>
                  </a:lnTo>
                  <a:close/>
                </a:path>
              </a:pathLst>
            </a:custGeom>
            <a:solidFill>
              <a:srgbClr val="292929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57150"/>
              <a:ext cx="3960537" cy="421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491629" y="942347"/>
            <a:ext cx="912795" cy="817571"/>
            <a:chOff x="0" y="0"/>
            <a:chExt cx="406400" cy="3640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06400" cy="364004"/>
            </a:xfrm>
            <a:custGeom>
              <a:avLst/>
              <a:gdLst/>
              <a:ahLst/>
              <a:cxnLst/>
              <a:rect l="l" t="t" r="r" b="b"/>
              <a:pathLst>
                <a:path w="406400" h="364004">
                  <a:moveTo>
                    <a:pt x="203200" y="0"/>
                  </a:moveTo>
                  <a:lnTo>
                    <a:pt x="0" y="0"/>
                  </a:lnTo>
                  <a:lnTo>
                    <a:pt x="203200" y="364004"/>
                  </a:lnTo>
                  <a:lnTo>
                    <a:pt x="406400" y="36400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905C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57150"/>
              <a:ext cx="203200" cy="421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Rectangle 3">
            <a:extLst>
              <a:ext uri="{FF2B5EF4-FFF2-40B4-BE49-F238E27FC236}">
                <a16:creationId xmlns:a16="http://schemas.microsoft.com/office/drawing/2014/main" id="{85435EED-22C2-DFC4-7033-4B89BF011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4122" y="-156311"/>
            <a:ext cx="3291286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Cereja do Fundão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Feira da Cereja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Casa da Cereja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Cerfundão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Terra das Cerejas 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A3A52F6-5A3B-0170-C688-20D02B3F27B3}"/>
              </a:ext>
            </a:extLst>
          </p:cNvPr>
          <p:cNvSpPr txBox="1"/>
          <p:nvPr/>
        </p:nvSpPr>
        <p:spPr>
          <a:xfrm>
            <a:off x="9213203" y="199982"/>
            <a:ext cx="34074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1" dirty="0"/>
              <a:t>fatores como a distância entre os locais, as condições do trânsito e o tempo estimado de visita a cada pomar.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0" grpId="0"/>
      <p:bldP spid="3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130" y="3690210"/>
            <a:ext cx="10298410" cy="2865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66"/>
              </a:lnSpc>
              <a:spcBef>
                <a:spcPct val="0"/>
              </a:spcBef>
            </a:pP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Estabilidade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 "Um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destino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turístico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com um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fluxo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constante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visitantes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pode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adotar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estratégias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gestão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mais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padronizadas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Já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um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destino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que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enfrenta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flutuações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sazonais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acentuadas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(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o turismo de neve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Serra da Estrela)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precisará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uma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gestão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mais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flexível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."</a:t>
            </a:r>
          </a:p>
        </p:txBody>
      </p:sp>
      <p:grpSp>
        <p:nvGrpSpPr>
          <p:cNvPr id="3" name="Group 3"/>
          <p:cNvGrpSpPr/>
          <p:nvPr/>
        </p:nvGrpSpPr>
        <p:grpSpPr>
          <a:xfrm rot="-3549877">
            <a:off x="6279257" y="7200095"/>
            <a:ext cx="8530567" cy="938291"/>
            <a:chOff x="0" y="0"/>
            <a:chExt cx="2381816" cy="2619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1816" cy="261980"/>
            </a:xfrm>
            <a:custGeom>
              <a:avLst/>
              <a:gdLst/>
              <a:ahLst/>
              <a:cxnLst/>
              <a:rect l="l" t="t" r="r" b="b"/>
              <a:pathLst>
                <a:path w="2381816" h="261980">
                  <a:moveTo>
                    <a:pt x="0" y="0"/>
                  </a:moveTo>
                  <a:lnTo>
                    <a:pt x="2381816" y="0"/>
                  </a:lnTo>
                  <a:lnTo>
                    <a:pt x="2381816" y="261980"/>
                  </a:lnTo>
                  <a:lnTo>
                    <a:pt x="0" y="261980"/>
                  </a:lnTo>
                  <a:close/>
                </a:path>
              </a:pathLst>
            </a:custGeom>
            <a:solidFill>
              <a:srgbClr val="05056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81816" cy="3096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3549877">
            <a:off x="6863123" y="7794831"/>
            <a:ext cx="8530567" cy="938291"/>
            <a:chOff x="0" y="0"/>
            <a:chExt cx="2381816" cy="2619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81816" cy="261980"/>
            </a:xfrm>
            <a:custGeom>
              <a:avLst/>
              <a:gdLst/>
              <a:ahLst/>
              <a:cxnLst/>
              <a:rect l="l" t="t" r="r" b="b"/>
              <a:pathLst>
                <a:path w="2381816" h="261980">
                  <a:moveTo>
                    <a:pt x="0" y="0"/>
                  </a:moveTo>
                  <a:lnTo>
                    <a:pt x="2381816" y="0"/>
                  </a:lnTo>
                  <a:lnTo>
                    <a:pt x="2381816" y="261980"/>
                  </a:lnTo>
                  <a:lnTo>
                    <a:pt x="0" y="261980"/>
                  </a:lnTo>
                  <a:close/>
                </a:path>
              </a:pathLst>
            </a:custGeom>
            <a:solidFill>
              <a:srgbClr val="0A0A8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381816" cy="3096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3549877">
            <a:off x="8561929" y="7912723"/>
            <a:ext cx="8530567" cy="3369909"/>
            <a:chOff x="0" y="0"/>
            <a:chExt cx="2381816" cy="9409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81816" cy="940911"/>
            </a:xfrm>
            <a:custGeom>
              <a:avLst/>
              <a:gdLst/>
              <a:ahLst/>
              <a:cxnLst/>
              <a:rect l="l" t="t" r="r" b="b"/>
              <a:pathLst>
                <a:path w="2381816" h="940911">
                  <a:moveTo>
                    <a:pt x="0" y="0"/>
                  </a:moveTo>
                  <a:lnTo>
                    <a:pt x="2381816" y="0"/>
                  </a:lnTo>
                  <a:lnTo>
                    <a:pt x="2381816" y="940911"/>
                  </a:lnTo>
                  <a:lnTo>
                    <a:pt x="0" y="940911"/>
                  </a:lnTo>
                  <a:close/>
                </a:path>
              </a:pathLst>
            </a:custGeom>
            <a:solidFill>
              <a:srgbClr val="1313B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381816" cy="988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202497" y="0"/>
            <a:ext cx="13055655" cy="11305609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7730" r="-7730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028700" y="609061"/>
            <a:ext cx="11071177" cy="217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 b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A Gestão Deve se Adaptar às Características da Organização e do Ambiente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80005" y="3068737"/>
            <a:ext cx="7759303" cy="403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9"/>
              </a:lnSpc>
              <a:spcBef>
                <a:spcPct val="0"/>
              </a:spcBef>
            </a:pPr>
            <a:r>
              <a:rPr lang="en-US" sz="259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Principais Fatores Contingenciais no Turismo: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6130" y="7081229"/>
            <a:ext cx="10298410" cy="1574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9"/>
              </a:lnSpc>
              <a:spcBef>
                <a:spcPct val="0"/>
              </a:spcBef>
            </a:pP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Complexidade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 "Um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destino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com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uma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grande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variedade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atrações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serviços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exigirá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uma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coordenação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mais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complexa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entre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diferentes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stakeholders (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empresas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autoridades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locais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)."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130" y="3690210"/>
            <a:ext cx="10298410" cy="1436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66"/>
              </a:lnSpc>
              <a:spcBef>
                <a:spcPct val="0"/>
              </a:spcBef>
            </a:pP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Hostilidade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 "Um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destino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que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enfrenta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forte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concorrência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ou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instabilidade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política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precisará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uma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gestão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mais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agressiva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adaptável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."</a:t>
            </a:r>
          </a:p>
        </p:txBody>
      </p:sp>
      <p:grpSp>
        <p:nvGrpSpPr>
          <p:cNvPr id="3" name="Group 3"/>
          <p:cNvGrpSpPr/>
          <p:nvPr/>
        </p:nvGrpSpPr>
        <p:grpSpPr>
          <a:xfrm rot="-3549877">
            <a:off x="6279257" y="7200095"/>
            <a:ext cx="8530567" cy="938291"/>
            <a:chOff x="0" y="0"/>
            <a:chExt cx="2381816" cy="2619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1816" cy="261980"/>
            </a:xfrm>
            <a:custGeom>
              <a:avLst/>
              <a:gdLst/>
              <a:ahLst/>
              <a:cxnLst/>
              <a:rect l="l" t="t" r="r" b="b"/>
              <a:pathLst>
                <a:path w="2381816" h="261980">
                  <a:moveTo>
                    <a:pt x="0" y="0"/>
                  </a:moveTo>
                  <a:lnTo>
                    <a:pt x="2381816" y="0"/>
                  </a:lnTo>
                  <a:lnTo>
                    <a:pt x="2381816" y="261980"/>
                  </a:lnTo>
                  <a:lnTo>
                    <a:pt x="0" y="261980"/>
                  </a:lnTo>
                  <a:close/>
                </a:path>
              </a:pathLst>
            </a:custGeom>
            <a:solidFill>
              <a:srgbClr val="05056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81816" cy="3096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3549877">
            <a:off x="6863123" y="7794831"/>
            <a:ext cx="8530567" cy="938291"/>
            <a:chOff x="0" y="0"/>
            <a:chExt cx="2381816" cy="2619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81816" cy="261980"/>
            </a:xfrm>
            <a:custGeom>
              <a:avLst/>
              <a:gdLst/>
              <a:ahLst/>
              <a:cxnLst/>
              <a:rect l="l" t="t" r="r" b="b"/>
              <a:pathLst>
                <a:path w="2381816" h="261980">
                  <a:moveTo>
                    <a:pt x="0" y="0"/>
                  </a:moveTo>
                  <a:lnTo>
                    <a:pt x="2381816" y="0"/>
                  </a:lnTo>
                  <a:lnTo>
                    <a:pt x="2381816" y="261980"/>
                  </a:lnTo>
                  <a:lnTo>
                    <a:pt x="0" y="261980"/>
                  </a:lnTo>
                  <a:close/>
                </a:path>
              </a:pathLst>
            </a:custGeom>
            <a:solidFill>
              <a:srgbClr val="0A0A8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381816" cy="3096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3549877">
            <a:off x="8561929" y="7912723"/>
            <a:ext cx="8530567" cy="3369909"/>
            <a:chOff x="0" y="0"/>
            <a:chExt cx="2381816" cy="9409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81816" cy="940911"/>
            </a:xfrm>
            <a:custGeom>
              <a:avLst/>
              <a:gdLst/>
              <a:ahLst/>
              <a:cxnLst/>
              <a:rect l="l" t="t" r="r" b="b"/>
              <a:pathLst>
                <a:path w="2381816" h="940911">
                  <a:moveTo>
                    <a:pt x="0" y="0"/>
                  </a:moveTo>
                  <a:lnTo>
                    <a:pt x="2381816" y="0"/>
                  </a:lnTo>
                  <a:lnTo>
                    <a:pt x="2381816" y="940911"/>
                  </a:lnTo>
                  <a:lnTo>
                    <a:pt x="0" y="940911"/>
                  </a:lnTo>
                  <a:close/>
                </a:path>
              </a:pathLst>
            </a:custGeom>
            <a:solidFill>
              <a:srgbClr val="1313B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381816" cy="988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202497" y="0"/>
            <a:ext cx="13055655" cy="11305609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7730" r="-7730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028700" y="609061"/>
            <a:ext cx="11071177" cy="217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 b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A Gestão Deve se Adaptar às Características da Organização e do Ambiente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80005" y="3068737"/>
            <a:ext cx="7759303" cy="403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9"/>
              </a:lnSpc>
              <a:spcBef>
                <a:spcPct val="0"/>
              </a:spcBef>
            </a:pPr>
            <a:r>
              <a:rPr lang="en-US" sz="259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Principais Fatores Contingenciais no Turismo: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6130" y="5412584"/>
            <a:ext cx="10298410" cy="1574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9"/>
              </a:lnSpc>
              <a:spcBef>
                <a:spcPct val="0"/>
              </a:spcBef>
            </a:pP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Cultura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Organizacional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 "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valores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as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crenças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as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normas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compartilhadas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dentro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uma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organização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influenciam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 forma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como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as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decisões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são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tomadas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como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funcionários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são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geridos</a:t>
            </a:r>
            <a:r>
              <a:rPr lang="en-US" sz="25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."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6130" y="7235156"/>
            <a:ext cx="10099706" cy="2267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50"/>
              </a:lnSpc>
              <a:spcBef>
                <a:spcPct val="0"/>
              </a:spcBef>
            </a:pP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Estratégia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: "Uma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empresa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que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busca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liderança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em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custos (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oferecendo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preços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mais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baixos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)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terá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uma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gestão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operacional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focada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na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eficiência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e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na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redução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de custos.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Já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uma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empresa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que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busca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diferenciação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(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oferecendo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experiências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únicas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)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terá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uma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gestão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mais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focada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na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qualidade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e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na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inovação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."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130" y="2261460"/>
            <a:ext cx="10298410" cy="2865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66"/>
              </a:lnSpc>
              <a:spcBef>
                <a:spcPct val="0"/>
              </a:spcBef>
            </a:pP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"Em um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setor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tão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dinâmico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sujeito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mudanças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o turismo, a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flexibilidade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a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adaptabilidade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são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qualidades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essenciais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para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gestores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 Ser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capaz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diagnosticar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situação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identificar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fatores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contingenciais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relevantes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ajustar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as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práticas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gestão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acordo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é crucial para o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sucesso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longo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prazo</a:t>
            </a:r>
            <a:r>
              <a:rPr lang="en-US" sz="269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."</a:t>
            </a:r>
          </a:p>
        </p:txBody>
      </p:sp>
      <p:grpSp>
        <p:nvGrpSpPr>
          <p:cNvPr id="3" name="Group 3"/>
          <p:cNvGrpSpPr/>
          <p:nvPr/>
        </p:nvGrpSpPr>
        <p:grpSpPr>
          <a:xfrm rot="-3549877">
            <a:off x="6279257" y="7200095"/>
            <a:ext cx="8530567" cy="938291"/>
            <a:chOff x="0" y="0"/>
            <a:chExt cx="2381816" cy="2619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1816" cy="261980"/>
            </a:xfrm>
            <a:custGeom>
              <a:avLst/>
              <a:gdLst/>
              <a:ahLst/>
              <a:cxnLst/>
              <a:rect l="l" t="t" r="r" b="b"/>
              <a:pathLst>
                <a:path w="2381816" h="261980">
                  <a:moveTo>
                    <a:pt x="0" y="0"/>
                  </a:moveTo>
                  <a:lnTo>
                    <a:pt x="2381816" y="0"/>
                  </a:lnTo>
                  <a:lnTo>
                    <a:pt x="2381816" y="261980"/>
                  </a:lnTo>
                  <a:lnTo>
                    <a:pt x="0" y="261980"/>
                  </a:lnTo>
                  <a:close/>
                </a:path>
              </a:pathLst>
            </a:custGeom>
            <a:solidFill>
              <a:srgbClr val="05056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81816" cy="3096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3549877">
            <a:off x="6863123" y="7794831"/>
            <a:ext cx="8530567" cy="938291"/>
            <a:chOff x="0" y="0"/>
            <a:chExt cx="2381816" cy="2619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81816" cy="261980"/>
            </a:xfrm>
            <a:custGeom>
              <a:avLst/>
              <a:gdLst/>
              <a:ahLst/>
              <a:cxnLst/>
              <a:rect l="l" t="t" r="r" b="b"/>
              <a:pathLst>
                <a:path w="2381816" h="261980">
                  <a:moveTo>
                    <a:pt x="0" y="0"/>
                  </a:moveTo>
                  <a:lnTo>
                    <a:pt x="2381816" y="0"/>
                  </a:lnTo>
                  <a:lnTo>
                    <a:pt x="2381816" y="261980"/>
                  </a:lnTo>
                  <a:lnTo>
                    <a:pt x="0" y="261980"/>
                  </a:lnTo>
                  <a:close/>
                </a:path>
              </a:pathLst>
            </a:custGeom>
            <a:solidFill>
              <a:srgbClr val="0A0A8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381816" cy="3096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3549877">
            <a:off x="8561929" y="7912723"/>
            <a:ext cx="8530567" cy="3369909"/>
            <a:chOff x="0" y="0"/>
            <a:chExt cx="2381816" cy="9409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81816" cy="940911"/>
            </a:xfrm>
            <a:custGeom>
              <a:avLst/>
              <a:gdLst/>
              <a:ahLst/>
              <a:cxnLst/>
              <a:rect l="l" t="t" r="r" b="b"/>
              <a:pathLst>
                <a:path w="2381816" h="940911">
                  <a:moveTo>
                    <a:pt x="0" y="0"/>
                  </a:moveTo>
                  <a:lnTo>
                    <a:pt x="2381816" y="0"/>
                  </a:lnTo>
                  <a:lnTo>
                    <a:pt x="2381816" y="940911"/>
                  </a:lnTo>
                  <a:lnTo>
                    <a:pt x="0" y="940911"/>
                  </a:lnTo>
                  <a:close/>
                </a:path>
              </a:pathLst>
            </a:custGeom>
            <a:solidFill>
              <a:srgbClr val="1313B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381816" cy="988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202497" y="0"/>
            <a:ext cx="13055655" cy="11305609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7730" r="-7730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028700" y="609061"/>
            <a:ext cx="11071177" cy="147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Importância</a:t>
            </a:r>
            <a:r>
              <a:rPr lang="en-US" sz="5000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da </a:t>
            </a:r>
            <a:r>
              <a:rPr lang="en-US" sz="5000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Flexibilidade</a:t>
            </a:r>
            <a:r>
              <a:rPr lang="en-US" sz="5000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e da </a:t>
            </a:r>
            <a:r>
              <a:rPr lang="en-US" sz="5000" b="1" dirty="0" err="1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Adaptabilidade</a:t>
            </a:r>
            <a:r>
              <a:rPr lang="en-US" sz="5000" b="1" dirty="0">
                <a:solidFill>
                  <a:srgbClr val="02024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6130" y="5859044"/>
            <a:ext cx="10099706" cy="1810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50"/>
              </a:lnSpc>
              <a:spcBef>
                <a:spcPct val="0"/>
              </a:spcBef>
            </a:pP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Exemplo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: "Durante a pandemia de COVID-19, as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empresas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de turismo que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foram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capazes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de se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adaptar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rapidamente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,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oferecendo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novos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serviços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online,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pacotes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flexíveis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ou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focando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no turismo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doméstico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,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tiveram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mais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chances de </a:t>
            </a:r>
            <a:r>
              <a:rPr lang="en-US" sz="2607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sobreviver</a:t>
            </a:r>
            <a:r>
              <a:rPr lang="en-US" sz="260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."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068908"/>
            <a:chOff x="0" y="0"/>
            <a:chExt cx="4816593" cy="8082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08272"/>
            </a:xfrm>
            <a:custGeom>
              <a:avLst/>
              <a:gdLst/>
              <a:ahLst/>
              <a:cxnLst/>
              <a:rect l="l" t="t" r="r" b="b"/>
              <a:pathLst>
                <a:path w="4816592" h="808272">
                  <a:moveTo>
                    <a:pt x="0" y="0"/>
                  </a:moveTo>
                  <a:lnTo>
                    <a:pt x="4816592" y="0"/>
                  </a:lnTo>
                  <a:lnTo>
                    <a:pt x="4816592" y="808272"/>
                  </a:lnTo>
                  <a:lnTo>
                    <a:pt x="0" y="808272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884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5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685936" y="0"/>
            <a:ext cx="5602064" cy="10287000"/>
            <a:chOff x="0" y="0"/>
            <a:chExt cx="7469419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31790" r="31790"/>
            <a:stretch>
              <a:fillRect/>
            </a:stretch>
          </p:blipFill>
          <p:spPr>
            <a:xfrm>
              <a:off x="0" y="0"/>
              <a:ext cx="7469419" cy="1371600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2401707" y="194297"/>
            <a:ext cx="14560480" cy="2489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66"/>
              </a:lnSpc>
            </a:pPr>
            <a:r>
              <a:rPr lang="en-US" sz="6975" b="1">
                <a:solidFill>
                  <a:srgbClr val="237105"/>
                </a:solidFill>
                <a:latin typeface="Poppins Bold"/>
                <a:ea typeface="Poppins Bold"/>
                <a:cs typeface="Poppins Bold"/>
                <a:sym typeface="Poppins Bold"/>
              </a:rPr>
              <a:t>Estudo de Caso: O Desafio da "Quinta da Cereja Encantada"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2668" y="4002868"/>
            <a:ext cx="11534508" cy="4062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1"/>
              </a:lnSpc>
            </a:pPr>
            <a:r>
              <a:rPr lang="en-US" sz="2894" b="1">
                <a:solidFill>
                  <a:srgbClr val="022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Cenário:</a:t>
            </a:r>
          </a:p>
          <a:p>
            <a:pPr algn="just">
              <a:lnSpc>
                <a:spcPts val="4051"/>
              </a:lnSpc>
            </a:pPr>
            <a:r>
              <a:rPr lang="en-US" sz="2894" b="1">
                <a:solidFill>
                  <a:srgbClr val="0228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"Quinta da Cereja Encantada" é uma pequena unidade de turismo rural localizada no Fundão, especializada em oferecer experiências ligadas à época da cereja. Nos últimos anos, tem atraído um número crescente de turistas interessados em participar na colheita, degustar produtos derivados da cereja e desfrutar da beleza natural da região.</a:t>
            </a:r>
          </a:p>
          <a:p>
            <a:pPr algn="just">
              <a:lnSpc>
                <a:spcPts val="3771"/>
              </a:lnSpc>
            </a:pPr>
            <a:endParaRPr lang="en-US" sz="2894" b="1">
              <a:solidFill>
                <a:srgbClr val="022859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623498" y="237362"/>
            <a:ext cx="2512562" cy="3295163"/>
          </a:xfrm>
          <a:custGeom>
            <a:avLst/>
            <a:gdLst/>
            <a:ahLst/>
            <a:cxnLst/>
            <a:rect l="l" t="t" r="r" b="b"/>
            <a:pathLst>
              <a:path w="2512562" h="3295163">
                <a:moveTo>
                  <a:pt x="2512562" y="0"/>
                </a:moveTo>
                <a:lnTo>
                  <a:pt x="0" y="0"/>
                </a:lnTo>
                <a:lnTo>
                  <a:pt x="0" y="3295163"/>
                </a:lnTo>
                <a:lnTo>
                  <a:pt x="2512562" y="3295163"/>
                </a:lnTo>
                <a:lnTo>
                  <a:pt x="25125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068908"/>
            <a:chOff x="0" y="0"/>
            <a:chExt cx="4816593" cy="8082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08272"/>
            </a:xfrm>
            <a:custGeom>
              <a:avLst/>
              <a:gdLst/>
              <a:ahLst/>
              <a:cxnLst/>
              <a:rect l="l" t="t" r="r" b="b"/>
              <a:pathLst>
                <a:path w="4816592" h="808272">
                  <a:moveTo>
                    <a:pt x="0" y="0"/>
                  </a:moveTo>
                  <a:lnTo>
                    <a:pt x="4816592" y="0"/>
                  </a:lnTo>
                  <a:lnTo>
                    <a:pt x="4816592" y="808272"/>
                  </a:lnTo>
                  <a:lnTo>
                    <a:pt x="0" y="808272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884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5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685936" y="0"/>
            <a:ext cx="5602064" cy="10287000"/>
            <a:chOff x="0" y="0"/>
            <a:chExt cx="7469419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31790" r="31790"/>
            <a:stretch>
              <a:fillRect/>
            </a:stretch>
          </p:blipFill>
          <p:spPr>
            <a:xfrm>
              <a:off x="0" y="0"/>
              <a:ext cx="7469419" cy="1371600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2401707" y="194297"/>
            <a:ext cx="14560480" cy="2489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66"/>
              </a:lnSpc>
            </a:pPr>
            <a:r>
              <a:rPr lang="en-US" sz="6975" b="1">
                <a:solidFill>
                  <a:srgbClr val="237105"/>
                </a:solidFill>
                <a:latin typeface="Poppins Bold"/>
                <a:ea typeface="Poppins Bold"/>
                <a:cs typeface="Poppins Bold"/>
                <a:sym typeface="Poppins Bold"/>
              </a:rPr>
              <a:t>Estudo de Caso: O Desafio da "Quinta da Cereja Encantada"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-623498" y="237362"/>
            <a:ext cx="2512562" cy="3295163"/>
          </a:xfrm>
          <a:custGeom>
            <a:avLst/>
            <a:gdLst/>
            <a:ahLst/>
            <a:cxnLst/>
            <a:rect l="l" t="t" r="r" b="b"/>
            <a:pathLst>
              <a:path w="2512562" h="3295163">
                <a:moveTo>
                  <a:pt x="2512562" y="0"/>
                </a:moveTo>
                <a:lnTo>
                  <a:pt x="0" y="0"/>
                </a:lnTo>
                <a:lnTo>
                  <a:pt x="0" y="3295163"/>
                </a:lnTo>
                <a:lnTo>
                  <a:pt x="2512562" y="3295163"/>
                </a:lnTo>
                <a:lnTo>
                  <a:pt x="25125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14350" y="3484900"/>
            <a:ext cx="11688581" cy="5924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0"/>
              </a:lnSpc>
              <a:spcBef>
                <a:spcPct val="0"/>
              </a:spcBef>
            </a:pPr>
            <a:r>
              <a:rPr lang="en-US" sz="2607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No entanto, a gestão da quinta enfrenta alguns desafios:</a:t>
            </a:r>
          </a:p>
          <a:p>
            <a:pPr marL="562947" lvl="1" indent="-281473" algn="l">
              <a:lnSpc>
                <a:spcPts val="3650"/>
              </a:lnSpc>
              <a:buFont typeface="Arial"/>
              <a:buChar char="•"/>
            </a:pPr>
            <a:r>
              <a:rPr lang="en-US" sz="2607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Flutuação da Demanda: A procura é altamente sazonal, concentrando-se nos meses de floração e colheita da cereja (abril a junho). Nos restantes meses, a ocupação é baixa.</a:t>
            </a:r>
          </a:p>
          <a:p>
            <a:pPr marL="562947" lvl="1" indent="-281473" algn="l">
              <a:lnSpc>
                <a:spcPts val="3650"/>
              </a:lnSpc>
              <a:buFont typeface="Arial"/>
              <a:buChar char="•"/>
            </a:pPr>
            <a:r>
              <a:rPr lang="en-US" sz="2607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Gestão de Recursos: Durante a época alta, a quinta precisa gerir eficientemente os seus recursos limitados: número de guias para as atividades, capacidade do pequeno restaurante, disponibilidade de alojamento e organização das atividades de colheita.</a:t>
            </a:r>
          </a:p>
          <a:p>
            <a:pPr marL="562947" lvl="1" indent="-281473" algn="l">
              <a:lnSpc>
                <a:spcPts val="3650"/>
              </a:lnSpc>
              <a:buFont typeface="Arial"/>
              <a:buChar char="•"/>
            </a:pPr>
            <a:r>
              <a:rPr lang="en-US" sz="2607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Concorrência: Outras quintas da região também estão a investir no turismo rural ligado à cereja, aumentando a concorrência.</a:t>
            </a:r>
          </a:p>
          <a:p>
            <a:pPr marL="562947" lvl="1" indent="-281473" algn="l">
              <a:lnSpc>
                <a:spcPts val="3650"/>
              </a:lnSpc>
              <a:buFont typeface="Arial"/>
              <a:buChar char="•"/>
            </a:pPr>
            <a:r>
              <a:rPr lang="en-US" sz="2607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Avaliações Online: As avaliações dos clientes nas plataformas online têm um impacto significativo na reputação e nas futuras reservas da quinta.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068908"/>
            <a:chOff x="0" y="0"/>
            <a:chExt cx="4816593" cy="8082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08272"/>
            </a:xfrm>
            <a:custGeom>
              <a:avLst/>
              <a:gdLst/>
              <a:ahLst/>
              <a:cxnLst/>
              <a:rect l="l" t="t" r="r" b="b"/>
              <a:pathLst>
                <a:path w="4816592" h="808272">
                  <a:moveTo>
                    <a:pt x="0" y="0"/>
                  </a:moveTo>
                  <a:lnTo>
                    <a:pt x="4816592" y="0"/>
                  </a:lnTo>
                  <a:lnTo>
                    <a:pt x="4816592" y="808272"/>
                  </a:lnTo>
                  <a:lnTo>
                    <a:pt x="0" y="808272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884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5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01707" y="194297"/>
            <a:ext cx="14560480" cy="2489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66"/>
              </a:lnSpc>
            </a:pPr>
            <a:r>
              <a:rPr lang="en-US" sz="6975" b="1">
                <a:solidFill>
                  <a:srgbClr val="237105"/>
                </a:solidFill>
                <a:latin typeface="Poppins Bold"/>
                <a:ea typeface="Poppins Bold"/>
                <a:cs typeface="Poppins Bold"/>
                <a:sym typeface="Poppins Bold"/>
              </a:rPr>
              <a:t>Estudo de Caso: O Desafio da "Quinta da Cereja Encantada"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-623498" y="237362"/>
            <a:ext cx="2512562" cy="3295163"/>
          </a:xfrm>
          <a:custGeom>
            <a:avLst/>
            <a:gdLst/>
            <a:ahLst/>
            <a:cxnLst/>
            <a:rect l="l" t="t" r="r" b="b"/>
            <a:pathLst>
              <a:path w="2512562" h="3295163">
                <a:moveTo>
                  <a:pt x="2512562" y="0"/>
                </a:moveTo>
                <a:lnTo>
                  <a:pt x="0" y="0"/>
                </a:lnTo>
                <a:lnTo>
                  <a:pt x="0" y="3295163"/>
                </a:lnTo>
                <a:lnTo>
                  <a:pt x="2512562" y="3295163"/>
                </a:lnTo>
                <a:lnTo>
                  <a:pt x="251256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14350" y="3790504"/>
            <a:ext cx="16744950" cy="5924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0"/>
              </a:lnSpc>
              <a:spcBef>
                <a:spcPct val="0"/>
              </a:spcBef>
            </a:pPr>
            <a:r>
              <a:rPr lang="en-US" sz="2607" b="1">
                <a:solidFill>
                  <a:srgbClr val="020304"/>
                </a:solidFill>
                <a:latin typeface="DM Sans Bold"/>
                <a:ea typeface="DM Sans Bold"/>
                <a:cs typeface="DM Sans Bold"/>
                <a:sym typeface="DM Sans Bold"/>
              </a:rPr>
              <a:t>Tarefas para os Grupos:</a:t>
            </a:r>
          </a:p>
          <a:p>
            <a:pPr algn="l">
              <a:lnSpc>
                <a:spcPts val="3650"/>
              </a:lnSpc>
              <a:spcBef>
                <a:spcPct val="0"/>
              </a:spcBef>
            </a:pPr>
            <a:r>
              <a:rPr lang="en-US" sz="2607" b="1">
                <a:solidFill>
                  <a:srgbClr val="020304"/>
                </a:solidFill>
                <a:latin typeface="DM Sans Bold"/>
                <a:ea typeface="DM Sans Bold"/>
                <a:cs typeface="DM Sans Bold"/>
                <a:sym typeface="DM Sans Bold"/>
              </a:rPr>
              <a:t>Considerando os conceitos que discutimos hoje sobre Gestão Quantitativa, Teoria dos Sistemas e Teoria Contingencial, discutam em grupo e apresentem as vossas ideias sobre as seguintes questões:</a:t>
            </a:r>
          </a:p>
          <a:p>
            <a:pPr marL="562947" lvl="1" indent="-281473" algn="l">
              <a:lnSpc>
                <a:spcPts val="3650"/>
              </a:lnSpc>
              <a:buFont typeface="Arial"/>
              <a:buChar char="•"/>
            </a:pPr>
            <a:r>
              <a:rPr lang="en-US" sz="2607" b="1">
                <a:solidFill>
                  <a:srgbClr val="020304"/>
                </a:solidFill>
                <a:latin typeface="DM Sans Bold"/>
                <a:ea typeface="DM Sans Bold"/>
                <a:cs typeface="DM Sans Bold"/>
                <a:sym typeface="DM Sans Bold"/>
              </a:rPr>
              <a:t>Gestão Quantitativa: Que tipo de dados a "Quinta da Cereja Encantada" poderia coletar e analisar para melhorar a sua gestão? Apresentem pelo menos dois exemplos específicos de como a análise desses dados poderia auxiliar na tomada de decisões (ex: preços, gestão de pessoal, marketing).</a:t>
            </a:r>
          </a:p>
          <a:p>
            <a:pPr marL="562947" lvl="1" indent="-281473" algn="l">
              <a:lnSpc>
                <a:spcPts val="3650"/>
              </a:lnSpc>
              <a:buFont typeface="Arial"/>
              <a:buChar char="•"/>
            </a:pPr>
            <a:r>
              <a:rPr lang="en-US" sz="2607" b="1">
                <a:solidFill>
                  <a:srgbClr val="020304"/>
                </a:solidFill>
                <a:latin typeface="DM Sans Bold"/>
                <a:ea typeface="DM Sans Bold"/>
                <a:cs typeface="DM Sans Bold"/>
                <a:sym typeface="DM Sans Bold"/>
              </a:rPr>
              <a:t>Teoria dos Sistemas: Descrevam a "Quinta da Cereja Encantada" como um sistema. Identifiquem quais seriam as principais entradas, processos e saídas deste sistema. Como o feedback dos clientes (ex: avaliações online) pode influenciar o funcionamento da quinta?</a:t>
            </a:r>
          </a:p>
          <a:p>
            <a:pPr marL="562947" lvl="1" indent="-281473" algn="l">
              <a:lnSpc>
                <a:spcPts val="3650"/>
              </a:lnSpc>
              <a:buFont typeface="Arial"/>
              <a:buChar char="•"/>
            </a:pPr>
            <a:r>
              <a:rPr lang="en-US" sz="2607" b="1">
                <a:solidFill>
                  <a:srgbClr val="020304"/>
                </a:solidFill>
                <a:latin typeface="DM Sans Bold"/>
                <a:ea typeface="DM Sans Bold"/>
                <a:cs typeface="DM Sans Bold"/>
                <a:sym typeface="DM Sans Bold"/>
              </a:rPr>
              <a:t>Teoria Contingencial: Que fatores específicos (contingências) vocês acham que a gestão da "Quinta da Cereja Encantada" precisa considerar ao tomar decisões sobre como operar e atrair turistas? Apresentem pelo menos dois exemplos de como a gestão pode precisar se adaptar a essas contingências.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96558" y="-286243"/>
            <a:ext cx="16542111" cy="11716390"/>
            <a:chOff x="0" y="0"/>
            <a:chExt cx="986197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6197" cy="698500"/>
            </a:xfrm>
            <a:custGeom>
              <a:avLst/>
              <a:gdLst/>
              <a:ahLst/>
              <a:cxnLst/>
              <a:rect l="l" t="t" r="r" b="b"/>
              <a:pathLst>
                <a:path w="986197" h="698500">
                  <a:moveTo>
                    <a:pt x="986197" y="349250"/>
                  </a:moveTo>
                  <a:lnTo>
                    <a:pt x="782997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82997" y="0"/>
                  </a:lnTo>
                  <a:lnTo>
                    <a:pt x="986197" y="349250"/>
                  </a:lnTo>
                  <a:close/>
                </a:path>
              </a:pathLst>
            </a:custGeom>
            <a:solidFill>
              <a:srgbClr val="29292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57150"/>
              <a:ext cx="757597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821540" y="0"/>
            <a:ext cx="7447895" cy="10285248"/>
            <a:chOff x="0" y="0"/>
            <a:chExt cx="22987318" cy="31744577"/>
          </a:xfrm>
        </p:grpSpPr>
        <p:sp>
          <p:nvSpPr>
            <p:cNvPr id="6" name="Freeform 6"/>
            <p:cNvSpPr/>
            <p:nvPr/>
          </p:nvSpPr>
          <p:spPr>
            <a:xfrm flipH="1">
              <a:off x="0" y="0"/>
              <a:ext cx="22987381" cy="31744540"/>
            </a:xfrm>
            <a:custGeom>
              <a:avLst/>
              <a:gdLst/>
              <a:ahLst/>
              <a:cxnLst/>
              <a:rect l="l" t="t" r="r" b="b"/>
              <a:pathLst>
                <a:path w="22987381" h="31744540">
                  <a:moveTo>
                    <a:pt x="15256511" y="0"/>
                  </a:moveTo>
                  <a:lnTo>
                    <a:pt x="22987381" y="13396213"/>
                  </a:lnTo>
                  <a:lnTo>
                    <a:pt x="12266168" y="31744540"/>
                  </a:lnTo>
                  <a:lnTo>
                    <a:pt x="0" y="31744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9332" r="-9911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2620679" y="-286243"/>
            <a:ext cx="9834807" cy="997230"/>
            <a:chOff x="0" y="0"/>
            <a:chExt cx="3829348" cy="3882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829348" cy="388288"/>
            </a:xfrm>
            <a:custGeom>
              <a:avLst/>
              <a:gdLst/>
              <a:ahLst/>
              <a:cxnLst/>
              <a:rect l="l" t="t" r="r" b="b"/>
              <a:pathLst>
                <a:path w="3829348" h="388288">
                  <a:moveTo>
                    <a:pt x="203200" y="0"/>
                  </a:moveTo>
                  <a:lnTo>
                    <a:pt x="3829348" y="0"/>
                  </a:lnTo>
                  <a:lnTo>
                    <a:pt x="3626148" y="388288"/>
                  </a:lnTo>
                  <a:lnTo>
                    <a:pt x="0" y="38828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B2B2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57150"/>
              <a:ext cx="3626148" cy="445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7184283">
            <a:off x="8378521" y="-155931"/>
            <a:ext cx="8970188" cy="1249084"/>
            <a:chOff x="0" y="0"/>
            <a:chExt cx="2553938" cy="3556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53938" cy="355632"/>
            </a:xfrm>
            <a:custGeom>
              <a:avLst/>
              <a:gdLst/>
              <a:ahLst/>
              <a:cxnLst/>
              <a:rect l="l" t="t" r="r" b="b"/>
              <a:pathLst>
                <a:path w="2553938" h="355632">
                  <a:moveTo>
                    <a:pt x="203200" y="0"/>
                  </a:moveTo>
                  <a:lnTo>
                    <a:pt x="2553938" y="0"/>
                  </a:lnTo>
                  <a:lnTo>
                    <a:pt x="2350738" y="355632"/>
                  </a:lnTo>
                  <a:lnTo>
                    <a:pt x="0" y="3556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905C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57150"/>
              <a:ext cx="2350738" cy="412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3583698">
            <a:off x="7317655" y="7621494"/>
            <a:ext cx="11201102" cy="1291012"/>
            <a:chOff x="0" y="0"/>
            <a:chExt cx="3102917" cy="35763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102917" cy="357635"/>
            </a:xfrm>
            <a:custGeom>
              <a:avLst/>
              <a:gdLst/>
              <a:ahLst/>
              <a:cxnLst/>
              <a:rect l="l" t="t" r="r" b="b"/>
              <a:pathLst>
                <a:path w="3102917" h="357635">
                  <a:moveTo>
                    <a:pt x="2899717" y="0"/>
                  </a:moveTo>
                  <a:lnTo>
                    <a:pt x="0" y="0"/>
                  </a:lnTo>
                  <a:lnTo>
                    <a:pt x="203200" y="357635"/>
                  </a:lnTo>
                  <a:lnTo>
                    <a:pt x="3102917" y="357635"/>
                  </a:lnTo>
                  <a:lnTo>
                    <a:pt x="2899717" y="0"/>
                  </a:lnTo>
                  <a:close/>
                </a:path>
              </a:pathLst>
            </a:custGeom>
            <a:solidFill>
              <a:srgbClr val="5905C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57150"/>
              <a:ext cx="2899717" cy="414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37242" y="1949514"/>
            <a:ext cx="8508774" cy="5691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97"/>
              </a:lnSpc>
            </a:pP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Pensem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num hotel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aqui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região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que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precisa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decidir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quantos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funcionários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contratar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para a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receção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durante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os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meses de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pico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equilibrando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qualidade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atendimento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os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custos com pessoal. Que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informações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seriam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cruciais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para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tomar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essa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decisão</a:t>
            </a:r>
            <a:r>
              <a:rPr lang="en-US" sz="4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?"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3266464" y="942347"/>
            <a:ext cx="9351959" cy="817571"/>
            <a:chOff x="0" y="0"/>
            <a:chExt cx="4163737" cy="3640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163737" cy="364004"/>
            </a:xfrm>
            <a:custGeom>
              <a:avLst/>
              <a:gdLst/>
              <a:ahLst/>
              <a:cxnLst/>
              <a:rect l="l" t="t" r="r" b="b"/>
              <a:pathLst>
                <a:path w="4163737" h="364004">
                  <a:moveTo>
                    <a:pt x="3960537" y="0"/>
                  </a:moveTo>
                  <a:lnTo>
                    <a:pt x="0" y="0"/>
                  </a:lnTo>
                  <a:lnTo>
                    <a:pt x="203200" y="364004"/>
                  </a:lnTo>
                  <a:lnTo>
                    <a:pt x="4163737" y="364004"/>
                  </a:lnTo>
                  <a:lnTo>
                    <a:pt x="3960537" y="0"/>
                  </a:lnTo>
                  <a:close/>
                </a:path>
              </a:pathLst>
            </a:custGeom>
            <a:solidFill>
              <a:srgbClr val="292929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57150"/>
              <a:ext cx="3960537" cy="421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491629" y="942347"/>
            <a:ext cx="912795" cy="817571"/>
            <a:chOff x="0" y="0"/>
            <a:chExt cx="406400" cy="3640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06400" cy="364004"/>
            </a:xfrm>
            <a:custGeom>
              <a:avLst/>
              <a:gdLst/>
              <a:ahLst/>
              <a:cxnLst/>
              <a:rect l="l" t="t" r="r" b="b"/>
              <a:pathLst>
                <a:path w="406400" h="364004">
                  <a:moveTo>
                    <a:pt x="203200" y="0"/>
                  </a:moveTo>
                  <a:lnTo>
                    <a:pt x="0" y="0"/>
                  </a:lnTo>
                  <a:lnTo>
                    <a:pt x="203200" y="364004"/>
                  </a:lnTo>
                  <a:lnTo>
                    <a:pt x="406400" y="36400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905C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57150"/>
              <a:ext cx="203200" cy="421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9CFF7784-9684-DDF6-7342-39D32DDDBA42}"/>
              </a:ext>
            </a:extLst>
          </p:cNvPr>
          <p:cNvSpPr/>
          <p:nvPr/>
        </p:nvSpPr>
        <p:spPr>
          <a:xfrm>
            <a:off x="11201400" y="942347"/>
            <a:ext cx="6844848" cy="57010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Dados Históricos de Ocupação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Dados de Check-in e </a:t>
            </a:r>
            <a:r>
              <a:rPr lang="pt-BR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Check-out</a:t>
            </a:r>
            <a:endParaRPr lang="pt-BR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Tempo Médio de Atendimento por Hóspede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Número de Hóspedes por Reserva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Serviços Adicionais Oferecidos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Qualidade de Atendimento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Escalas de Trabalho Atuais</a:t>
            </a:r>
          </a:p>
          <a:p>
            <a:pPr algn="ctr"/>
            <a:endParaRPr lang="pt-BR" dirty="0"/>
          </a:p>
        </p:txBody>
      </p:sp>
      <p:sp>
        <p:nvSpPr>
          <p:cNvPr id="24" name="Fluxograma: Processo 23">
            <a:extLst>
              <a:ext uri="{FF2B5EF4-FFF2-40B4-BE49-F238E27FC236}">
                <a16:creationId xmlns:a16="http://schemas.microsoft.com/office/drawing/2014/main" id="{317DB0F0-76EB-E837-4C5D-775BBEFB4867}"/>
              </a:ext>
            </a:extLst>
          </p:cNvPr>
          <p:cNvSpPr/>
          <p:nvPr/>
        </p:nvSpPr>
        <p:spPr>
          <a:xfrm>
            <a:off x="3521954" y="2525065"/>
            <a:ext cx="6298940" cy="3874947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3200" dirty="0"/>
              <a:t>Análise de Carga de Trabalho</a:t>
            </a:r>
          </a:p>
          <a:p>
            <a:pPr algn="just"/>
            <a:r>
              <a:rPr lang="pt-BR" sz="3200" dirty="0"/>
              <a:t>Cálculo da Necessidade de Pessoal</a:t>
            </a:r>
          </a:p>
          <a:p>
            <a:pPr algn="just"/>
            <a:r>
              <a:rPr lang="pt-BR" sz="3200" dirty="0"/>
              <a:t>Simulação de Cenários</a:t>
            </a:r>
          </a:p>
          <a:p>
            <a:pPr algn="just"/>
            <a:r>
              <a:rPr lang="pt-BR" sz="3200" dirty="0"/>
              <a:t>Consideração da Flexibilidade</a:t>
            </a:r>
          </a:p>
          <a:p>
            <a:pPr algn="just"/>
            <a:r>
              <a:rPr lang="pt-BR" sz="3200" dirty="0"/>
              <a:t>Avaliação do Impacto nos Custos</a:t>
            </a:r>
          </a:p>
          <a:p>
            <a:pPr algn="just"/>
            <a:r>
              <a:rPr lang="pt-BR" sz="3200" dirty="0"/>
              <a:t>Recomendação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4143419"/>
            <a:ext cx="16230600" cy="0"/>
          </a:xfrm>
          <a:prstGeom prst="line">
            <a:avLst/>
          </a:prstGeom>
          <a:ln w="76200" cap="flat">
            <a:solidFill>
              <a:srgbClr val="0072C4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763320" y="2931293"/>
            <a:ext cx="2479929" cy="247992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345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901860" y="2936043"/>
            <a:ext cx="2479929" cy="247992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345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020709" y="2936043"/>
            <a:ext cx="2479929" cy="247992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345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2462371" y="3547767"/>
            <a:ext cx="1041310" cy="1256482"/>
          </a:xfrm>
          <a:custGeom>
            <a:avLst/>
            <a:gdLst/>
            <a:ahLst/>
            <a:cxnLst/>
            <a:rect l="l" t="t" r="r" b="b"/>
            <a:pathLst>
              <a:path w="1041310" h="1256482">
                <a:moveTo>
                  <a:pt x="0" y="0"/>
                </a:moveTo>
                <a:lnTo>
                  <a:pt x="1041310" y="0"/>
                </a:lnTo>
                <a:lnTo>
                  <a:pt x="1041310" y="1256482"/>
                </a:lnTo>
                <a:lnTo>
                  <a:pt x="0" y="1256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370795" y="3547767"/>
            <a:ext cx="1401102" cy="1246981"/>
          </a:xfrm>
          <a:custGeom>
            <a:avLst/>
            <a:gdLst/>
            <a:ahLst/>
            <a:cxnLst/>
            <a:rect l="l" t="t" r="r" b="b"/>
            <a:pathLst>
              <a:path w="1401102" h="1246981">
                <a:moveTo>
                  <a:pt x="0" y="0"/>
                </a:moveTo>
                <a:lnTo>
                  <a:pt x="1401102" y="0"/>
                </a:lnTo>
                <a:lnTo>
                  <a:pt x="1401102" y="1246980"/>
                </a:lnTo>
                <a:lnTo>
                  <a:pt x="0" y="1246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555190" y="3575870"/>
            <a:ext cx="1173270" cy="1200277"/>
          </a:xfrm>
          <a:custGeom>
            <a:avLst/>
            <a:gdLst/>
            <a:ahLst/>
            <a:cxnLst/>
            <a:rect l="l" t="t" r="r" b="b"/>
            <a:pathLst>
              <a:path w="1173270" h="1200277">
                <a:moveTo>
                  <a:pt x="0" y="0"/>
                </a:moveTo>
                <a:lnTo>
                  <a:pt x="1173270" y="0"/>
                </a:lnTo>
                <a:lnTo>
                  <a:pt x="1173270" y="1200276"/>
                </a:lnTo>
                <a:lnTo>
                  <a:pt x="0" y="12002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540716" y="3575870"/>
            <a:ext cx="1190775" cy="1190775"/>
          </a:xfrm>
          <a:custGeom>
            <a:avLst/>
            <a:gdLst/>
            <a:ahLst/>
            <a:cxnLst/>
            <a:rect l="l" t="t" r="r" b="b"/>
            <a:pathLst>
              <a:path w="1190775" h="1190775">
                <a:moveTo>
                  <a:pt x="0" y="0"/>
                </a:moveTo>
                <a:lnTo>
                  <a:pt x="1190775" y="0"/>
                </a:lnTo>
                <a:lnTo>
                  <a:pt x="1190775" y="1190774"/>
                </a:lnTo>
                <a:lnTo>
                  <a:pt x="0" y="11907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732909" y="3639525"/>
            <a:ext cx="1055529" cy="1072965"/>
          </a:xfrm>
          <a:custGeom>
            <a:avLst/>
            <a:gdLst/>
            <a:ahLst/>
            <a:cxnLst/>
            <a:rect l="l" t="t" r="r" b="b"/>
            <a:pathLst>
              <a:path w="1055529" h="1072965">
                <a:moveTo>
                  <a:pt x="0" y="0"/>
                </a:moveTo>
                <a:lnTo>
                  <a:pt x="1055529" y="0"/>
                </a:lnTo>
                <a:lnTo>
                  <a:pt x="1055529" y="1072965"/>
                </a:lnTo>
                <a:lnTo>
                  <a:pt x="0" y="1072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7053894" y="3976113"/>
            <a:ext cx="410811" cy="41081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2C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23294" y="3976113"/>
            <a:ext cx="410811" cy="410811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2C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744270" y="5436232"/>
            <a:ext cx="2477511" cy="96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  <a:spcBef>
                <a:spcPct val="0"/>
              </a:spcBef>
            </a:pPr>
            <a:r>
              <a:rPr lang="en-US" sz="27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 </a:t>
            </a:r>
            <a:r>
              <a:rPr lang="en-US" sz="272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Gestão</a:t>
            </a:r>
            <a:r>
              <a:rPr lang="en-US" sz="27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2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Quantitativa</a:t>
            </a:r>
            <a:r>
              <a:rPr lang="en-US" sz="27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409793" y="5372178"/>
            <a:ext cx="3144656" cy="96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  <a:spcBef>
                <a:spcPct val="0"/>
              </a:spcBef>
            </a:pPr>
            <a:r>
              <a:rPr lang="en-US" sz="27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Teoria dos Sistemas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745323" y="5436232"/>
            <a:ext cx="2891436" cy="96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  <a:spcBef>
                <a:spcPct val="0"/>
              </a:spcBef>
            </a:pPr>
            <a:r>
              <a:rPr lang="en-US" sz="27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Teoria </a:t>
            </a:r>
            <a:r>
              <a:rPr lang="en-US" sz="272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Contingencial</a:t>
            </a:r>
            <a:endParaRPr lang="en-US" sz="2725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234106" y="6492156"/>
            <a:ext cx="3009144" cy="187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82"/>
              </a:lnSpc>
            </a:pP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que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nos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oferece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ferramentas para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analisar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dados e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otimizar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processos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;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409793" y="6492156"/>
            <a:ext cx="2971997" cy="2622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82"/>
              </a:lnSpc>
            </a:pP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que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nos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ajuda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entender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as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organizações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turismo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entidades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complexas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interdependentes</a:t>
            </a:r>
            <a:endParaRPr lang="en-US" sz="2506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3067641" y="6492156"/>
            <a:ext cx="3432997" cy="2622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82"/>
              </a:lnSpc>
            </a:pP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que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nos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lembra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que não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existe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uma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fórmula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mágica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para a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gestão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e que as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soluções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precisam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ser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adaptadas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cada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situação</a:t>
            </a:r>
            <a:r>
              <a:rPr lang="en-US" sz="250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."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8700" y="429895"/>
            <a:ext cx="16436006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  <a:spcBef>
                <a:spcPct val="0"/>
              </a:spcBef>
            </a:pPr>
            <a:r>
              <a:rPr lang="en-US" sz="3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vamos</a:t>
            </a:r>
            <a:r>
              <a:rPr lang="en-US" sz="3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explorar</a:t>
            </a:r>
            <a:r>
              <a:rPr lang="en-US" sz="3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três</a:t>
            </a:r>
            <a:r>
              <a:rPr lang="en-US" sz="3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perspectivas</a:t>
            </a:r>
            <a:r>
              <a:rPr lang="en-US" sz="3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fundamentais</a:t>
            </a:r>
            <a:r>
              <a:rPr lang="en-US" sz="3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para </a:t>
            </a:r>
            <a:r>
              <a:rPr lang="en-US" sz="3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enfrentar</a:t>
            </a:r>
            <a:r>
              <a:rPr lang="en-US" sz="3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desafios</a:t>
            </a:r>
            <a:r>
              <a:rPr lang="en-US" sz="3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como</a:t>
            </a:r>
            <a:r>
              <a:rPr lang="en-US" sz="3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estes</a:t>
            </a:r>
            <a:r>
              <a:rPr lang="en-US" sz="3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</a:t>
            </a:r>
            <a:r>
              <a:rPr lang="en-US" sz="3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gestão</a:t>
            </a:r>
            <a:r>
              <a:rPr lang="en-US" sz="3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turismo: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09497" y="-512502"/>
            <a:ext cx="15165932" cy="10799502"/>
            <a:chOff x="0" y="0"/>
            <a:chExt cx="492678" cy="350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678" cy="350831"/>
            </a:xfrm>
            <a:custGeom>
              <a:avLst/>
              <a:gdLst/>
              <a:ahLst/>
              <a:cxnLst/>
              <a:rect l="l" t="t" r="r" b="b"/>
              <a:pathLst>
                <a:path w="492678" h="350831">
                  <a:moveTo>
                    <a:pt x="203200" y="0"/>
                  </a:moveTo>
                  <a:lnTo>
                    <a:pt x="492678" y="0"/>
                  </a:lnTo>
                  <a:lnTo>
                    <a:pt x="289478" y="350831"/>
                  </a:lnTo>
                  <a:lnTo>
                    <a:pt x="0" y="3508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72C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57150"/>
              <a:ext cx="289478" cy="4079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626717" y="-173176"/>
            <a:ext cx="2747145" cy="240375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13345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63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28333" y="1028700"/>
            <a:ext cx="10792536" cy="9345850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40675" t="-8233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971550"/>
            <a:ext cx="7630365" cy="73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5"/>
              </a:lnSpc>
              <a:spcBef>
                <a:spcPct val="0"/>
              </a:spcBef>
            </a:pP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 </a:t>
            </a: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Gestão</a:t>
            </a: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Quantitativa</a:t>
            </a:r>
            <a:endParaRPr lang="en-US" sz="4500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2192476"/>
            <a:ext cx="10683342" cy="1668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02"/>
              </a:lnSpc>
            </a:pP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É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uma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abordagem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que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utiliza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métodos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matemáticos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estatísticos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para auxiliar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tomada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decisões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gerenciais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4034120"/>
            <a:ext cx="10683342" cy="2209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02"/>
              </a:lnSpc>
            </a:pP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Em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vez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depender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apenas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intuição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ou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experiência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busca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embasar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as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decisões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em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dados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concretos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análises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rigorosas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6415551"/>
            <a:ext cx="10683342" cy="329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02"/>
              </a:lnSpc>
            </a:pP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setor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turismo,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onde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quantidade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dados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gerados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é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enorme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–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desde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reservas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gastos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turistas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até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avaliações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online e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flutuações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demanda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–, a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gestão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quantitativa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torna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-se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uma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ferramenta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poderosa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659402"/>
            <a:ext cx="8520871" cy="0"/>
          </a:xfrm>
          <a:prstGeom prst="line">
            <a:avLst/>
          </a:prstGeom>
          <a:ln w="38100" cap="flat">
            <a:solidFill>
              <a:srgbClr val="0072C4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3" name="Group 3"/>
          <p:cNvGrpSpPr/>
          <p:nvPr/>
        </p:nvGrpSpPr>
        <p:grpSpPr>
          <a:xfrm>
            <a:off x="13553155" y="-215812"/>
            <a:ext cx="6604647" cy="5719327"/>
            <a:chOff x="0" y="0"/>
            <a:chExt cx="4282440" cy="3708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29974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3553155" y="5484465"/>
            <a:ext cx="6604647" cy="5719327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184" t="-11278" r="-2917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2246991" y="3834438"/>
            <a:ext cx="3840062" cy="3300053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72C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410350" y="4637839"/>
            <a:ext cx="1513342" cy="1693250"/>
          </a:xfrm>
          <a:custGeom>
            <a:avLst/>
            <a:gdLst/>
            <a:ahLst/>
            <a:cxnLst/>
            <a:rect l="l" t="t" r="r" b="b"/>
            <a:pathLst>
              <a:path w="1513342" h="1693250">
                <a:moveTo>
                  <a:pt x="0" y="0"/>
                </a:moveTo>
                <a:lnTo>
                  <a:pt x="1513343" y="0"/>
                </a:lnTo>
                <a:lnTo>
                  <a:pt x="1513343" y="1693251"/>
                </a:lnTo>
                <a:lnTo>
                  <a:pt x="0" y="1693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55290" y="3714462"/>
            <a:ext cx="9282118" cy="1668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02"/>
              </a:lnSpc>
            </a:pP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"A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estatística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descritiva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envolve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 coleta,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organização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resumo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apresentação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dados.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5290" y="647910"/>
            <a:ext cx="13138322" cy="143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5"/>
              </a:lnSpc>
              <a:spcBef>
                <a:spcPct val="0"/>
              </a:spcBef>
            </a:pP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Utilização</a:t>
            </a: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Ferramentas </a:t>
            </a: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Matemáticas</a:t>
            </a: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Estatísticas</a:t>
            </a: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</a:t>
            </a: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Gestão</a:t>
            </a: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Turismo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5290" y="2539076"/>
            <a:ext cx="5112841" cy="651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Estatística</a:t>
            </a:r>
            <a:r>
              <a:rPr lang="en-US" sz="35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5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Descritiva</a:t>
            </a:r>
            <a:r>
              <a:rPr lang="en-US" sz="35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55290" y="5906496"/>
            <a:ext cx="9282118" cy="2751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02"/>
              </a:lnSpc>
            </a:pP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ajuda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entender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perfil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dos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turistas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que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visitam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Portugal,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por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exemplo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através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análise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dados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idade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média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nacionalidade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tempo de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permanência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gastos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659402"/>
            <a:ext cx="8520871" cy="0"/>
          </a:xfrm>
          <a:prstGeom prst="line">
            <a:avLst/>
          </a:prstGeom>
          <a:ln w="38100" cap="flat">
            <a:solidFill>
              <a:srgbClr val="0072C4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3" name="Group 3"/>
          <p:cNvGrpSpPr/>
          <p:nvPr/>
        </p:nvGrpSpPr>
        <p:grpSpPr>
          <a:xfrm>
            <a:off x="13553155" y="-215812"/>
            <a:ext cx="6604647" cy="5719327"/>
            <a:chOff x="0" y="0"/>
            <a:chExt cx="4282440" cy="3708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29974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3553155" y="5484465"/>
            <a:ext cx="6604647" cy="5719327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184" t="-11278" r="-2917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2246991" y="3834438"/>
            <a:ext cx="3840062" cy="3300053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72C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410350" y="4637839"/>
            <a:ext cx="1513342" cy="1693250"/>
          </a:xfrm>
          <a:custGeom>
            <a:avLst/>
            <a:gdLst/>
            <a:ahLst/>
            <a:cxnLst/>
            <a:rect l="l" t="t" r="r" b="b"/>
            <a:pathLst>
              <a:path w="1513342" h="1693250">
                <a:moveTo>
                  <a:pt x="0" y="0"/>
                </a:moveTo>
                <a:lnTo>
                  <a:pt x="1513343" y="0"/>
                </a:lnTo>
                <a:lnTo>
                  <a:pt x="1513343" y="1693251"/>
                </a:lnTo>
                <a:lnTo>
                  <a:pt x="0" y="1693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55290" y="647910"/>
            <a:ext cx="13138322" cy="143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5"/>
              </a:lnSpc>
              <a:spcBef>
                <a:spcPct val="0"/>
              </a:spcBef>
            </a:pP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Utilização</a:t>
            </a: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Ferramentas </a:t>
            </a: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Matemáticas</a:t>
            </a: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Estatísticas</a:t>
            </a: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</a:t>
            </a: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Gestão</a:t>
            </a: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Turismo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5290" y="2539076"/>
            <a:ext cx="5112841" cy="651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Estatística Descritiva: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5290" y="3425036"/>
            <a:ext cx="9794761" cy="491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02"/>
              </a:lnSpc>
            </a:pP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Exemplo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"Um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relatório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Turismo do Centro de Portugal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pode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apresentar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gráficos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mostrando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distribuição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turistas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por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nacionalidade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ao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longo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ano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ou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tabelas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com a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média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gastos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por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tipo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alojamento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Essa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informação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é crucial para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direcionar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campanhas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marketing e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adaptar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oferta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produtos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361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serviços</a:t>
            </a:r>
            <a:r>
              <a:rPr lang="en-US" sz="36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28547" y="-512502"/>
            <a:ext cx="15165932" cy="10799502"/>
            <a:chOff x="0" y="0"/>
            <a:chExt cx="492678" cy="350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678" cy="350831"/>
            </a:xfrm>
            <a:custGeom>
              <a:avLst/>
              <a:gdLst/>
              <a:ahLst/>
              <a:cxnLst/>
              <a:rect l="l" t="t" r="r" b="b"/>
              <a:pathLst>
                <a:path w="492678" h="350831">
                  <a:moveTo>
                    <a:pt x="203200" y="0"/>
                  </a:moveTo>
                  <a:lnTo>
                    <a:pt x="492678" y="0"/>
                  </a:lnTo>
                  <a:lnTo>
                    <a:pt x="289478" y="350831"/>
                  </a:lnTo>
                  <a:lnTo>
                    <a:pt x="0" y="3508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72C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57150"/>
              <a:ext cx="289478" cy="4079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626717" y="-173176"/>
            <a:ext cx="2747145" cy="240375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13345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63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28333" y="1028700"/>
            <a:ext cx="10792536" cy="9345850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29731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971550"/>
            <a:ext cx="11598017" cy="73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5"/>
              </a:lnSpc>
              <a:spcBef>
                <a:spcPct val="0"/>
              </a:spcBef>
            </a:pP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Probabilidade</a:t>
            </a: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Inferência</a:t>
            </a: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Estatística</a:t>
            </a: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6819" y="2154376"/>
            <a:ext cx="10222419" cy="1912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"A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probabilidade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nos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permite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quantificar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 chance de um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evento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ocorrer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enquanto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inferência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estatística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nos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permite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tirar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conclusões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sobre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uma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população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maior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com base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em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uma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amostra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menor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6819" y="4514671"/>
            <a:ext cx="10154067" cy="4360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Exemplo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 "Um hotel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pode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usar dados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históricos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cancelamentos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para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calcular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probabilidade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um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certo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número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reservas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serem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canceladas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em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um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determinado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período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 Com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essa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informação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eles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podem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fazer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um overbooking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estratégico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para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maximizar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ocupação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sem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correr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o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risco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ter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hóspedes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sem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quarto. Da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mesma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forma,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pesquisas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satisfação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com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uma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amostra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turistas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podem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ser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usadas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para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inferir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o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nível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satisfação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geral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dos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visitantes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uma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região</a:t>
            </a:r>
            <a:r>
              <a:rPr lang="en-US" sz="26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6299" y="3491076"/>
            <a:ext cx="857383" cy="85738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2C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6745510"/>
            <a:ext cx="857383" cy="85738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2C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971550"/>
            <a:ext cx="8441269" cy="73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5"/>
              </a:lnSpc>
              <a:spcBef>
                <a:spcPct val="0"/>
              </a:spcBef>
            </a:pP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Modelos</a:t>
            </a: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45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Otimização</a:t>
            </a:r>
            <a:r>
              <a:rPr lang="en-US" sz="45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309497" y="-512502"/>
            <a:ext cx="15165932" cy="10799502"/>
            <a:chOff x="0" y="0"/>
            <a:chExt cx="492678" cy="3508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2678" cy="350831"/>
            </a:xfrm>
            <a:custGeom>
              <a:avLst/>
              <a:gdLst/>
              <a:ahLst/>
              <a:cxnLst/>
              <a:rect l="l" t="t" r="r" b="b"/>
              <a:pathLst>
                <a:path w="492678" h="350831">
                  <a:moveTo>
                    <a:pt x="203200" y="0"/>
                  </a:moveTo>
                  <a:lnTo>
                    <a:pt x="492678" y="0"/>
                  </a:lnTo>
                  <a:lnTo>
                    <a:pt x="289478" y="350831"/>
                  </a:lnTo>
                  <a:lnTo>
                    <a:pt x="0" y="3508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72C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57150"/>
              <a:ext cx="289478" cy="4079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626717" y="-173176"/>
            <a:ext cx="2747145" cy="2403752"/>
            <a:chOff x="0" y="0"/>
            <a:chExt cx="812800" cy="711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13345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27000" y="-63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428333" y="1028700"/>
            <a:ext cx="10792536" cy="9345850"/>
            <a:chOff x="0" y="0"/>
            <a:chExt cx="4282440" cy="3708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29731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2179881" y="3616388"/>
            <a:ext cx="4923774" cy="479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4"/>
              </a:lnSpc>
            </a:pPr>
            <a:r>
              <a:rPr lang="en-US" sz="265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Alocação</a:t>
            </a:r>
            <a:r>
              <a:rPr lang="en-US" sz="265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65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recursos</a:t>
            </a:r>
            <a:r>
              <a:rPr lang="en-US" sz="265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79881" y="6669310"/>
            <a:ext cx="3385845" cy="479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4"/>
              </a:lnSpc>
            </a:pPr>
            <a:r>
              <a:rPr lang="en-US" sz="2653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Roteirização</a:t>
            </a:r>
            <a:r>
              <a:rPr lang="en-US" sz="2653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3616388"/>
            <a:ext cx="592580" cy="53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8"/>
              </a:lnSpc>
            </a:pPr>
            <a:r>
              <a:rPr lang="en-US" sz="299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61101" y="6870822"/>
            <a:ext cx="592580" cy="53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8"/>
              </a:lnSpc>
            </a:pPr>
            <a:r>
              <a:rPr lang="en-US" sz="299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1858389"/>
            <a:ext cx="11399633" cy="1174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0"/>
              </a:lnSpc>
            </a:pP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Modelos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otimização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são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representações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matemáticas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um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problema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decisão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com o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objetivo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encontrar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melhor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solução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possível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dentro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um conjunto de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restrições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96299" y="4342000"/>
            <a:ext cx="10071668" cy="193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0"/>
              </a:lnSpc>
            </a:pPr>
            <a:r>
              <a:rPr lang="en-US" sz="254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"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Um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exemplo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prático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seria um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parque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temático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que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precisa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alocar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seus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funcionários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em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diferentes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atrações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longo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do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dia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para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minimizar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as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filas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garantir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satisfação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dos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visitantes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considerando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o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fluxo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esperado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pessoas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em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cada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atração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."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96299" y="7850543"/>
            <a:ext cx="10071668" cy="193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0"/>
              </a:lnSpc>
            </a:pPr>
            <a:r>
              <a:rPr lang="en-US" sz="254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"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Para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uma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empresa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transporte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turístico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que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oferece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excursões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Serra da Estrela, um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modelo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otimização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pode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ajudar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definir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as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rotas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mais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eficientes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para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visitar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diferentes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pontos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interesse,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minimizando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o tempo de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viagem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os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custos com </a:t>
            </a:r>
            <a:r>
              <a:rPr lang="en-US" sz="254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combustível</a:t>
            </a:r>
            <a:r>
              <a:rPr lang="en-US" sz="254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2489</Words>
  <Application>Microsoft Office PowerPoint</Application>
  <PresentationFormat>Personalizar</PresentationFormat>
  <Paragraphs>134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2" baseType="lpstr">
      <vt:lpstr>Arial</vt:lpstr>
      <vt:lpstr>Calibri</vt:lpstr>
      <vt:lpstr>Open Sans Bold</vt:lpstr>
      <vt:lpstr>Poppins</vt:lpstr>
      <vt:lpstr>Poppins Bold</vt:lpstr>
      <vt:lpstr>DM Sans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Abordagem Quantitativa, Sistêmica e Contingencial</dc:title>
  <cp:lastModifiedBy>robson antonio tavares costa</cp:lastModifiedBy>
  <cp:revision>3</cp:revision>
  <dcterms:created xsi:type="dcterms:W3CDTF">2006-08-16T00:00:00Z</dcterms:created>
  <dcterms:modified xsi:type="dcterms:W3CDTF">2026-02-16T15:49:52Z</dcterms:modified>
  <dc:identifier>DAGm47sMuuU</dc:identifier>
</cp:coreProperties>
</file>