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86" r:id="rId32"/>
    <p:sldId id="287" r:id="rId33"/>
    <p:sldId id="289" r:id="rId34"/>
    <p:sldId id="290" r:id="rId35"/>
    <p:sldId id="291" r:id="rId36"/>
    <p:sldId id="292" r:id="rId37"/>
    <p:sldId id="293" r:id="rId38"/>
  </p:sldIdLst>
  <p:sldSz cx="18288000" cy="10287000"/>
  <p:notesSz cx="6858000" cy="9144000"/>
  <p:embeddedFontLst>
    <p:embeddedFont>
      <p:font typeface="Montserrat Bold" panose="020B0604020202020204" charset="0"/>
      <p:regular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  <p:embeddedFont>
      <p:font typeface="Poppins Bold" panose="00000800000000000000" charset="0"/>
      <p:regular r:id="rId44"/>
    </p:embeddedFont>
    <p:embeddedFont>
      <p:font typeface="Poppins Semi-Bold" panose="020B060402020202020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8_de_junho" TargetMode="External"/><Relationship Id="rId3" Type="http://schemas.openxmlformats.org/officeDocument/2006/relationships/hyperlink" Target="https://pt.wikipedia.org/wiki/Brooklyn" TargetMode="External"/><Relationship Id="rId7" Type="http://schemas.openxmlformats.org/officeDocument/2006/relationships/hyperlink" Target="https://pt.wikipedia.org/wiki/Menlo_Park" TargetMode="External"/><Relationship Id="rId12" Type="http://schemas.openxmlformats.org/officeDocument/2006/relationships/hyperlink" Target="https://pt.wikipedia.org/wiki/Hierarquia_de_necessidades_de_Maslow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1908" TargetMode="External"/><Relationship Id="rId11" Type="http://schemas.openxmlformats.org/officeDocument/2006/relationships/hyperlink" Target="https://pt.wikipedia.org/wiki/Povo_dos_Estados_Unidos" TargetMode="External"/><Relationship Id="rId5" Type="http://schemas.openxmlformats.org/officeDocument/2006/relationships/hyperlink" Target="https://pt.wikipedia.org/wiki/1_de_abril" TargetMode="External"/><Relationship Id="rId10" Type="http://schemas.openxmlformats.org/officeDocument/2006/relationships/hyperlink" Target="https://pt.wikipedia.org/wiki/Psicologia" TargetMode="External"/><Relationship Id="rId4" Type="http://schemas.openxmlformats.org/officeDocument/2006/relationships/hyperlink" Target="https://pt.wikipedia.org/wiki/Nova_Iorque" TargetMode="External"/><Relationship Id="rId9" Type="http://schemas.openxmlformats.org/officeDocument/2006/relationships/hyperlink" Target="https://pt.wikipedia.org/wiki/197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19_de_Janeiro" TargetMode="External"/><Relationship Id="rId3" Type="http://schemas.openxmlformats.org/officeDocument/2006/relationships/hyperlink" Target="https://pt.wikipedia.org/wiki/Lynn" TargetMode="External"/><Relationship Id="rId7" Type="http://schemas.openxmlformats.org/officeDocument/2006/relationships/hyperlink" Target="https://pt.wikipedia.org/wiki/1923" TargetMode="External"/><Relationship Id="rId12" Type="http://schemas.openxmlformats.org/officeDocument/2006/relationships/hyperlink" Target="https://pt.wikipedia.org/wiki/Teoria_dos_dois_fatores_de_Herzber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18_de_Abril" TargetMode="External"/><Relationship Id="rId11" Type="http://schemas.openxmlformats.org/officeDocument/2006/relationships/hyperlink" Target="https://pt.wikipedia.org/wiki/Utah" TargetMode="External"/><Relationship Id="rId5" Type="http://schemas.openxmlformats.org/officeDocument/2006/relationships/hyperlink" Target="https://pt.wikipedia.org/wiki/EUA" TargetMode="External"/><Relationship Id="rId10" Type="http://schemas.openxmlformats.org/officeDocument/2006/relationships/hyperlink" Target="https://pt.wikipedia.org/wiki/Salt_Lake_City" TargetMode="External"/><Relationship Id="rId4" Type="http://schemas.openxmlformats.org/officeDocument/2006/relationships/hyperlink" Target="https://pt.wikipedia.org/wiki/Massachusetts" TargetMode="External"/><Relationship Id="rId9" Type="http://schemas.openxmlformats.org/officeDocument/2006/relationships/hyperlink" Target="https://pt.wikipedia.org/wiki/200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FPm7fzuDrw" TargetMode="Externa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ermkIl14M" TargetMode="External"/><Relationship Id="rId2" Type="http://schemas.openxmlformats.org/officeDocument/2006/relationships/hyperlink" Target="https://www.youtube.com/watch?v=H_59gPVcbp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7987943" y="-1528555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7"/>
                </a:moveTo>
                <a:lnTo>
                  <a:pt x="0" y="15133427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716250" y="-1214"/>
            <a:ext cx="3086100" cy="12436449"/>
            <a:chOff x="0" y="0"/>
            <a:chExt cx="812800" cy="32754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3275443"/>
            </a:xfrm>
            <a:custGeom>
              <a:avLst/>
              <a:gdLst/>
              <a:ahLst/>
              <a:cxnLst/>
              <a:rect l="l" t="t" r="r" b="b"/>
              <a:pathLst>
                <a:path w="812800" h="3275443">
                  <a:moveTo>
                    <a:pt x="0" y="0"/>
                  </a:moveTo>
                  <a:lnTo>
                    <a:pt x="812800" y="0"/>
                  </a:lnTo>
                  <a:lnTo>
                    <a:pt x="812800" y="3275443"/>
                  </a:lnTo>
                  <a:lnTo>
                    <a:pt x="0" y="3275443"/>
                  </a:lnTo>
                  <a:close/>
                </a:path>
              </a:pathLst>
            </a:custGeom>
            <a:solidFill>
              <a:srgbClr val="21293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3332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48164" y="-101286"/>
            <a:ext cx="8794664" cy="10713207"/>
            <a:chOff x="0" y="0"/>
            <a:chExt cx="31299569" cy="381275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99658" cy="38127431"/>
            </a:xfrm>
            <a:custGeom>
              <a:avLst/>
              <a:gdLst/>
              <a:ahLst/>
              <a:cxnLst/>
              <a:rect l="l" t="t" r="r" b="b"/>
              <a:pathLst>
                <a:path w="31299658" h="38127431">
                  <a:moveTo>
                    <a:pt x="17219549" y="0"/>
                  </a:moveTo>
                  <a:lnTo>
                    <a:pt x="0" y="29828617"/>
                  </a:lnTo>
                  <a:lnTo>
                    <a:pt x="4782058" y="38127431"/>
                  </a:lnTo>
                  <a:lnTo>
                    <a:pt x="31299658" y="38127431"/>
                  </a:lnTo>
                  <a:lnTo>
                    <a:pt x="31299658" y="0"/>
                  </a:lnTo>
                  <a:close/>
                </a:path>
              </a:pathLst>
            </a:custGeom>
            <a:blipFill>
              <a:blip r:embed="rId4"/>
              <a:stretch>
                <a:fillRect l="-134082" t="-10034" r="-381" b="-18283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3967879" y="1099448"/>
            <a:ext cx="785016" cy="904918"/>
          </a:xfrm>
          <a:custGeom>
            <a:avLst/>
            <a:gdLst/>
            <a:ahLst/>
            <a:cxnLst/>
            <a:rect l="l" t="t" r="r" b="b"/>
            <a:pathLst>
              <a:path w="785016" h="904918">
                <a:moveTo>
                  <a:pt x="0" y="0"/>
                </a:moveTo>
                <a:lnTo>
                  <a:pt x="785016" y="0"/>
                </a:lnTo>
                <a:lnTo>
                  <a:pt x="785016" y="904918"/>
                </a:lnTo>
                <a:lnTo>
                  <a:pt x="0" y="904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804092" y="1070873"/>
            <a:ext cx="7900500" cy="3081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2"/>
              </a:lnSpc>
            </a:pPr>
            <a:r>
              <a:rPr lang="en-US" sz="694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Escola Humanista da Administração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7117" y="5483077"/>
            <a:ext cx="9111555" cy="1081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2"/>
              </a:lnSpc>
              <a:spcBef>
                <a:spcPct val="0"/>
              </a:spcBef>
            </a:pPr>
            <a:r>
              <a:rPr lang="en-US" sz="694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 Valor das Pessoas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37559C-60B5-D273-725D-8EF82BE73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9BF0603B-EEB8-D949-4752-17ADEBC191B6}"/>
              </a:ext>
            </a:extLst>
          </p:cNvPr>
          <p:cNvSpPr txBox="1"/>
          <p:nvPr/>
        </p:nvSpPr>
        <p:spPr>
          <a:xfrm>
            <a:off x="4572000" y="647700"/>
            <a:ext cx="10782300" cy="776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pt-BR" sz="4800" dirty="0">
                <a:solidFill>
                  <a:schemeClr val="bg1"/>
                </a:solidFill>
              </a:rPr>
              <a:t>Atividade: "Hawthorne nas Redes Sociais"</a:t>
            </a:r>
            <a:endParaRPr lang="en-US" sz="4499" b="1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D85868A-BCE7-1D08-635D-5B90CD651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57" y="5143500"/>
            <a:ext cx="6972301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6B21ED5-6B3A-D69F-8976-66E9ED6EB919}"/>
              </a:ext>
            </a:extLst>
          </p:cNvPr>
          <p:cNvSpPr txBox="1"/>
          <p:nvPr/>
        </p:nvSpPr>
        <p:spPr>
          <a:xfrm>
            <a:off x="609600" y="2481232"/>
            <a:ext cx="91440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Objetivo: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Analisar o Experimento de Hawthorne sob a perspectiva das redes sociais.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Identificar como os fatores sociais e psicológicos influenciam o comportamento online das pessoas.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Identificar como os fatores sociais e psicológicos influenciam o comportamento online dos colaboradores na empresa.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Identificar como os fatores sociais e psicológicos influenciam o comportamento online das pessoas com relação aos destinos turísticos.</a:t>
            </a:r>
          </a:p>
          <a:p>
            <a:pPr algn="just"/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0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5F8A4-3B49-EE29-8E7F-982B4E430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02F8F13-5D0F-0F5C-A505-0DEE15195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57" y="5143500"/>
            <a:ext cx="6972301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0C34C53-7EDA-E15E-2B8C-BFC6D4CEBF7B}"/>
              </a:ext>
            </a:extLst>
          </p:cNvPr>
          <p:cNvSpPr txBox="1"/>
          <p:nvPr/>
        </p:nvSpPr>
        <p:spPr>
          <a:xfrm>
            <a:off x="1828800" y="571500"/>
            <a:ext cx="1211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Exemplos Reais: Hawthorne nas Redes Sociais e Turismo em Portugal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18C7AD1-9E90-15A9-BF70-242BBE51DDF0}"/>
              </a:ext>
            </a:extLst>
          </p:cNvPr>
          <p:cNvSpPr txBox="1"/>
          <p:nvPr/>
        </p:nvSpPr>
        <p:spPr>
          <a:xfrm>
            <a:off x="762000" y="2933700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Efeito da Atenção e Reconhecimento:</a:t>
            </a:r>
            <a:endParaRPr lang="pt-BR" sz="28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Cenário:</a:t>
            </a:r>
            <a:r>
              <a:rPr lang="pt-BR" sz="2800" dirty="0">
                <a:solidFill>
                  <a:schemeClr val="bg1"/>
                </a:solidFill>
              </a:rPr>
              <a:t> Um pequeno hotel rural no Alentejo cria um vídeo no TikTok mostrando a beleza da paisagem e a autenticidade da sua oferta.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Fator Hawthorne:</a:t>
            </a:r>
            <a:r>
              <a:rPr lang="pt-BR" sz="2800" dirty="0">
                <a:solidFill>
                  <a:schemeClr val="bg1"/>
                </a:solidFill>
              </a:rPr>
              <a:t> A atenção e o reconhecimento (visualizações, comentários, partilhas) que o vídeo recebe influenciam o comportamento do hotel.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Impacto:</a:t>
            </a:r>
            <a:r>
              <a:rPr lang="pt-BR" sz="2800" dirty="0">
                <a:solidFill>
                  <a:schemeClr val="bg1"/>
                </a:solidFill>
              </a:rPr>
              <a:t> O hotel sente-se motivado a criar mais conteúdo, a interagir com os seus seguidores e a adaptar a sua oferta com base no feedback recebido. Por exemplo, podem começar a oferecer workshops de culinária alentejana se perceberem que há interesse nesse tipo de atividade.</a:t>
            </a:r>
          </a:p>
        </p:txBody>
      </p:sp>
    </p:spTree>
    <p:extLst>
      <p:ext uri="{BB962C8B-B14F-4D97-AF65-F5344CB8AC3E}">
        <p14:creationId xmlns:p14="http://schemas.microsoft.com/office/powerpoint/2010/main" val="5594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D1025-A7FF-9BD1-13CA-A73950CBD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A841E05-0DDA-AD3A-F86B-F89AFB166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57" y="5143500"/>
            <a:ext cx="6972301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BEC5BE0-3B77-257C-ED80-68A8E53D4905}"/>
              </a:ext>
            </a:extLst>
          </p:cNvPr>
          <p:cNvSpPr txBox="1"/>
          <p:nvPr/>
        </p:nvSpPr>
        <p:spPr>
          <a:xfrm>
            <a:off x="1828800" y="571500"/>
            <a:ext cx="1211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Exemplos Reais: Hawthorne nas Redes Sociais e Turismo em Portugal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D37BCC2-6107-9308-6E04-468B15FFB8B9}"/>
              </a:ext>
            </a:extLst>
          </p:cNvPr>
          <p:cNvSpPr txBox="1"/>
          <p:nvPr/>
        </p:nvSpPr>
        <p:spPr>
          <a:xfrm>
            <a:off x="1066800" y="2705100"/>
            <a:ext cx="9144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Pressão do Grupo e Normas Sociais:</a:t>
            </a:r>
            <a:endParaRPr lang="pt-BR" sz="28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Cenário:</a:t>
            </a:r>
            <a:r>
              <a:rPr lang="pt-BR" sz="2800" dirty="0">
                <a:solidFill>
                  <a:schemeClr val="bg1"/>
                </a:solidFill>
              </a:rPr>
              <a:t> Um grupo de jovens turistas estrangeiros publica fotos no Instagram mostrando os locais "instagramáveis" de Lisboa.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Fator Hawthorne:</a:t>
            </a:r>
            <a:r>
              <a:rPr lang="pt-BR" sz="2800" dirty="0">
                <a:solidFill>
                  <a:schemeClr val="bg1"/>
                </a:solidFill>
              </a:rPr>
              <a:t> A pressão do grupo e o desejo de se encaixar influenciam as escolhas dos turistas.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Impacto:</a:t>
            </a:r>
            <a:r>
              <a:rPr lang="pt-BR" sz="2800" dirty="0">
                <a:solidFill>
                  <a:schemeClr val="bg1"/>
                </a:solidFill>
              </a:rPr>
              <a:t> Outros turistas, ao verem as fotos, sentem-se compelidos a visitar os mesmos locais para não se sentirem excluídos da experiência "autêntica" de Lisboa. Isto pode levar à sobrelotação de certos locais e à necessidade de gerir o fluxo turístico de forma sustentável.</a:t>
            </a:r>
          </a:p>
        </p:txBody>
      </p:sp>
    </p:spTree>
    <p:extLst>
      <p:ext uri="{BB962C8B-B14F-4D97-AF65-F5344CB8AC3E}">
        <p14:creationId xmlns:p14="http://schemas.microsoft.com/office/powerpoint/2010/main" val="2605858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51AAC-DE93-C7BC-CFA2-7F40F3C6D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1DCEB56-0B35-D814-5C67-8C4150B14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57" y="5143500"/>
            <a:ext cx="6972301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E4C4B1F-E989-578B-DCD8-C9A5E5293B0A}"/>
              </a:ext>
            </a:extLst>
          </p:cNvPr>
          <p:cNvSpPr txBox="1"/>
          <p:nvPr/>
        </p:nvSpPr>
        <p:spPr>
          <a:xfrm>
            <a:off x="1828800" y="571500"/>
            <a:ext cx="1211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Exemplos Reais: Hawthorne nas Redes Sociais e Turismo em Portugal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83DDCB-EE97-4F1D-F762-E9126DCDB76C}"/>
              </a:ext>
            </a:extLst>
          </p:cNvPr>
          <p:cNvSpPr txBox="1"/>
          <p:nvPr/>
        </p:nvSpPr>
        <p:spPr>
          <a:xfrm>
            <a:off x="838200" y="2171700"/>
            <a:ext cx="9144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Comunicação e Feedback:</a:t>
            </a:r>
            <a:endParaRPr lang="pt-BR" sz="28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Cenário:</a:t>
            </a:r>
            <a:r>
              <a:rPr lang="pt-BR" sz="2800" dirty="0">
                <a:solidFill>
                  <a:schemeClr val="bg1"/>
                </a:solidFill>
              </a:rPr>
              <a:t> Um restaurante em Matosinhos utiliza o Facebook para responder a críticas e elogios dos clientes.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Fator Hawthorne:</a:t>
            </a:r>
            <a:r>
              <a:rPr lang="pt-BR" sz="2800" dirty="0">
                <a:solidFill>
                  <a:schemeClr val="bg1"/>
                </a:solidFill>
              </a:rPr>
              <a:t> A comunicação aberta e o feedback influenciam a reputação do restaurante e a satisfação dos clientes.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chemeClr val="bg1"/>
                </a:solidFill>
              </a:rPr>
              <a:t>Impacto:</a:t>
            </a:r>
            <a:r>
              <a:rPr lang="pt-BR" sz="2800" dirty="0">
                <a:solidFill>
                  <a:schemeClr val="bg1"/>
                </a:solidFill>
              </a:rPr>
              <a:t> Se o restaurante responde de forma atenciosa e resolve os problemas, os clientes sentem-se valorizados e a imagem do restaurante melhora. Se o restaurante ignora ou responde de forma rude, a imagem do restaurante é prejudicada e os clientes podem partilhar as suas experiências negativas online.</a:t>
            </a:r>
          </a:p>
        </p:txBody>
      </p:sp>
    </p:spTree>
    <p:extLst>
      <p:ext uri="{BB962C8B-B14F-4D97-AF65-F5344CB8AC3E}">
        <p14:creationId xmlns:p14="http://schemas.microsoft.com/office/powerpoint/2010/main" val="66390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643F6-694B-C974-3AD5-329542DC4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6099AE6-9425-F8C9-5001-6CBCC27BC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57" y="5143500"/>
            <a:ext cx="6972301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919C91B-ECE2-925E-D136-5B1D635FCD6D}"/>
              </a:ext>
            </a:extLst>
          </p:cNvPr>
          <p:cNvSpPr txBox="1"/>
          <p:nvPr/>
        </p:nvSpPr>
        <p:spPr>
          <a:xfrm>
            <a:off x="1828800" y="571500"/>
            <a:ext cx="1211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Exemplos Reais: Hawthorne nas Redes Sociais e Turismo em Portugal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A88434B-F0A7-FEE9-F6D4-2A62AF435D58}"/>
              </a:ext>
            </a:extLst>
          </p:cNvPr>
          <p:cNvSpPr txBox="1"/>
          <p:nvPr/>
        </p:nvSpPr>
        <p:spPr>
          <a:xfrm>
            <a:off x="838200" y="1995725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</a:rPr>
              <a:t>Liderança e Influência:</a:t>
            </a:r>
            <a:endParaRPr lang="pt-BR" sz="32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Cenário:</a:t>
            </a:r>
            <a:r>
              <a:rPr lang="pt-BR" sz="3200" dirty="0">
                <a:solidFill>
                  <a:schemeClr val="bg1"/>
                </a:solidFill>
              </a:rPr>
              <a:t> Um influenciador digital português com um grande número de seguidores promove um roteiro turístico pelas Aldeias do Xisto.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Fator Hawthorne:</a:t>
            </a:r>
            <a:r>
              <a:rPr lang="pt-BR" sz="3200" dirty="0">
                <a:solidFill>
                  <a:schemeClr val="bg1"/>
                </a:solidFill>
              </a:rPr>
              <a:t> A liderança e a influência do influenciador moldam as escolhas dos seus seguidores.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Impacto:</a:t>
            </a:r>
            <a:r>
              <a:rPr lang="pt-BR" sz="3200" dirty="0">
                <a:solidFill>
                  <a:schemeClr val="bg1"/>
                </a:solidFill>
              </a:rPr>
              <a:t> Os seguidores sentem-se inspirados a visitar as Aldeias do Xisto, a experimentar a gastronomia local e a participar em atividades culturais. O influenciador exerce um poder significativo sobre o turismo na região.</a:t>
            </a:r>
          </a:p>
        </p:txBody>
      </p:sp>
    </p:spTree>
    <p:extLst>
      <p:ext uri="{BB962C8B-B14F-4D97-AF65-F5344CB8AC3E}">
        <p14:creationId xmlns:p14="http://schemas.microsoft.com/office/powerpoint/2010/main" val="280609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D02C6-ECC1-C7AF-B3A1-DF1BE63F1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DA04014-8EB4-E1A3-8BB6-25F7F8365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257" y="5143500"/>
            <a:ext cx="6972301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CA521EC-6B4E-2974-B5BA-6F04C900C78E}"/>
              </a:ext>
            </a:extLst>
          </p:cNvPr>
          <p:cNvSpPr txBox="1"/>
          <p:nvPr/>
        </p:nvSpPr>
        <p:spPr>
          <a:xfrm>
            <a:off x="1828800" y="571500"/>
            <a:ext cx="1211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Exemplos Reais: Hawthorne nas Redes Sociais e Turismo em Portugal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7A93B96-0758-AEE7-37CA-051883955C2B}"/>
              </a:ext>
            </a:extLst>
          </p:cNvPr>
          <p:cNvSpPr txBox="1"/>
          <p:nvPr/>
        </p:nvSpPr>
        <p:spPr>
          <a:xfrm>
            <a:off x="1143000" y="1790700"/>
            <a:ext cx="9144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</a:rPr>
              <a:t>Ambiente de Trabalho Virtual:</a:t>
            </a:r>
            <a:endParaRPr lang="pt-BR" sz="32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Cenário:</a:t>
            </a:r>
            <a:r>
              <a:rPr lang="pt-BR" sz="3200" dirty="0">
                <a:solidFill>
                  <a:schemeClr val="bg1"/>
                </a:solidFill>
              </a:rPr>
              <a:t> Uma agência de viagens em Portugal utiliza o Slack para coordenar as suas equipas de guias turísticos e operadores de tours.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Fator Hawthorne:</a:t>
            </a:r>
            <a:r>
              <a:rPr lang="pt-BR" sz="3200" dirty="0">
                <a:solidFill>
                  <a:schemeClr val="bg1"/>
                </a:solidFill>
              </a:rPr>
              <a:t> A comunicação aberta, o feedback e o senso de pertencimento influenciam a produtividade e a satisfação da equipa.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Impacto:</a:t>
            </a:r>
            <a:r>
              <a:rPr lang="pt-BR" sz="3200" dirty="0">
                <a:solidFill>
                  <a:schemeClr val="bg1"/>
                </a:solidFill>
              </a:rPr>
              <a:t> Se a equipa se comunica de forma eficaz, partilha informações sobre os tours e se apoia mutuamente, os clientes têm uma experiência mais positiva. Se a comunicação é deficiente e o ambiente é hostil, a qualidade dos tours pode ser afetada.</a:t>
            </a:r>
          </a:p>
        </p:txBody>
      </p:sp>
    </p:spTree>
    <p:extLst>
      <p:ext uri="{BB962C8B-B14F-4D97-AF65-F5344CB8AC3E}">
        <p14:creationId xmlns:p14="http://schemas.microsoft.com/office/powerpoint/2010/main" val="258830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87E52C-E095-1FCC-2956-00BEC5B1E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E3E512F-A1C6-7036-64D3-BD72718B2570}"/>
              </a:ext>
            </a:extLst>
          </p:cNvPr>
          <p:cNvSpPr txBox="1"/>
          <p:nvPr/>
        </p:nvSpPr>
        <p:spPr>
          <a:xfrm>
            <a:off x="2362200" y="1181100"/>
            <a:ext cx="14173200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bg1"/>
                </a:solidFill>
              </a:rPr>
              <a:t>O "Efeito Influencer" nas Aldeias do Xisto:</a:t>
            </a:r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Um influenciador digital português com um grande número de seguidores publica fotos e vídeos nas suas redes sociais a promover um roteiro turístico pelas Aldeias do Xisto.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O conteúdo destaca a beleza natural, a gastronomia local e as atividades culturais da região.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Os seguidores do influenciador, influenciados pela sua opinião e estilo de vida, começam a partilhar e a comentar as publicações, gerando um aumento significativo do interesse turístico nas Aldeias do Xisto.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</a:rPr>
              <a:t>Fatores de Hawthorne:</a:t>
            </a:r>
            <a:r>
              <a:rPr lang="pt-BR" sz="3600" dirty="0">
                <a:solidFill>
                  <a:schemeClr val="bg1"/>
                </a:solidFill>
              </a:rPr>
              <a:t> Liderança, influência, reconhecimento público, pressão do grupo.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FC4B26E-50A0-8FCE-D9AB-3F6B7F33BEF7}"/>
              </a:ext>
            </a:extLst>
          </p:cNvPr>
          <p:cNvSpPr txBox="1"/>
          <p:nvPr/>
        </p:nvSpPr>
        <p:spPr>
          <a:xfrm>
            <a:off x="685800" y="342900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</a:rPr>
              <a:t>GRUPO 1</a:t>
            </a:r>
          </a:p>
        </p:txBody>
      </p:sp>
    </p:spTree>
    <p:extLst>
      <p:ext uri="{BB962C8B-B14F-4D97-AF65-F5344CB8AC3E}">
        <p14:creationId xmlns:p14="http://schemas.microsoft.com/office/powerpoint/2010/main" val="3604520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444478-F69E-9895-86D2-0D31A6152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566F455-A46A-58D9-813A-1F48945ACFD5}"/>
              </a:ext>
            </a:extLst>
          </p:cNvPr>
          <p:cNvSpPr txBox="1"/>
          <p:nvPr/>
        </p:nvSpPr>
        <p:spPr>
          <a:xfrm>
            <a:off x="2362200" y="1638300"/>
            <a:ext cx="13792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bg1"/>
                </a:solidFill>
              </a:rPr>
              <a:t>O "Feedback Negativo" no TripAdvisor:</a:t>
            </a:r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Um turista estrangeiro publica uma crítica negativa no TripAdvisor sobre um restaurante em Lisboa, descrevendo uma experiência desagradável.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A crítica ganha visibilidade e gera uma onda de comentários negativos de outros utilizadores.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O restaurante, preocupado com a sua reputação online, responde à crítica e tenta resolver o problema.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</a:rPr>
              <a:t>Fatores de Hawthorne:</a:t>
            </a:r>
            <a:r>
              <a:rPr lang="pt-BR" sz="3600" dirty="0">
                <a:solidFill>
                  <a:schemeClr val="bg1"/>
                </a:solidFill>
              </a:rPr>
              <a:t> Comunicação, feedback, pressão social.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83D29A-ED00-5911-DD58-D8B0AC22FC26}"/>
              </a:ext>
            </a:extLst>
          </p:cNvPr>
          <p:cNvSpPr txBox="1"/>
          <p:nvPr/>
        </p:nvSpPr>
        <p:spPr>
          <a:xfrm>
            <a:off x="685800" y="342900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</a:rPr>
              <a:t>GRUPO 2</a:t>
            </a:r>
          </a:p>
        </p:txBody>
      </p:sp>
    </p:spTree>
    <p:extLst>
      <p:ext uri="{BB962C8B-B14F-4D97-AF65-F5344CB8AC3E}">
        <p14:creationId xmlns:p14="http://schemas.microsoft.com/office/powerpoint/2010/main" val="1610080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4538B-6375-C29D-7958-184B28688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D82AA0A-81B7-B18A-EBC6-4E37C9B1FD9A}"/>
              </a:ext>
            </a:extLst>
          </p:cNvPr>
          <p:cNvSpPr txBox="1"/>
          <p:nvPr/>
        </p:nvSpPr>
        <p:spPr>
          <a:xfrm>
            <a:off x="3352800" y="1562100"/>
            <a:ext cx="124968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bg1"/>
                </a:solidFill>
              </a:rPr>
              <a:t>A "Guerra dos Likes" nos Locais "Instagramáveis" do Porto:</a:t>
            </a:r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Um grupo de jovens turistas estrangeiros compete para tirar as fotos mais originais e populares nos locais "instagramáveis" do Porto.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A competição gera um ambiente de pressão e ansiedade, com os turistas a sentirem-se obrigados a seguir as tendências e a obter o maior número de "likes".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</a:rPr>
              <a:t>Fatores de Hawthorne:</a:t>
            </a:r>
            <a:r>
              <a:rPr lang="pt-BR" sz="3600" dirty="0">
                <a:solidFill>
                  <a:schemeClr val="bg1"/>
                </a:solidFill>
              </a:rPr>
              <a:t> Pressão do grupo, normas sociais, reconhecimento.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391FCD-FC71-6BE1-4B0C-00DDB6EAB347}"/>
              </a:ext>
            </a:extLst>
          </p:cNvPr>
          <p:cNvSpPr txBox="1"/>
          <p:nvPr/>
        </p:nvSpPr>
        <p:spPr>
          <a:xfrm>
            <a:off x="685800" y="342900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</a:rPr>
              <a:t>GRUPO 3</a:t>
            </a:r>
          </a:p>
        </p:txBody>
      </p:sp>
    </p:spTree>
    <p:extLst>
      <p:ext uri="{BB962C8B-B14F-4D97-AF65-F5344CB8AC3E}">
        <p14:creationId xmlns:p14="http://schemas.microsoft.com/office/powerpoint/2010/main" val="2485544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6D38C-B5FF-70C9-EA6D-7AB7C21CF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98C1EB-50F8-C65D-575B-6FDB0960CE6A}"/>
              </a:ext>
            </a:extLst>
          </p:cNvPr>
          <p:cNvSpPr txBox="1"/>
          <p:nvPr/>
        </p:nvSpPr>
        <p:spPr>
          <a:xfrm>
            <a:off x="3352800" y="1714500"/>
            <a:ext cx="126492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bg1"/>
                </a:solidFill>
              </a:rPr>
              <a:t>A "Comunidade Online" dos Surfistas de Peniche:</a:t>
            </a:r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Um grupo de surfistas profissionais e amadores utiliza um fórum online para partilhar informações sobre as melhores ondas, as condições climáticas e os eventos locais em Peniche.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A comunidade online gera um sentimento de pertença e colaboração, com os membros a ajudarem-se mutuamente e a promoverem o turismo de surf na região.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</a:rPr>
              <a:t>Fatores de Hawthorne:</a:t>
            </a:r>
            <a:r>
              <a:rPr lang="pt-BR" sz="3600" dirty="0">
                <a:solidFill>
                  <a:schemeClr val="bg1"/>
                </a:solidFill>
              </a:rPr>
              <a:t> Comunicação, feedback, senso de pertença.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050410-6445-1019-2D46-9B1757AD0AF9}"/>
              </a:ext>
            </a:extLst>
          </p:cNvPr>
          <p:cNvSpPr txBox="1"/>
          <p:nvPr/>
        </p:nvSpPr>
        <p:spPr>
          <a:xfrm>
            <a:off x="685800" y="342900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</a:rPr>
              <a:t>GRUPO 4</a:t>
            </a:r>
          </a:p>
        </p:txBody>
      </p:sp>
    </p:spTree>
    <p:extLst>
      <p:ext uri="{BB962C8B-B14F-4D97-AF65-F5344CB8AC3E}">
        <p14:creationId xmlns:p14="http://schemas.microsoft.com/office/powerpoint/2010/main" val="290664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9239250" y="-1528555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7"/>
                </a:moveTo>
                <a:lnTo>
                  <a:pt x="0" y="15133427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017673" y="0"/>
            <a:ext cx="7270327" cy="10285455"/>
            <a:chOff x="0" y="0"/>
            <a:chExt cx="23612297" cy="33404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612348" cy="33404683"/>
            </a:xfrm>
            <a:custGeom>
              <a:avLst/>
              <a:gdLst/>
              <a:ahLst/>
              <a:cxnLst/>
              <a:rect l="l" t="t" r="r" b="b"/>
              <a:pathLst>
                <a:path w="23612348" h="33404683">
                  <a:moveTo>
                    <a:pt x="15883889" y="0"/>
                  </a:moveTo>
                  <a:lnTo>
                    <a:pt x="0" y="27437842"/>
                  </a:lnTo>
                  <a:lnTo>
                    <a:pt x="3446018" y="33404683"/>
                  </a:lnTo>
                  <a:lnTo>
                    <a:pt x="23612348" y="33404683"/>
                  </a:lnTo>
                  <a:lnTo>
                    <a:pt x="23612348" y="0"/>
                  </a:lnTo>
                  <a:close/>
                </a:path>
              </a:pathLst>
            </a:custGeom>
            <a:blipFill>
              <a:blip r:embed="rId4"/>
              <a:stretch>
                <a:fillRect l="-92015" t="-338" r="-61628" b="-19188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89827" y="2316480"/>
            <a:ext cx="9184412" cy="595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6"/>
              </a:lnSpc>
            </a:pPr>
            <a:r>
              <a:rPr lang="en-US" sz="3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Pontos:</a:t>
            </a:r>
          </a:p>
          <a:p>
            <a:pPr algn="just">
              <a:lnSpc>
                <a:spcPts val="3926"/>
              </a:lnSpc>
            </a:pPr>
            <a:endParaRPr lang="en-US" sz="32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712465" lvl="1" indent="-356233" algn="just">
              <a:lnSpc>
                <a:spcPts val="3926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Reação à visão mecanicista da Escola Clássica.</a:t>
            </a:r>
          </a:p>
          <a:p>
            <a:pPr marL="712465" lvl="1" indent="-356233" algn="just">
              <a:lnSpc>
                <a:spcPts val="3926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Ênfase nas necessidades e motivações dos trabalhadores.</a:t>
            </a:r>
          </a:p>
          <a:p>
            <a:pPr marL="712465" lvl="1" indent="-356233" algn="just">
              <a:lnSpc>
                <a:spcPts val="3926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Reconhecimento da importância dos fatores sociais e psicológicos no trabalho.</a:t>
            </a:r>
          </a:p>
          <a:p>
            <a:pPr marL="712465" lvl="1" indent="-356233" algn="just">
              <a:lnSpc>
                <a:spcPts val="3926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Transição de "homo economicus" para "homo socialis".</a:t>
            </a:r>
          </a:p>
          <a:p>
            <a:pPr algn="just">
              <a:lnSpc>
                <a:spcPts val="3807"/>
              </a:lnSpc>
            </a:pPr>
            <a:endParaRPr lang="en-US" sz="32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60998"/>
            <a:ext cx="7306667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Revolução Humanista na Administração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4260FD-CE21-151B-B162-653BE0816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2F2F1A-32DF-5B05-DA17-09CD3A9D3F7D}"/>
              </a:ext>
            </a:extLst>
          </p:cNvPr>
          <p:cNvSpPr txBox="1"/>
          <p:nvPr/>
        </p:nvSpPr>
        <p:spPr>
          <a:xfrm>
            <a:off x="2209800" y="1866900"/>
            <a:ext cx="13487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bg1"/>
                </a:solidFill>
              </a:rPr>
              <a:t>A "Campanha de Marketing Viral" da Madeira: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</a:rPr>
              <a:t>A região da Madeira lança uma campanha de marketing viral nas redes sociais, utilizando vídeos e imagens impressionantes para promover as suas paisagens naturais e atividades de aventura.</a:t>
            </a:r>
          </a:p>
          <a:p>
            <a:pPr algn="just"/>
            <a:endParaRPr lang="pt-BR" sz="36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</a:rPr>
              <a:t>A campanha gera um grande número de partilhas e comentários, atraindo a atenção de turistas de todo o mundo.</a:t>
            </a:r>
          </a:p>
          <a:p>
            <a:pPr algn="just"/>
            <a:endParaRPr lang="pt-BR" sz="36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bg1"/>
                </a:solidFill>
              </a:rPr>
              <a:t>Fatores de Hawthorne: Reconhecimento público, influência.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269B32-03DB-EEE2-0A32-270D7F84B0E0}"/>
              </a:ext>
            </a:extLst>
          </p:cNvPr>
          <p:cNvSpPr txBox="1"/>
          <p:nvPr/>
        </p:nvSpPr>
        <p:spPr>
          <a:xfrm>
            <a:off x="685800" y="342900"/>
            <a:ext cx="198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</a:rPr>
              <a:t>GRUPO 5</a:t>
            </a:r>
          </a:p>
        </p:txBody>
      </p:sp>
    </p:spTree>
    <p:extLst>
      <p:ext uri="{BB962C8B-B14F-4D97-AF65-F5344CB8AC3E}">
        <p14:creationId xmlns:p14="http://schemas.microsoft.com/office/powerpoint/2010/main" val="2657771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EFC7D9-E776-FF19-30D4-B941BD84C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71C85A-8CCD-098E-B158-162C6A25D702}"/>
              </a:ext>
            </a:extLst>
          </p:cNvPr>
          <p:cNvSpPr txBox="1"/>
          <p:nvPr/>
        </p:nvSpPr>
        <p:spPr>
          <a:xfrm>
            <a:off x="2514600" y="1333500"/>
            <a:ext cx="12573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</a:rPr>
              <a:t>Atividade: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5 grupos, cada grupo com um caso;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Analisar o seu caso e identificar os fatores de Hawthorne em jogo.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Os grupos deverão pesquisar exemplos semelhantes e  relacionar os casos com os conceitos da Experiência de Hawthorne.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Cada grupo apresenta a sua análise à turma, e promove um debate sobre as implicações dos fatores de Hawthorne no turismo em Portugal.</a:t>
            </a:r>
          </a:p>
        </p:txBody>
      </p:sp>
    </p:spTree>
    <p:extLst>
      <p:ext uri="{BB962C8B-B14F-4D97-AF65-F5344CB8AC3E}">
        <p14:creationId xmlns:p14="http://schemas.microsoft.com/office/powerpoint/2010/main" val="297079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9239250" y="-1528555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7"/>
                </a:moveTo>
                <a:lnTo>
                  <a:pt x="0" y="15133427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017673" y="0"/>
            <a:ext cx="7270327" cy="10285455"/>
            <a:chOff x="0" y="0"/>
            <a:chExt cx="23612297" cy="33404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612348" cy="33404683"/>
            </a:xfrm>
            <a:custGeom>
              <a:avLst/>
              <a:gdLst/>
              <a:ahLst/>
              <a:cxnLst/>
              <a:rect l="l" t="t" r="r" b="b"/>
              <a:pathLst>
                <a:path w="23612348" h="33404683">
                  <a:moveTo>
                    <a:pt x="15883889" y="0"/>
                  </a:moveTo>
                  <a:lnTo>
                    <a:pt x="0" y="27437842"/>
                  </a:lnTo>
                  <a:lnTo>
                    <a:pt x="3446018" y="33404683"/>
                  </a:lnTo>
                  <a:lnTo>
                    <a:pt x="23612348" y="33404683"/>
                  </a:lnTo>
                  <a:lnTo>
                    <a:pt x="23612348" y="0"/>
                  </a:lnTo>
                  <a:close/>
                </a:path>
              </a:pathLst>
            </a:custGeom>
            <a:blipFill>
              <a:blip r:embed="rId4"/>
              <a:stretch>
                <a:fillRect l="-29393" t="-4838" r="-54154" b="-24903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943511" y="2211275"/>
            <a:ext cx="9357913" cy="1627251"/>
            <a:chOff x="0" y="0"/>
            <a:chExt cx="5326182" cy="9261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26182" cy="926172"/>
            </a:xfrm>
            <a:custGeom>
              <a:avLst/>
              <a:gdLst/>
              <a:ahLst/>
              <a:cxnLst/>
              <a:rect l="l" t="t" r="r" b="b"/>
              <a:pathLst>
                <a:path w="5326182" h="926172">
                  <a:moveTo>
                    <a:pt x="5326182" y="463086"/>
                  </a:moveTo>
                  <a:lnTo>
                    <a:pt x="5122982" y="926172"/>
                  </a:lnTo>
                  <a:lnTo>
                    <a:pt x="203200" y="926172"/>
                  </a:lnTo>
                  <a:lnTo>
                    <a:pt x="0" y="463086"/>
                  </a:lnTo>
                  <a:lnTo>
                    <a:pt x="203200" y="0"/>
                  </a:lnTo>
                  <a:lnTo>
                    <a:pt x="5122982" y="0"/>
                  </a:lnTo>
                  <a:lnTo>
                    <a:pt x="5326182" y="463086"/>
                  </a:lnTo>
                  <a:close/>
                </a:path>
              </a:pathLst>
            </a:custGeom>
            <a:solidFill>
              <a:srgbClr val="212937"/>
            </a:solidFill>
            <a:ln w="85725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57150"/>
              <a:ext cx="5097582" cy="98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168321"/>
            <a:ext cx="1943511" cy="1670205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65326" y="2563463"/>
            <a:ext cx="1012859" cy="879921"/>
          </a:xfrm>
          <a:custGeom>
            <a:avLst/>
            <a:gdLst/>
            <a:ahLst/>
            <a:cxnLst/>
            <a:rect l="l" t="t" r="r" b="b"/>
            <a:pathLst>
              <a:path w="1012859" h="879921">
                <a:moveTo>
                  <a:pt x="0" y="0"/>
                </a:moveTo>
                <a:lnTo>
                  <a:pt x="1012859" y="0"/>
                </a:lnTo>
                <a:lnTo>
                  <a:pt x="1012859" y="879922"/>
                </a:lnTo>
                <a:lnTo>
                  <a:pt x="0" y="8799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420632" y="197281"/>
            <a:ext cx="8808203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Teoria das </a:t>
            </a: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Relações</a:t>
            </a: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Humanas</a:t>
            </a:r>
            <a:endParaRPr lang="en-US" sz="4499" b="1" spc="-134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86980" y="2430339"/>
            <a:ext cx="8463924" cy="1234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3"/>
              </a:lnSpc>
            </a:pP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Ênfase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na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importância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das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relações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interpessoais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e da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comunicação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no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ambiente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de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trabalho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87726" y="1280364"/>
            <a:ext cx="506581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Princípios Fundamentais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943511" y="4351351"/>
            <a:ext cx="9357913" cy="1627251"/>
            <a:chOff x="0" y="0"/>
            <a:chExt cx="5326182" cy="9261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326182" cy="926172"/>
            </a:xfrm>
            <a:custGeom>
              <a:avLst/>
              <a:gdLst/>
              <a:ahLst/>
              <a:cxnLst/>
              <a:rect l="l" t="t" r="r" b="b"/>
              <a:pathLst>
                <a:path w="5326182" h="926172">
                  <a:moveTo>
                    <a:pt x="5326182" y="463086"/>
                  </a:moveTo>
                  <a:lnTo>
                    <a:pt x="5122982" y="926172"/>
                  </a:lnTo>
                  <a:lnTo>
                    <a:pt x="203200" y="926172"/>
                  </a:lnTo>
                  <a:lnTo>
                    <a:pt x="0" y="463086"/>
                  </a:lnTo>
                  <a:lnTo>
                    <a:pt x="203200" y="0"/>
                  </a:lnTo>
                  <a:lnTo>
                    <a:pt x="5122982" y="0"/>
                  </a:lnTo>
                  <a:lnTo>
                    <a:pt x="5326182" y="463086"/>
                  </a:lnTo>
                  <a:close/>
                </a:path>
              </a:pathLst>
            </a:custGeom>
            <a:solidFill>
              <a:srgbClr val="212937"/>
            </a:solidFill>
            <a:ln w="85725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4300" y="-57150"/>
              <a:ext cx="5097582" cy="98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0" y="4308398"/>
            <a:ext cx="1943511" cy="1670205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465326" y="4703539"/>
            <a:ext cx="1012859" cy="879921"/>
          </a:xfrm>
          <a:custGeom>
            <a:avLst/>
            <a:gdLst/>
            <a:ahLst/>
            <a:cxnLst/>
            <a:rect l="l" t="t" r="r" b="b"/>
            <a:pathLst>
              <a:path w="1012859" h="879921">
                <a:moveTo>
                  <a:pt x="0" y="0"/>
                </a:moveTo>
                <a:lnTo>
                  <a:pt x="1012859" y="0"/>
                </a:lnTo>
                <a:lnTo>
                  <a:pt x="1012859" y="879922"/>
                </a:lnTo>
                <a:lnTo>
                  <a:pt x="0" y="8799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386980" y="4733973"/>
            <a:ext cx="8463924" cy="83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3"/>
              </a:lnSpc>
            </a:pP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Reconhecimento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do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papel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da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liderança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e da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motivação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na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produtividade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dos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trabalhadores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943511" y="8465692"/>
            <a:ext cx="9357913" cy="1627251"/>
            <a:chOff x="0" y="0"/>
            <a:chExt cx="5326182" cy="9261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326182" cy="926172"/>
            </a:xfrm>
            <a:custGeom>
              <a:avLst/>
              <a:gdLst/>
              <a:ahLst/>
              <a:cxnLst/>
              <a:rect l="l" t="t" r="r" b="b"/>
              <a:pathLst>
                <a:path w="5326182" h="926172">
                  <a:moveTo>
                    <a:pt x="5326182" y="463086"/>
                  </a:moveTo>
                  <a:lnTo>
                    <a:pt x="5122982" y="926172"/>
                  </a:lnTo>
                  <a:lnTo>
                    <a:pt x="203200" y="926172"/>
                  </a:lnTo>
                  <a:lnTo>
                    <a:pt x="0" y="463086"/>
                  </a:lnTo>
                  <a:lnTo>
                    <a:pt x="203200" y="0"/>
                  </a:lnTo>
                  <a:lnTo>
                    <a:pt x="5122982" y="0"/>
                  </a:lnTo>
                  <a:lnTo>
                    <a:pt x="5326182" y="463086"/>
                  </a:lnTo>
                  <a:close/>
                </a:path>
              </a:pathLst>
            </a:custGeom>
            <a:solidFill>
              <a:srgbClr val="212937"/>
            </a:solidFill>
            <a:ln w="85725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57150"/>
              <a:ext cx="5097582" cy="98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0" y="8422738"/>
            <a:ext cx="1943511" cy="1670205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465326" y="8817880"/>
            <a:ext cx="1012859" cy="879921"/>
          </a:xfrm>
          <a:custGeom>
            <a:avLst/>
            <a:gdLst/>
            <a:ahLst/>
            <a:cxnLst/>
            <a:rect l="l" t="t" r="r" b="b"/>
            <a:pathLst>
              <a:path w="1012859" h="879921">
                <a:moveTo>
                  <a:pt x="0" y="0"/>
                </a:moveTo>
                <a:lnTo>
                  <a:pt x="1012859" y="0"/>
                </a:lnTo>
                <a:lnTo>
                  <a:pt x="1012859" y="879922"/>
                </a:lnTo>
                <a:lnTo>
                  <a:pt x="0" y="8799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386980" y="8848314"/>
            <a:ext cx="8463924" cy="83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3"/>
              </a:lnSpc>
            </a:pP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Valorização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do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trabalho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em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equipa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e da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participação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dos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trabalhadores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nas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decisões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943511" y="6345406"/>
            <a:ext cx="9357913" cy="1627251"/>
            <a:chOff x="0" y="0"/>
            <a:chExt cx="5326182" cy="92617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326182" cy="926172"/>
            </a:xfrm>
            <a:custGeom>
              <a:avLst/>
              <a:gdLst/>
              <a:ahLst/>
              <a:cxnLst/>
              <a:rect l="l" t="t" r="r" b="b"/>
              <a:pathLst>
                <a:path w="5326182" h="926172">
                  <a:moveTo>
                    <a:pt x="5326182" y="463086"/>
                  </a:moveTo>
                  <a:lnTo>
                    <a:pt x="5122982" y="926172"/>
                  </a:lnTo>
                  <a:lnTo>
                    <a:pt x="203200" y="926172"/>
                  </a:lnTo>
                  <a:lnTo>
                    <a:pt x="0" y="463086"/>
                  </a:lnTo>
                  <a:lnTo>
                    <a:pt x="203200" y="0"/>
                  </a:lnTo>
                  <a:lnTo>
                    <a:pt x="5122982" y="0"/>
                  </a:lnTo>
                  <a:lnTo>
                    <a:pt x="5326182" y="463086"/>
                  </a:lnTo>
                  <a:close/>
                </a:path>
              </a:pathLst>
            </a:custGeom>
            <a:solidFill>
              <a:srgbClr val="212937"/>
            </a:solidFill>
            <a:ln w="85725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114300" y="-57150"/>
              <a:ext cx="5097582" cy="983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0" y="6302452"/>
            <a:ext cx="1943511" cy="1670205"/>
            <a:chOff x="0" y="0"/>
            <a:chExt cx="812800" cy="6985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465326" y="6697594"/>
            <a:ext cx="1012859" cy="879921"/>
          </a:xfrm>
          <a:custGeom>
            <a:avLst/>
            <a:gdLst/>
            <a:ahLst/>
            <a:cxnLst/>
            <a:rect l="l" t="t" r="r" b="b"/>
            <a:pathLst>
              <a:path w="1012859" h="879921">
                <a:moveTo>
                  <a:pt x="0" y="0"/>
                </a:moveTo>
                <a:lnTo>
                  <a:pt x="1012859" y="0"/>
                </a:lnTo>
                <a:lnTo>
                  <a:pt x="1012859" y="879922"/>
                </a:lnTo>
                <a:lnTo>
                  <a:pt x="0" y="8799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2386980" y="6728028"/>
            <a:ext cx="8463924" cy="83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3"/>
              </a:lnSpc>
            </a:pP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Necessidade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de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criar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um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ambiente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de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trabalho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colaborativo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e de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apoio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30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194810">
            <a:off x="16576086" y="-1353248"/>
            <a:ext cx="2966203" cy="2280084"/>
            <a:chOff x="0" y="0"/>
            <a:chExt cx="457949" cy="352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7949" cy="352020"/>
            </a:xfrm>
            <a:custGeom>
              <a:avLst/>
              <a:gdLst/>
              <a:ahLst/>
              <a:cxnLst/>
              <a:rect l="l" t="t" r="r" b="b"/>
              <a:pathLst>
                <a:path w="457949" h="352020">
                  <a:moveTo>
                    <a:pt x="203200" y="0"/>
                  </a:moveTo>
                  <a:lnTo>
                    <a:pt x="457949" y="0"/>
                  </a:lnTo>
                  <a:lnTo>
                    <a:pt x="254749" y="352020"/>
                  </a:lnTo>
                  <a:lnTo>
                    <a:pt x="0" y="35202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54749" cy="409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3578007">
            <a:off x="14986514" y="3442921"/>
            <a:ext cx="7765230" cy="514440"/>
            <a:chOff x="0" y="0"/>
            <a:chExt cx="5309797" cy="3517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9797" cy="351770"/>
            </a:xfrm>
            <a:custGeom>
              <a:avLst/>
              <a:gdLst/>
              <a:ahLst/>
              <a:cxnLst/>
              <a:rect l="l" t="t" r="r" b="b"/>
              <a:pathLst>
                <a:path w="5309797" h="351770">
                  <a:moveTo>
                    <a:pt x="5106597" y="0"/>
                  </a:moveTo>
                  <a:lnTo>
                    <a:pt x="0" y="0"/>
                  </a:lnTo>
                  <a:lnTo>
                    <a:pt x="203200" y="351770"/>
                  </a:lnTo>
                  <a:lnTo>
                    <a:pt x="5309797" y="351770"/>
                  </a:lnTo>
                  <a:lnTo>
                    <a:pt x="5106597" y="0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5106597" cy="408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532405">
            <a:off x="15518651" y="2652255"/>
            <a:ext cx="5773434" cy="274238"/>
          </a:xfrm>
          <a:custGeom>
            <a:avLst/>
            <a:gdLst/>
            <a:ahLst/>
            <a:cxnLst/>
            <a:rect l="l" t="t" r="r" b="b"/>
            <a:pathLst>
              <a:path w="5773434" h="274238">
                <a:moveTo>
                  <a:pt x="0" y="0"/>
                </a:moveTo>
                <a:lnTo>
                  <a:pt x="5773434" y="0"/>
                </a:lnTo>
                <a:lnTo>
                  <a:pt x="5773434" y="274238"/>
                </a:lnTo>
                <a:lnTo>
                  <a:pt x="0" y="274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3578007">
            <a:off x="14911376" y="2467480"/>
            <a:ext cx="7697420" cy="514440"/>
            <a:chOff x="0" y="0"/>
            <a:chExt cx="5263429" cy="351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63429" cy="351770"/>
            </a:xfrm>
            <a:custGeom>
              <a:avLst/>
              <a:gdLst/>
              <a:ahLst/>
              <a:cxnLst/>
              <a:rect l="l" t="t" r="r" b="b"/>
              <a:pathLst>
                <a:path w="5263429" h="351770">
                  <a:moveTo>
                    <a:pt x="5060229" y="0"/>
                  </a:moveTo>
                  <a:lnTo>
                    <a:pt x="0" y="0"/>
                  </a:lnTo>
                  <a:lnTo>
                    <a:pt x="203200" y="351770"/>
                  </a:lnTo>
                  <a:lnTo>
                    <a:pt x="5263429" y="351770"/>
                  </a:lnTo>
                  <a:lnTo>
                    <a:pt x="5060229" y="0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5060229" cy="408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3567425">
            <a:off x="-2108965" y="-1714027"/>
            <a:ext cx="3917138" cy="2523380"/>
            <a:chOff x="0" y="0"/>
            <a:chExt cx="550010" cy="3543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0010" cy="354311"/>
            </a:xfrm>
            <a:custGeom>
              <a:avLst/>
              <a:gdLst/>
              <a:ahLst/>
              <a:cxnLst/>
              <a:rect l="l" t="t" r="r" b="b"/>
              <a:pathLst>
                <a:path w="550010" h="354311">
                  <a:moveTo>
                    <a:pt x="346810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550010" y="354311"/>
                  </a:lnTo>
                  <a:lnTo>
                    <a:pt x="346810" y="0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57150"/>
              <a:ext cx="346810" cy="41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7212503">
            <a:off x="-4087118" y="3226104"/>
            <a:ext cx="7164069" cy="525156"/>
            <a:chOff x="0" y="0"/>
            <a:chExt cx="4892571" cy="3586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92571" cy="358646"/>
            </a:xfrm>
            <a:custGeom>
              <a:avLst/>
              <a:gdLst/>
              <a:ahLst/>
              <a:cxnLst/>
              <a:rect l="l" t="t" r="r" b="b"/>
              <a:pathLst>
                <a:path w="4892571" h="358646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57150"/>
              <a:ext cx="4689371" cy="41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600297">
            <a:off x="-2878956" y="2420914"/>
            <a:ext cx="5706192" cy="271044"/>
          </a:xfrm>
          <a:custGeom>
            <a:avLst/>
            <a:gdLst/>
            <a:ahLst/>
            <a:cxnLst/>
            <a:rect l="l" t="t" r="r" b="b"/>
            <a:pathLst>
              <a:path w="5706192" h="271044">
                <a:moveTo>
                  <a:pt x="0" y="0"/>
                </a:moveTo>
                <a:lnTo>
                  <a:pt x="5706192" y="0"/>
                </a:lnTo>
                <a:lnTo>
                  <a:pt x="5706192" y="271044"/>
                </a:lnTo>
                <a:lnTo>
                  <a:pt x="0" y="271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7212503">
            <a:off x="-4481964" y="2545263"/>
            <a:ext cx="7821400" cy="525156"/>
            <a:chOff x="0" y="0"/>
            <a:chExt cx="5341483" cy="3586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341484" cy="358646"/>
            </a:xfrm>
            <a:custGeom>
              <a:avLst/>
              <a:gdLst/>
              <a:ahLst/>
              <a:cxnLst/>
              <a:rect l="l" t="t" r="r" b="b"/>
              <a:pathLst>
                <a:path w="5341484" h="358646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673359" y="4851095"/>
            <a:ext cx="10869108" cy="364853"/>
            <a:chOff x="0" y="0"/>
            <a:chExt cx="2862646" cy="9609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862646" cy="96093"/>
            </a:xfrm>
            <a:custGeom>
              <a:avLst/>
              <a:gdLst/>
              <a:ahLst/>
              <a:cxnLst/>
              <a:rect l="l" t="t" r="r" b="b"/>
              <a:pathLst>
                <a:path w="2862646" h="96093">
                  <a:moveTo>
                    <a:pt x="0" y="0"/>
                  </a:moveTo>
                  <a:lnTo>
                    <a:pt x="2862646" y="0"/>
                  </a:lnTo>
                  <a:lnTo>
                    <a:pt x="2862646" y="96093"/>
                  </a:lnTo>
                  <a:lnTo>
                    <a:pt x="0" y="9609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862646" cy="153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79049" y="3891609"/>
            <a:ext cx="2657543" cy="2283826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787183" y="3891609"/>
            <a:ext cx="2657543" cy="2283826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895317" y="3891609"/>
            <a:ext cx="2657543" cy="2283826"/>
            <a:chOff x="0" y="0"/>
            <a:chExt cx="812800" cy="6985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003450" y="3891609"/>
            <a:ext cx="2657543" cy="2283826"/>
            <a:chOff x="0" y="0"/>
            <a:chExt cx="812800" cy="6985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2319554" y="4271406"/>
            <a:ext cx="1376534" cy="1376534"/>
          </a:xfrm>
          <a:custGeom>
            <a:avLst/>
            <a:gdLst/>
            <a:ahLst/>
            <a:cxnLst/>
            <a:rect l="l" t="t" r="r" b="b"/>
            <a:pathLst>
              <a:path w="1376534" h="1376534">
                <a:moveTo>
                  <a:pt x="0" y="0"/>
                </a:moveTo>
                <a:lnTo>
                  <a:pt x="1376534" y="0"/>
                </a:lnTo>
                <a:lnTo>
                  <a:pt x="1376534" y="1376534"/>
                </a:lnTo>
                <a:lnTo>
                  <a:pt x="0" y="1376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6461668" y="4379235"/>
            <a:ext cx="1308573" cy="1308573"/>
          </a:xfrm>
          <a:custGeom>
            <a:avLst/>
            <a:gdLst/>
            <a:ahLst/>
            <a:cxnLst/>
            <a:rect l="l" t="t" r="r" b="b"/>
            <a:pathLst>
              <a:path w="1308573" h="1308573">
                <a:moveTo>
                  <a:pt x="0" y="0"/>
                </a:moveTo>
                <a:lnTo>
                  <a:pt x="1308573" y="0"/>
                </a:lnTo>
                <a:lnTo>
                  <a:pt x="1308573" y="1308573"/>
                </a:lnTo>
                <a:lnTo>
                  <a:pt x="0" y="1308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522800" y="4385621"/>
            <a:ext cx="1402577" cy="1262319"/>
          </a:xfrm>
          <a:custGeom>
            <a:avLst/>
            <a:gdLst/>
            <a:ahLst/>
            <a:cxnLst/>
            <a:rect l="l" t="t" r="r" b="b"/>
            <a:pathLst>
              <a:path w="1402577" h="1262319">
                <a:moveTo>
                  <a:pt x="0" y="0"/>
                </a:moveTo>
                <a:lnTo>
                  <a:pt x="1402576" y="0"/>
                </a:lnTo>
                <a:lnTo>
                  <a:pt x="1402576" y="1262319"/>
                </a:lnTo>
                <a:lnTo>
                  <a:pt x="0" y="1262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4689176" y="4385621"/>
            <a:ext cx="1419084" cy="1419084"/>
          </a:xfrm>
          <a:custGeom>
            <a:avLst/>
            <a:gdLst/>
            <a:ahLst/>
            <a:cxnLst/>
            <a:rect l="l" t="t" r="r" b="b"/>
            <a:pathLst>
              <a:path w="1419084" h="1419084">
                <a:moveTo>
                  <a:pt x="0" y="0"/>
                </a:moveTo>
                <a:lnTo>
                  <a:pt x="1419085" y="0"/>
                </a:lnTo>
                <a:lnTo>
                  <a:pt x="1419085" y="1419085"/>
                </a:lnTo>
                <a:lnTo>
                  <a:pt x="0" y="14190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5490667" y="1019175"/>
            <a:ext cx="730666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Teoria Comportamental: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775926" y="6380029"/>
            <a:ext cx="4545944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Ênfase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no </a:t>
            </a: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Comportamento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538137" y="6476456"/>
            <a:ext cx="3721163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Tomada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Decisões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321870" y="6476456"/>
            <a:ext cx="372116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Abordagem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Multidisciplinar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430003" y="6476456"/>
            <a:ext cx="372116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Motivação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Liderança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80742" y="7428956"/>
            <a:ext cx="3854157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Teoria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Comportamental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concentra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-se no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estudo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comportamento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humano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ambiente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buscando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entender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indivíduos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tomam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decisões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interagem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se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motivam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3608188" y="7161079"/>
            <a:ext cx="3854157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analisa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processos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tomada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decisões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organizações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buscando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entender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indivíduos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tomam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decisões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188876" y="7428956"/>
            <a:ext cx="3854157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Ela integra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conhecimentos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psicologia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sociologia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antropologia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analisar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comportamento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humano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organizações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63506" y="7695656"/>
            <a:ext cx="3854157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60"/>
              </a:lnSpc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teoria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explora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motivação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liderança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influenciam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 desempenho dos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trabalhadores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25725"/>
            <a:ext cx="6687643" cy="8435550"/>
          </a:xfrm>
          <a:custGeom>
            <a:avLst/>
            <a:gdLst/>
            <a:ahLst/>
            <a:cxnLst/>
            <a:rect l="l" t="t" r="r" b="b"/>
            <a:pathLst>
              <a:path w="6687643" h="8435550">
                <a:moveTo>
                  <a:pt x="0" y="0"/>
                </a:moveTo>
                <a:lnTo>
                  <a:pt x="6687643" y="0"/>
                </a:lnTo>
                <a:lnTo>
                  <a:pt x="6687643" y="8435550"/>
                </a:lnTo>
                <a:lnTo>
                  <a:pt x="0" y="8435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437384" y="1893205"/>
            <a:ext cx="9821916" cy="4585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45"/>
              </a:lnSpc>
            </a:pP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Abraham Harold Maslow (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3" tooltip="https://pt.wikipedia.org/wiki/Brooklyn"/>
              </a:rPr>
              <a:t>Brooklyn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4" tooltip="https://pt.wikipedia.org/wiki/Nova_Iorque"/>
              </a:rPr>
              <a:t>Nova Iorque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;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5" tooltip="https://pt.wikipedia.org/wiki/1_de_abril"/>
              </a:rPr>
              <a:t>1 de abril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6" tooltip="https://pt.wikipedia.org/wiki/1908"/>
              </a:rPr>
              <a:t>1908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7" tooltip="https://pt.wikipedia.org/wiki/Menlo_Park"/>
              </a:rPr>
              <a:t>Menlo Park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8" tooltip="https://pt.wikipedia.org/wiki/8_de_junho"/>
              </a:rPr>
              <a:t>8 de junho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9" tooltip="https://pt.wikipedia.org/wiki/1970"/>
              </a:rPr>
              <a:t>1970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) foi um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10" tooltip="https://pt.wikipedia.org/wiki/Psicologia"/>
              </a:rPr>
              <a:t>psicólogo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11" tooltip="https://pt.wikipedia.org/wiki/Povo_dos_Estados_Unidos"/>
              </a:rPr>
              <a:t>americano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conhecido pela proposta </a:t>
            </a:r>
            <a:r>
              <a:rPr lang="en-US" sz="3399" u="sng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  <a:hlinkClick r:id="rId12" tooltip="https://pt.wikipedia.org/wiki/Hierarquia_de_necessidades_de_Maslow"/>
              </a:rPr>
              <a:t>Hierarquia de necessidades de Maslow</a:t>
            </a: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Maslow era o mais velho de sete irmãos, de uma família judia do Brooklyn, Nova Iorque, Trabalhou no MIT, fundando o centro de pesquisa National Laboratories for Group Dynamics.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97240" y="538750"/>
            <a:ext cx="7235990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Abraham Harold Maslow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7629" y="2456010"/>
            <a:ext cx="7823961" cy="7439406"/>
          </a:xfrm>
          <a:custGeom>
            <a:avLst/>
            <a:gdLst/>
            <a:ahLst/>
            <a:cxnLst/>
            <a:rect l="l" t="t" r="r" b="b"/>
            <a:pathLst>
              <a:path w="7823961" h="7439406">
                <a:moveTo>
                  <a:pt x="0" y="0"/>
                </a:moveTo>
                <a:lnTo>
                  <a:pt x="7823962" y="0"/>
                </a:lnTo>
                <a:lnTo>
                  <a:pt x="7823962" y="7439406"/>
                </a:lnTo>
                <a:lnTo>
                  <a:pt x="0" y="74394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7" r="-1114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671442" y="2308111"/>
            <a:ext cx="7721985" cy="1289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31"/>
              </a:lnSpc>
            </a:pPr>
            <a:r>
              <a:rPr lang="en-US" sz="2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Abraham Maslow propôs uma hierarquia de necessidades humanas, organizada em forma de pirâmide.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71442" y="927367"/>
            <a:ext cx="9063784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Hierarquia de Necessidades: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7629" y="8037589"/>
            <a:ext cx="8064422" cy="83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3"/>
              </a:lnSpc>
            </a:pP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Necessidades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Fisiológicas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: As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necessidades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básicas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,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como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fome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,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sede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e </a:t>
            </a:r>
            <a:r>
              <a:rPr lang="en-US" sz="2799" b="1" spc="-83" dirty="0" err="1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sono</a:t>
            </a:r>
            <a:r>
              <a:rPr lang="en-US" sz="2799" b="1" spc="-83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7629" y="6227078"/>
            <a:ext cx="8268783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Segurança: A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proteção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segurança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7629" y="4869447"/>
            <a:ext cx="8162629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Sociais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 A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amor,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aceitação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pertença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3783" y="3511817"/>
            <a:ext cx="8162629" cy="100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Estima: A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autoestima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reconhecimento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respeito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3851" y="1662895"/>
            <a:ext cx="8192561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Auto-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Realização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 A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necessidade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alcançar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o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potencial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máximo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realizar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pessoais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71442" y="4235717"/>
            <a:ext cx="7721985" cy="348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Motivação: Maslow argumentou que as pessoas são motivadas a satisfazer suas necessidades em uma ordem hierárquica. Uma vez que uma necessidade é satisfeita, a próxima necessidade na hierarquia se torna a principal fonte de motivação.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11808" y="1028700"/>
            <a:ext cx="5776192" cy="7466328"/>
          </a:xfrm>
          <a:custGeom>
            <a:avLst/>
            <a:gdLst/>
            <a:ahLst/>
            <a:cxnLst/>
            <a:rect l="l" t="t" r="r" b="b"/>
            <a:pathLst>
              <a:path w="5776192" h="7466328">
                <a:moveTo>
                  <a:pt x="0" y="0"/>
                </a:moveTo>
                <a:lnTo>
                  <a:pt x="5776192" y="0"/>
                </a:lnTo>
                <a:lnTo>
                  <a:pt x="5776192" y="7466328"/>
                </a:lnTo>
                <a:lnTo>
                  <a:pt x="0" y="74663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90225" y="4513602"/>
            <a:ext cx="9727521" cy="2261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9"/>
              </a:lnSpc>
            </a:pP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Frederick Irving Herzberg (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3" tooltip="https://pt.wikipedia.org/wiki/Lynn"/>
              </a:rPr>
              <a:t>Lynn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4" tooltip="https://pt.wikipedia.org/wiki/Massachusetts"/>
              </a:rPr>
              <a:t>Massachusetts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5" tooltip="https://pt.wikipedia.org/wiki/EUA"/>
              </a:rPr>
              <a:t>EUA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6" tooltip="https://pt.wikipedia.org/wiki/18_de_Abril"/>
              </a:rPr>
              <a:t>18 de Abril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7" tooltip="https://pt.wikipedia.org/wiki/1923"/>
              </a:rPr>
              <a:t>1923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- 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8" tooltip="https://pt.wikipedia.org/wiki/19_de_Janeiro"/>
              </a:rPr>
              <a:t>19 de Janeiro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9" tooltip="https://pt.wikipedia.org/wiki/2000"/>
              </a:rPr>
              <a:t>2000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10" tooltip="https://pt.wikipedia.org/wiki/Salt_Lake_City"/>
              </a:rPr>
              <a:t>Salt Lake City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11" tooltip="https://pt.wikipedia.org/wiki/Utah"/>
              </a:rPr>
              <a:t>Utah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) foi o autor da "</a:t>
            </a:r>
            <a:r>
              <a:rPr lang="en-US" sz="2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  <a:hlinkClick r:id="rId12" tooltip="https://pt.wikipedia.org/wiki/Teoria_dos_dois_fatores_de_Herzberg"/>
              </a:rPr>
              <a:t>Teoria dos dois fatores</a:t>
            </a:r>
            <a:r>
              <a:rPr lang="en-US" sz="2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" que aborda a situação de motivação e satisfação das pessoas.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19175"/>
            <a:ext cx="730666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Teoria dos Dois Fatores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5248" y="3065630"/>
            <a:ext cx="6893570" cy="75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Frederick Irving Herzberg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028700" y="-1417554"/>
            <a:ext cx="7614718" cy="14199941"/>
          </a:xfrm>
          <a:custGeom>
            <a:avLst/>
            <a:gdLst/>
            <a:ahLst/>
            <a:cxnLst/>
            <a:rect l="l" t="t" r="r" b="b"/>
            <a:pathLst>
              <a:path w="7614718" h="14199941">
                <a:moveTo>
                  <a:pt x="0" y="14199941"/>
                </a:moveTo>
                <a:lnTo>
                  <a:pt x="7614718" y="14199941"/>
                </a:lnTo>
                <a:lnTo>
                  <a:pt x="7614718" y="0"/>
                </a:lnTo>
                <a:lnTo>
                  <a:pt x="0" y="0"/>
                </a:lnTo>
                <a:lnTo>
                  <a:pt x="0" y="141999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270327" cy="10285455"/>
            <a:chOff x="0" y="0"/>
            <a:chExt cx="23612297" cy="33404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612221" cy="33404683"/>
            </a:xfrm>
            <a:custGeom>
              <a:avLst/>
              <a:gdLst/>
              <a:ahLst/>
              <a:cxnLst/>
              <a:rect l="l" t="t" r="r" b="b"/>
              <a:pathLst>
                <a:path w="23612221" h="33404683">
                  <a:moveTo>
                    <a:pt x="0" y="0"/>
                  </a:moveTo>
                  <a:lnTo>
                    <a:pt x="0" y="33404683"/>
                  </a:lnTo>
                  <a:lnTo>
                    <a:pt x="20166203" y="33404683"/>
                  </a:lnTo>
                  <a:lnTo>
                    <a:pt x="23612221" y="27437842"/>
                  </a:lnTo>
                  <a:lnTo>
                    <a:pt x="7728458" y="0"/>
                  </a:lnTo>
                  <a:close/>
                </a:path>
              </a:pathLst>
            </a:custGeom>
            <a:blipFill>
              <a:blip r:embed="rId4"/>
              <a:stretch>
                <a:fillRect l="-5140" r="-514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4807622"/>
            <a:ext cx="7733684" cy="843452"/>
            <a:chOff x="0" y="0"/>
            <a:chExt cx="6404606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04606" cy="698500"/>
            </a:xfrm>
            <a:custGeom>
              <a:avLst/>
              <a:gdLst/>
              <a:ahLst/>
              <a:cxnLst/>
              <a:rect l="l" t="t" r="r" b="b"/>
              <a:pathLst>
                <a:path w="6404606" h="698500">
                  <a:moveTo>
                    <a:pt x="6404606" y="349250"/>
                  </a:moveTo>
                  <a:lnTo>
                    <a:pt x="6201406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201406" y="0"/>
                  </a:lnTo>
                  <a:lnTo>
                    <a:pt x="6404606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57150"/>
              <a:ext cx="6176006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25409" y="7235511"/>
            <a:ext cx="7540803" cy="843452"/>
            <a:chOff x="0" y="0"/>
            <a:chExt cx="6244872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44872" cy="698500"/>
            </a:xfrm>
            <a:custGeom>
              <a:avLst/>
              <a:gdLst/>
              <a:ahLst/>
              <a:cxnLst/>
              <a:rect l="l" t="t" r="r" b="b"/>
              <a:pathLst>
                <a:path w="6244872" h="698500">
                  <a:moveTo>
                    <a:pt x="6244872" y="349250"/>
                  </a:moveTo>
                  <a:lnTo>
                    <a:pt x="604167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41672" y="0"/>
                  </a:lnTo>
                  <a:lnTo>
                    <a:pt x="6244872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57150"/>
              <a:ext cx="601627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745154" y="5981395"/>
            <a:ext cx="7540803" cy="843452"/>
            <a:chOff x="0" y="0"/>
            <a:chExt cx="6244872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44872" cy="698500"/>
            </a:xfrm>
            <a:custGeom>
              <a:avLst/>
              <a:gdLst/>
              <a:ahLst/>
              <a:cxnLst/>
              <a:rect l="l" t="t" r="r" b="b"/>
              <a:pathLst>
                <a:path w="6244872" h="698500">
                  <a:moveTo>
                    <a:pt x="6244872" y="349250"/>
                  </a:moveTo>
                  <a:lnTo>
                    <a:pt x="604167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41672" y="0"/>
                  </a:lnTo>
                  <a:lnTo>
                    <a:pt x="6244872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57150"/>
              <a:ext cx="601627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8342866"/>
            <a:ext cx="7540803" cy="843452"/>
            <a:chOff x="0" y="0"/>
            <a:chExt cx="6244872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44872" cy="698500"/>
            </a:xfrm>
            <a:custGeom>
              <a:avLst/>
              <a:gdLst/>
              <a:ahLst/>
              <a:cxnLst/>
              <a:rect l="l" t="t" r="r" b="b"/>
              <a:pathLst>
                <a:path w="6244872" h="698500">
                  <a:moveTo>
                    <a:pt x="6244872" y="349250"/>
                  </a:moveTo>
                  <a:lnTo>
                    <a:pt x="604167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41672" y="0"/>
                  </a:lnTo>
                  <a:lnTo>
                    <a:pt x="6244872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57150"/>
              <a:ext cx="601627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110306" y="4735640"/>
            <a:ext cx="1148994" cy="987417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110306" y="7091547"/>
            <a:ext cx="1148994" cy="9874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110306" y="5914976"/>
            <a:ext cx="1148994" cy="9874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110306" y="8270883"/>
            <a:ext cx="1148994" cy="9874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6285957" y="4882851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285957" y="6062187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285957" y="7245293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285957" y="8415880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8968349" y="9370021"/>
            <a:ext cx="7540803" cy="843452"/>
            <a:chOff x="0" y="0"/>
            <a:chExt cx="6244872" cy="6985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244872" cy="698500"/>
            </a:xfrm>
            <a:custGeom>
              <a:avLst/>
              <a:gdLst/>
              <a:ahLst/>
              <a:cxnLst/>
              <a:rect l="l" t="t" r="r" b="b"/>
              <a:pathLst>
                <a:path w="6244872" h="698500">
                  <a:moveTo>
                    <a:pt x="6244872" y="349250"/>
                  </a:moveTo>
                  <a:lnTo>
                    <a:pt x="604167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41672" y="0"/>
                  </a:lnTo>
                  <a:lnTo>
                    <a:pt x="6244872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14300" y="-57150"/>
              <a:ext cx="601627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5934655" y="9298039"/>
            <a:ext cx="1148994" cy="987417"/>
            <a:chOff x="0" y="0"/>
            <a:chExt cx="812800" cy="6985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10306" y="9443035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7270327" y="340995"/>
            <a:ext cx="7452554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 Higiénicos: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725409" y="1384967"/>
            <a:ext cx="8292415" cy="2965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331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Estes fatores estão relacionados com o ambiente de trabalho e as condições que rodeiam o emprego.</a:t>
            </a:r>
          </a:p>
          <a:p>
            <a:pPr marL="604518" lvl="1" indent="-302259" algn="just">
              <a:lnSpc>
                <a:spcPts val="3331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sua presença não garante a satisfação, mas a sua ausência causa insatisfação.</a:t>
            </a:r>
          </a:p>
          <a:p>
            <a:pPr marL="604518" lvl="1" indent="-302259" algn="just">
              <a:lnSpc>
                <a:spcPts val="3331"/>
              </a:lnSpc>
              <a:buFont typeface="Arial"/>
              <a:buChar char="•"/>
            </a:pPr>
            <a:r>
              <a:rPr lang="en-US" sz="2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Exemplos de fatores higiénicos incluem:</a:t>
            </a:r>
          </a:p>
          <a:p>
            <a:pPr algn="just">
              <a:lnSpc>
                <a:spcPts val="3331"/>
              </a:lnSpc>
            </a:pPr>
            <a:endParaRPr lang="en-US" sz="279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745476" y="5080203"/>
            <a:ext cx="3889680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Salário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420684" y="6221297"/>
            <a:ext cx="5036841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Segurança no emprego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420684" y="7272522"/>
            <a:ext cx="5912357" cy="83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Condições de trabalho (ambiente físico)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71814" y="8540381"/>
            <a:ext cx="6878057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Políticas e administração da empresa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11896" y="9410700"/>
            <a:ext cx="7053708" cy="83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Relações interpessoais com colegas e supervisores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028700" y="-1417554"/>
            <a:ext cx="7614718" cy="14199941"/>
          </a:xfrm>
          <a:custGeom>
            <a:avLst/>
            <a:gdLst/>
            <a:ahLst/>
            <a:cxnLst/>
            <a:rect l="l" t="t" r="r" b="b"/>
            <a:pathLst>
              <a:path w="7614718" h="14199941">
                <a:moveTo>
                  <a:pt x="0" y="14199941"/>
                </a:moveTo>
                <a:lnTo>
                  <a:pt x="7614718" y="14199941"/>
                </a:lnTo>
                <a:lnTo>
                  <a:pt x="7614718" y="0"/>
                </a:lnTo>
                <a:lnTo>
                  <a:pt x="0" y="0"/>
                </a:lnTo>
                <a:lnTo>
                  <a:pt x="0" y="141999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7270327" cy="10285455"/>
            <a:chOff x="0" y="0"/>
            <a:chExt cx="23612297" cy="33404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612221" cy="33404683"/>
            </a:xfrm>
            <a:custGeom>
              <a:avLst/>
              <a:gdLst/>
              <a:ahLst/>
              <a:cxnLst/>
              <a:rect l="l" t="t" r="r" b="b"/>
              <a:pathLst>
                <a:path w="23612221" h="33404683">
                  <a:moveTo>
                    <a:pt x="0" y="0"/>
                  </a:moveTo>
                  <a:lnTo>
                    <a:pt x="0" y="33404683"/>
                  </a:lnTo>
                  <a:lnTo>
                    <a:pt x="20166203" y="33404683"/>
                  </a:lnTo>
                  <a:lnTo>
                    <a:pt x="23612221" y="27437842"/>
                  </a:lnTo>
                  <a:lnTo>
                    <a:pt x="7728458" y="0"/>
                  </a:lnTo>
                  <a:close/>
                </a:path>
              </a:pathLst>
            </a:custGeom>
            <a:blipFill>
              <a:blip r:embed="rId4"/>
              <a:stretch>
                <a:fillRect l="-5140" r="-514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9144000" y="4807622"/>
            <a:ext cx="7733684" cy="843452"/>
            <a:chOff x="0" y="0"/>
            <a:chExt cx="6404606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04606" cy="698500"/>
            </a:xfrm>
            <a:custGeom>
              <a:avLst/>
              <a:gdLst/>
              <a:ahLst/>
              <a:cxnLst/>
              <a:rect l="l" t="t" r="r" b="b"/>
              <a:pathLst>
                <a:path w="6404606" h="698500">
                  <a:moveTo>
                    <a:pt x="6404606" y="349250"/>
                  </a:moveTo>
                  <a:lnTo>
                    <a:pt x="6201406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201406" y="0"/>
                  </a:lnTo>
                  <a:lnTo>
                    <a:pt x="6404606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14300" y="-57150"/>
              <a:ext cx="6176006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25409" y="7235511"/>
            <a:ext cx="7540803" cy="843452"/>
            <a:chOff x="0" y="0"/>
            <a:chExt cx="6244872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44872" cy="698500"/>
            </a:xfrm>
            <a:custGeom>
              <a:avLst/>
              <a:gdLst/>
              <a:ahLst/>
              <a:cxnLst/>
              <a:rect l="l" t="t" r="r" b="b"/>
              <a:pathLst>
                <a:path w="6244872" h="698500">
                  <a:moveTo>
                    <a:pt x="6244872" y="349250"/>
                  </a:moveTo>
                  <a:lnTo>
                    <a:pt x="604167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41672" y="0"/>
                  </a:lnTo>
                  <a:lnTo>
                    <a:pt x="6244872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4300" y="-57150"/>
              <a:ext cx="601627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745154" y="5981395"/>
            <a:ext cx="7540803" cy="843452"/>
            <a:chOff x="0" y="0"/>
            <a:chExt cx="6244872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44872" cy="698500"/>
            </a:xfrm>
            <a:custGeom>
              <a:avLst/>
              <a:gdLst/>
              <a:ahLst/>
              <a:cxnLst/>
              <a:rect l="l" t="t" r="r" b="b"/>
              <a:pathLst>
                <a:path w="6244872" h="698500">
                  <a:moveTo>
                    <a:pt x="6244872" y="349250"/>
                  </a:moveTo>
                  <a:lnTo>
                    <a:pt x="604167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41672" y="0"/>
                  </a:lnTo>
                  <a:lnTo>
                    <a:pt x="6244872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14300" y="-57150"/>
              <a:ext cx="601627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8342866"/>
            <a:ext cx="7540803" cy="843452"/>
            <a:chOff x="0" y="0"/>
            <a:chExt cx="6244872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44872" cy="698500"/>
            </a:xfrm>
            <a:custGeom>
              <a:avLst/>
              <a:gdLst/>
              <a:ahLst/>
              <a:cxnLst/>
              <a:rect l="l" t="t" r="r" b="b"/>
              <a:pathLst>
                <a:path w="6244872" h="698500">
                  <a:moveTo>
                    <a:pt x="6244872" y="349250"/>
                  </a:moveTo>
                  <a:lnTo>
                    <a:pt x="604167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41672" y="0"/>
                  </a:lnTo>
                  <a:lnTo>
                    <a:pt x="6244872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57150"/>
              <a:ext cx="601627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110306" y="4735640"/>
            <a:ext cx="1148994" cy="987417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110306" y="7091547"/>
            <a:ext cx="1148994" cy="98741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110306" y="5914976"/>
            <a:ext cx="1148994" cy="987417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110306" y="8270883"/>
            <a:ext cx="1148994" cy="987417"/>
            <a:chOff x="0" y="0"/>
            <a:chExt cx="812800" cy="6985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16285957" y="4882851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285957" y="6062187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6285957" y="7245293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6285957" y="8415880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8968349" y="9370021"/>
            <a:ext cx="7540803" cy="843452"/>
            <a:chOff x="0" y="0"/>
            <a:chExt cx="6244872" cy="6985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244872" cy="698500"/>
            </a:xfrm>
            <a:custGeom>
              <a:avLst/>
              <a:gdLst/>
              <a:ahLst/>
              <a:cxnLst/>
              <a:rect l="l" t="t" r="r" b="b"/>
              <a:pathLst>
                <a:path w="6244872" h="698500">
                  <a:moveTo>
                    <a:pt x="6244872" y="349250"/>
                  </a:moveTo>
                  <a:lnTo>
                    <a:pt x="6041672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41672" y="0"/>
                  </a:lnTo>
                  <a:lnTo>
                    <a:pt x="6244872" y="349250"/>
                  </a:lnTo>
                  <a:close/>
                </a:path>
              </a:pathLst>
            </a:custGeom>
            <a:solidFill>
              <a:srgbClr val="74D800"/>
            </a:solidFill>
            <a:ln cap="sq">
              <a:noFill/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14300" y="-57150"/>
              <a:ext cx="6016272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5934655" y="9298039"/>
            <a:ext cx="1148994" cy="987417"/>
            <a:chOff x="0" y="0"/>
            <a:chExt cx="812800" cy="6985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212937"/>
            </a:solidFill>
            <a:ln w="95250" cap="sq">
              <a:solidFill>
                <a:srgbClr val="74D80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10306" y="9443035"/>
            <a:ext cx="797692" cy="692995"/>
          </a:xfrm>
          <a:custGeom>
            <a:avLst/>
            <a:gdLst/>
            <a:ahLst/>
            <a:cxnLst/>
            <a:rect l="l" t="t" r="r" b="b"/>
            <a:pathLst>
              <a:path w="797692" h="692995">
                <a:moveTo>
                  <a:pt x="0" y="0"/>
                </a:moveTo>
                <a:lnTo>
                  <a:pt x="797692" y="0"/>
                </a:lnTo>
                <a:lnTo>
                  <a:pt x="797692" y="692995"/>
                </a:lnTo>
                <a:lnTo>
                  <a:pt x="0" y="6929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1515795" y="316262"/>
            <a:ext cx="7452554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084"/>
              </a:lnSpc>
            </a:pP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</a:t>
            </a: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Motivacionais</a:t>
            </a: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211896" y="165391"/>
            <a:ext cx="8292415" cy="464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331"/>
              </a:lnSpc>
              <a:buFont typeface="Arial"/>
              <a:buChar char="•"/>
            </a:pP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Estes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estão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relacionados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com o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conteúdo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do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trabalho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si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com as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oportunidades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crescimento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desenvolvimento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pessoal.</a:t>
            </a:r>
          </a:p>
          <a:p>
            <a:pPr marL="604518" lvl="1" indent="-302259" algn="just">
              <a:lnSpc>
                <a:spcPts val="3331"/>
              </a:lnSpc>
              <a:buFont typeface="Arial"/>
              <a:buChar char="•"/>
            </a:pP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sua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presença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leva à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satisfação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motivação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enquanto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sua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ausência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não causa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necessariamente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insatisfação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mas sim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falta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satisfação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604518" lvl="1" indent="-302259" algn="just">
              <a:lnSpc>
                <a:spcPts val="3331"/>
              </a:lnSpc>
              <a:buFont typeface="Arial"/>
              <a:buChar char="•"/>
            </a:pP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Exemplos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motivacionais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incluem</a:t>
            </a:r>
            <a:r>
              <a:rPr lang="en-US" sz="27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just">
              <a:lnSpc>
                <a:spcPts val="3331"/>
              </a:lnSpc>
            </a:pPr>
            <a:endParaRPr lang="en-US" sz="2799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745476" y="5080203"/>
            <a:ext cx="3889680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Reconhecimento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420684" y="6221297"/>
            <a:ext cx="5036841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Realização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211896" y="7435242"/>
            <a:ext cx="5912357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Responsabilidade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71814" y="8540381"/>
            <a:ext cx="6878057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Crescimento profissional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9211896" y="9569751"/>
            <a:ext cx="7053708" cy="434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3"/>
              </a:lnSpc>
            </a:pPr>
            <a:r>
              <a:rPr lang="en-US" sz="2799" b="1" spc="-83">
                <a:solidFill>
                  <a:srgbClr val="212937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Oportunidades de desenvolvimento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0400743" y="-1724670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6"/>
                </a:moveTo>
                <a:lnTo>
                  <a:pt x="0" y="15133426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1783088">
            <a:off x="14041970" y="150696"/>
            <a:ext cx="7649282" cy="11725173"/>
            <a:chOff x="0" y="0"/>
            <a:chExt cx="2014626" cy="30881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4626" cy="3088111"/>
            </a:xfrm>
            <a:custGeom>
              <a:avLst/>
              <a:gdLst/>
              <a:ahLst/>
              <a:cxnLst/>
              <a:rect l="l" t="t" r="r" b="b"/>
              <a:pathLst>
                <a:path w="2014626" h="3088111">
                  <a:moveTo>
                    <a:pt x="0" y="0"/>
                  </a:moveTo>
                  <a:lnTo>
                    <a:pt x="2014626" y="0"/>
                  </a:lnTo>
                  <a:lnTo>
                    <a:pt x="2014626" y="3088111"/>
                  </a:lnTo>
                  <a:lnTo>
                    <a:pt x="0" y="3088111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014626" cy="314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1000" y="1966785"/>
            <a:ext cx="11725296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2929" lvl="1" indent="-341465" algn="just">
              <a:lnSpc>
                <a:spcPts val="3637"/>
              </a:lnSpc>
              <a:buFont typeface="Arial"/>
              <a:buChar char="•"/>
            </a:pP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Herzberg argumenta que a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motivação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real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vem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dos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motivacionais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e que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focar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apenas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nos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higiénicos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não é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suficiente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para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motivar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trabalhadores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682929" lvl="1" indent="-341465" algn="just">
              <a:lnSpc>
                <a:spcPts val="3637"/>
              </a:lnSpc>
              <a:buFont typeface="Arial"/>
              <a:buChar char="•"/>
            </a:pPr>
            <a:endParaRPr lang="en-US" sz="3163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82929" lvl="1" indent="-341465" algn="just">
              <a:lnSpc>
                <a:spcPts val="3637"/>
              </a:lnSpc>
              <a:buFont typeface="Arial"/>
              <a:buChar char="•"/>
            </a:pP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Para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criar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um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ambiente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trabalho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motivador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as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empresas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precisam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garantir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que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higiénicos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sejam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adequados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e,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mesmo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tempo,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fornecer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oportunidades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para o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crescimento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reconhecimento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realização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dos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trabalhadores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682929" lvl="1" indent="-341465" algn="just">
              <a:lnSpc>
                <a:spcPts val="3637"/>
              </a:lnSpc>
              <a:buFont typeface="Arial"/>
              <a:buChar char="•"/>
            </a:pPr>
            <a:endParaRPr lang="en-US" sz="3163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82929" lvl="1" indent="-341465" algn="just">
              <a:lnSpc>
                <a:spcPts val="3637"/>
              </a:lnSpc>
              <a:buFont typeface="Arial"/>
              <a:buChar char="•"/>
            </a:pP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teoria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Herzberg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oferece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insights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valiosos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sobre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as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organizações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podem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criar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ambientes de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trabalho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mais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motivadores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satisfatórios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para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seus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163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colaboradores</a:t>
            </a:r>
            <a:r>
              <a:rPr lang="en-US" sz="3163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just">
              <a:lnSpc>
                <a:spcPts val="3637"/>
              </a:lnSpc>
            </a:pPr>
            <a:endParaRPr lang="en-US" sz="3163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37627" y="577481"/>
            <a:ext cx="8115300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4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Principais</a:t>
            </a:r>
            <a:r>
              <a:rPr lang="en-US" sz="44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4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Implicações</a:t>
            </a:r>
            <a:r>
              <a:rPr lang="en-US" sz="44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5446C2-EFE1-6455-E525-13520F560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AC4C337-BDA7-3940-8DEE-A9E5C0B8C453}"/>
              </a:ext>
            </a:extLst>
          </p:cNvPr>
          <p:cNvSpPr/>
          <p:nvPr/>
        </p:nvSpPr>
        <p:spPr>
          <a:xfrm flipH="1" flipV="1">
            <a:off x="9239250" y="-1528555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7"/>
                </a:moveTo>
                <a:lnTo>
                  <a:pt x="0" y="15133427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48DF4DB-A1F8-C0C8-A4D8-08CF40DA4D63}"/>
              </a:ext>
            </a:extLst>
          </p:cNvPr>
          <p:cNvGrpSpPr/>
          <p:nvPr/>
        </p:nvGrpSpPr>
        <p:grpSpPr>
          <a:xfrm>
            <a:off x="11017673" y="0"/>
            <a:ext cx="7270327" cy="10285455"/>
            <a:chOff x="0" y="0"/>
            <a:chExt cx="23612297" cy="3340472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764F366-2D2C-3E46-1A46-E814E72F83C7}"/>
                </a:ext>
              </a:extLst>
            </p:cNvPr>
            <p:cNvSpPr/>
            <p:nvPr/>
          </p:nvSpPr>
          <p:spPr>
            <a:xfrm>
              <a:off x="0" y="0"/>
              <a:ext cx="23612348" cy="33404683"/>
            </a:xfrm>
            <a:custGeom>
              <a:avLst/>
              <a:gdLst/>
              <a:ahLst/>
              <a:cxnLst/>
              <a:rect l="l" t="t" r="r" b="b"/>
              <a:pathLst>
                <a:path w="23612348" h="33404683">
                  <a:moveTo>
                    <a:pt x="15883889" y="0"/>
                  </a:moveTo>
                  <a:lnTo>
                    <a:pt x="0" y="27437842"/>
                  </a:lnTo>
                  <a:lnTo>
                    <a:pt x="3446018" y="33404683"/>
                  </a:lnTo>
                  <a:lnTo>
                    <a:pt x="23612348" y="33404683"/>
                  </a:lnTo>
                  <a:lnTo>
                    <a:pt x="23612348" y="0"/>
                  </a:lnTo>
                  <a:close/>
                </a:path>
              </a:pathLst>
            </a:custGeom>
            <a:blipFill>
              <a:blip r:embed="rId4"/>
              <a:stretch>
                <a:fillRect l="-92015" t="-338" r="-61628" b="-19188"/>
              </a:stretch>
            </a:blipFill>
          </p:spPr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D233860-496A-A0B2-2F37-F7410D7C29CF}"/>
              </a:ext>
            </a:extLst>
          </p:cNvPr>
          <p:cNvSpPr txBox="1"/>
          <p:nvPr/>
        </p:nvSpPr>
        <p:spPr>
          <a:xfrm>
            <a:off x="1028700" y="360998"/>
            <a:ext cx="7306667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 Revolução Humanista na Administração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3DA3636-7A5D-C8CB-F8AE-5A6224520273}"/>
              </a:ext>
            </a:extLst>
          </p:cNvPr>
          <p:cNvSpPr txBox="1"/>
          <p:nvPr/>
        </p:nvSpPr>
        <p:spPr>
          <a:xfrm>
            <a:off x="1480641" y="2247900"/>
            <a:ext cx="730666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Estudos</a:t>
            </a: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Hawthorne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084B23-BCD2-8082-D952-0D227B59996E}"/>
              </a:ext>
            </a:extLst>
          </p:cNvPr>
          <p:cNvSpPr txBox="1"/>
          <p:nvPr/>
        </p:nvSpPr>
        <p:spPr>
          <a:xfrm>
            <a:off x="1647702" y="36957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hlinkClick r:id="rId5"/>
              </a:rPr>
              <a:t>https://www.youtube.com/watch?v=oFPm7fzuDrw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84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71600" y="3226638"/>
            <a:ext cx="4528990" cy="1025384"/>
            <a:chOff x="0" y="0"/>
            <a:chExt cx="1192821" cy="2700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2821" cy="270060"/>
            </a:xfrm>
            <a:custGeom>
              <a:avLst/>
              <a:gdLst/>
              <a:ahLst/>
              <a:cxnLst/>
              <a:rect l="l" t="t" r="r" b="b"/>
              <a:pathLst>
                <a:path w="1192821" h="270060">
                  <a:moveTo>
                    <a:pt x="87180" y="0"/>
                  </a:moveTo>
                  <a:lnTo>
                    <a:pt x="1105640" y="0"/>
                  </a:lnTo>
                  <a:cubicBezTo>
                    <a:pt x="1153789" y="0"/>
                    <a:pt x="1192821" y="39032"/>
                    <a:pt x="1192821" y="87180"/>
                  </a:cubicBezTo>
                  <a:lnTo>
                    <a:pt x="1192821" y="182880"/>
                  </a:lnTo>
                  <a:cubicBezTo>
                    <a:pt x="1192821" y="206002"/>
                    <a:pt x="1183636" y="228176"/>
                    <a:pt x="1167286" y="244526"/>
                  </a:cubicBezTo>
                  <a:cubicBezTo>
                    <a:pt x="1150937" y="260875"/>
                    <a:pt x="1128762" y="270060"/>
                    <a:pt x="1105640" y="270060"/>
                  </a:cubicBezTo>
                  <a:lnTo>
                    <a:pt x="87180" y="270060"/>
                  </a:lnTo>
                  <a:cubicBezTo>
                    <a:pt x="39032" y="270060"/>
                    <a:pt x="0" y="231028"/>
                    <a:pt x="0" y="182880"/>
                  </a:cubicBezTo>
                  <a:lnTo>
                    <a:pt x="0" y="87180"/>
                  </a:lnTo>
                  <a:cubicBezTo>
                    <a:pt x="0" y="39032"/>
                    <a:pt x="39032" y="0"/>
                    <a:pt x="87180" y="0"/>
                  </a:cubicBezTo>
                  <a:close/>
                </a:path>
              </a:pathLst>
            </a:custGeom>
            <a:solidFill>
              <a:srgbClr val="0104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192821" cy="308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4450" y="3053323"/>
            <a:ext cx="819044" cy="1198699"/>
            <a:chOff x="0" y="0"/>
            <a:chExt cx="5740400" cy="84012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33A68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910240" y="3226638"/>
            <a:ext cx="4528990" cy="1025384"/>
            <a:chOff x="0" y="0"/>
            <a:chExt cx="1192821" cy="2700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92821" cy="270060"/>
            </a:xfrm>
            <a:custGeom>
              <a:avLst/>
              <a:gdLst/>
              <a:ahLst/>
              <a:cxnLst/>
              <a:rect l="l" t="t" r="r" b="b"/>
              <a:pathLst>
                <a:path w="1192821" h="270060">
                  <a:moveTo>
                    <a:pt x="87180" y="0"/>
                  </a:moveTo>
                  <a:lnTo>
                    <a:pt x="1105640" y="0"/>
                  </a:lnTo>
                  <a:cubicBezTo>
                    <a:pt x="1153789" y="0"/>
                    <a:pt x="1192821" y="39032"/>
                    <a:pt x="1192821" y="87180"/>
                  </a:cubicBezTo>
                  <a:lnTo>
                    <a:pt x="1192821" y="182880"/>
                  </a:lnTo>
                  <a:cubicBezTo>
                    <a:pt x="1192821" y="206002"/>
                    <a:pt x="1183636" y="228176"/>
                    <a:pt x="1167286" y="244526"/>
                  </a:cubicBezTo>
                  <a:cubicBezTo>
                    <a:pt x="1150937" y="260875"/>
                    <a:pt x="1128762" y="270060"/>
                    <a:pt x="1105640" y="270060"/>
                  </a:cubicBezTo>
                  <a:lnTo>
                    <a:pt x="87180" y="270060"/>
                  </a:lnTo>
                  <a:cubicBezTo>
                    <a:pt x="39032" y="270060"/>
                    <a:pt x="0" y="231028"/>
                    <a:pt x="0" y="182880"/>
                  </a:cubicBezTo>
                  <a:lnTo>
                    <a:pt x="0" y="87180"/>
                  </a:lnTo>
                  <a:cubicBezTo>
                    <a:pt x="0" y="39032"/>
                    <a:pt x="39032" y="0"/>
                    <a:pt x="87180" y="0"/>
                  </a:cubicBezTo>
                  <a:close/>
                </a:path>
              </a:pathLst>
            </a:custGeom>
            <a:solidFill>
              <a:srgbClr val="01044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192821" cy="308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10240" y="3053323"/>
            <a:ext cx="819044" cy="1198699"/>
            <a:chOff x="0" y="0"/>
            <a:chExt cx="5740400" cy="84012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33A685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2444560" y="3222497"/>
            <a:ext cx="5202718" cy="1029525"/>
            <a:chOff x="0" y="0"/>
            <a:chExt cx="1370263" cy="2711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70263" cy="271151"/>
            </a:xfrm>
            <a:custGeom>
              <a:avLst/>
              <a:gdLst/>
              <a:ahLst/>
              <a:cxnLst/>
              <a:rect l="l" t="t" r="r" b="b"/>
              <a:pathLst>
                <a:path w="1370263" h="271151">
                  <a:moveTo>
                    <a:pt x="75891" y="0"/>
                  </a:moveTo>
                  <a:lnTo>
                    <a:pt x="1294373" y="0"/>
                  </a:lnTo>
                  <a:cubicBezTo>
                    <a:pt x="1336286" y="0"/>
                    <a:pt x="1370263" y="33977"/>
                    <a:pt x="1370263" y="75891"/>
                  </a:cubicBezTo>
                  <a:lnTo>
                    <a:pt x="1370263" y="195260"/>
                  </a:lnTo>
                  <a:cubicBezTo>
                    <a:pt x="1370263" y="237173"/>
                    <a:pt x="1336286" y="271151"/>
                    <a:pt x="1294373" y="271151"/>
                  </a:cubicBezTo>
                  <a:lnTo>
                    <a:pt x="75891" y="271151"/>
                  </a:lnTo>
                  <a:cubicBezTo>
                    <a:pt x="33977" y="271151"/>
                    <a:pt x="0" y="237173"/>
                    <a:pt x="0" y="195260"/>
                  </a:cubicBezTo>
                  <a:lnTo>
                    <a:pt x="0" y="75891"/>
                  </a:lnTo>
                  <a:cubicBezTo>
                    <a:pt x="0" y="33977"/>
                    <a:pt x="33977" y="0"/>
                    <a:pt x="75891" y="0"/>
                  </a:cubicBezTo>
                  <a:close/>
                </a:path>
              </a:pathLst>
            </a:custGeom>
            <a:solidFill>
              <a:srgbClr val="01044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370263" cy="3092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44560" y="3053323"/>
            <a:ext cx="819044" cy="1198699"/>
            <a:chOff x="0" y="0"/>
            <a:chExt cx="5740400" cy="84012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33A68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600" y="6826364"/>
            <a:ext cx="5948162" cy="1364392"/>
            <a:chOff x="0" y="0"/>
            <a:chExt cx="1566594" cy="35934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6594" cy="359346"/>
            </a:xfrm>
            <a:custGeom>
              <a:avLst/>
              <a:gdLst/>
              <a:ahLst/>
              <a:cxnLst/>
              <a:rect l="l" t="t" r="r" b="b"/>
              <a:pathLst>
                <a:path w="1566594" h="359346">
                  <a:moveTo>
                    <a:pt x="66380" y="0"/>
                  </a:moveTo>
                  <a:lnTo>
                    <a:pt x="1500214" y="0"/>
                  </a:lnTo>
                  <a:cubicBezTo>
                    <a:pt x="1517819" y="0"/>
                    <a:pt x="1534703" y="6994"/>
                    <a:pt x="1547152" y="19442"/>
                  </a:cubicBezTo>
                  <a:cubicBezTo>
                    <a:pt x="1559601" y="31891"/>
                    <a:pt x="1566594" y="48775"/>
                    <a:pt x="1566594" y="66380"/>
                  </a:cubicBezTo>
                  <a:lnTo>
                    <a:pt x="1566594" y="292966"/>
                  </a:lnTo>
                  <a:cubicBezTo>
                    <a:pt x="1566594" y="329627"/>
                    <a:pt x="1536875" y="359346"/>
                    <a:pt x="1500214" y="359346"/>
                  </a:cubicBezTo>
                  <a:lnTo>
                    <a:pt x="66380" y="359346"/>
                  </a:lnTo>
                  <a:cubicBezTo>
                    <a:pt x="29719" y="359346"/>
                    <a:pt x="0" y="329627"/>
                    <a:pt x="0" y="292966"/>
                  </a:cubicBezTo>
                  <a:lnTo>
                    <a:pt x="0" y="66380"/>
                  </a:lnTo>
                  <a:cubicBezTo>
                    <a:pt x="0" y="29719"/>
                    <a:pt x="29719" y="0"/>
                    <a:pt x="66380" y="0"/>
                  </a:cubicBezTo>
                  <a:close/>
                </a:path>
              </a:pathLst>
            </a:custGeom>
            <a:solidFill>
              <a:srgbClr val="01044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566594" cy="397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14450" y="6657190"/>
            <a:ext cx="819044" cy="1198699"/>
            <a:chOff x="0" y="0"/>
            <a:chExt cx="5740400" cy="840127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740400" cy="8401276"/>
            </a:xfrm>
            <a:custGeom>
              <a:avLst/>
              <a:gdLst/>
              <a:ahLst/>
              <a:cxnLst/>
              <a:rect l="l" t="t" r="r" b="b"/>
              <a:pathLst>
                <a:path w="5740400" h="8401276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096476"/>
                  </a:lnTo>
                  <a:cubicBezTo>
                    <a:pt x="0" y="8265385"/>
                    <a:pt x="135890" y="8401276"/>
                    <a:pt x="304800" y="8401276"/>
                  </a:cubicBezTo>
                  <a:lnTo>
                    <a:pt x="5435600" y="8401276"/>
                  </a:lnTo>
                  <a:cubicBezTo>
                    <a:pt x="5604510" y="8401276"/>
                    <a:pt x="5740400" y="8265385"/>
                    <a:pt x="5740400" y="8096476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33A685"/>
            </a:solidFill>
          </p:spPr>
        </p:sp>
      </p:grpSp>
      <p:sp>
        <p:nvSpPr>
          <p:cNvPr id="23" name="Freeform 23"/>
          <p:cNvSpPr/>
          <p:nvPr/>
        </p:nvSpPr>
        <p:spPr>
          <a:xfrm rot="-2454813">
            <a:off x="-2483928" y="-1763293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7"/>
                </a:lnTo>
                <a:lnTo>
                  <a:pt x="0" y="37231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2454813">
            <a:off x="15935295" y="8732386"/>
            <a:ext cx="4705411" cy="3723156"/>
          </a:xfrm>
          <a:custGeom>
            <a:avLst/>
            <a:gdLst/>
            <a:ahLst/>
            <a:cxnLst/>
            <a:rect l="l" t="t" r="r" b="b"/>
            <a:pathLst>
              <a:path w="4705411" h="3723156">
                <a:moveTo>
                  <a:pt x="0" y="0"/>
                </a:moveTo>
                <a:lnTo>
                  <a:pt x="4705410" y="0"/>
                </a:lnTo>
                <a:lnTo>
                  <a:pt x="4705410" y="3723156"/>
                </a:lnTo>
                <a:lnTo>
                  <a:pt x="0" y="37231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139874" y="2324546"/>
            <a:ext cx="1521434" cy="640904"/>
          </a:xfrm>
          <a:custGeom>
            <a:avLst/>
            <a:gdLst/>
            <a:ahLst/>
            <a:cxnLst/>
            <a:rect l="l" t="t" r="r" b="b"/>
            <a:pathLst>
              <a:path w="1521434" h="640904">
                <a:moveTo>
                  <a:pt x="0" y="0"/>
                </a:moveTo>
                <a:lnTo>
                  <a:pt x="1521433" y="0"/>
                </a:lnTo>
                <a:lnTo>
                  <a:pt x="1521433" y="640904"/>
                </a:lnTo>
                <a:lnTo>
                  <a:pt x="0" y="640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139874" y="6016286"/>
            <a:ext cx="1521434" cy="640904"/>
          </a:xfrm>
          <a:custGeom>
            <a:avLst/>
            <a:gdLst/>
            <a:ahLst/>
            <a:cxnLst/>
            <a:rect l="l" t="t" r="r" b="b"/>
            <a:pathLst>
              <a:path w="1521434" h="640904">
                <a:moveTo>
                  <a:pt x="0" y="0"/>
                </a:moveTo>
                <a:lnTo>
                  <a:pt x="1521433" y="0"/>
                </a:lnTo>
                <a:lnTo>
                  <a:pt x="1521433" y="640904"/>
                </a:lnTo>
                <a:lnTo>
                  <a:pt x="0" y="640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066255" y="2324546"/>
            <a:ext cx="1521434" cy="640904"/>
          </a:xfrm>
          <a:custGeom>
            <a:avLst/>
            <a:gdLst/>
            <a:ahLst/>
            <a:cxnLst/>
            <a:rect l="l" t="t" r="r" b="b"/>
            <a:pathLst>
              <a:path w="1521434" h="640904">
                <a:moveTo>
                  <a:pt x="0" y="0"/>
                </a:moveTo>
                <a:lnTo>
                  <a:pt x="1521433" y="0"/>
                </a:lnTo>
                <a:lnTo>
                  <a:pt x="1521433" y="640904"/>
                </a:lnTo>
                <a:lnTo>
                  <a:pt x="0" y="6409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-807264" y="9258300"/>
            <a:ext cx="1835964" cy="1335664"/>
          </a:xfrm>
          <a:custGeom>
            <a:avLst/>
            <a:gdLst/>
            <a:ahLst/>
            <a:cxnLst/>
            <a:rect l="l" t="t" r="r" b="b"/>
            <a:pathLst>
              <a:path w="1835964" h="1335664">
                <a:moveTo>
                  <a:pt x="0" y="0"/>
                </a:moveTo>
                <a:lnTo>
                  <a:pt x="1835964" y="0"/>
                </a:lnTo>
                <a:lnTo>
                  <a:pt x="1835964" y="1335664"/>
                </a:lnTo>
                <a:lnTo>
                  <a:pt x="0" y="13356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9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647278" y="-618490"/>
            <a:ext cx="1281444" cy="1853807"/>
          </a:xfrm>
          <a:custGeom>
            <a:avLst/>
            <a:gdLst/>
            <a:ahLst/>
            <a:cxnLst/>
            <a:rect l="l" t="t" r="r" b="b"/>
            <a:pathLst>
              <a:path w="1281444" h="1853807">
                <a:moveTo>
                  <a:pt x="0" y="0"/>
                </a:moveTo>
                <a:lnTo>
                  <a:pt x="1281444" y="0"/>
                </a:lnTo>
                <a:lnTo>
                  <a:pt x="1281444" y="1853807"/>
                </a:lnTo>
                <a:lnTo>
                  <a:pt x="0" y="18538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9999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TextBox 30"/>
          <p:cNvSpPr txBox="1"/>
          <p:nvPr/>
        </p:nvSpPr>
        <p:spPr>
          <a:xfrm>
            <a:off x="2133494" y="3407695"/>
            <a:ext cx="3395621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0"/>
              </a:lnSpc>
            </a:pPr>
            <a:r>
              <a:rPr lang="en-US" sz="1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Falta de rigor </a:t>
            </a:r>
            <a:r>
              <a:rPr lang="en-US" sz="1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científico</a:t>
            </a:r>
            <a:r>
              <a:rPr lang="en-US" sz="1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</a:t>
            </a:r>
            <a:r>
              <a:rPr lang="en-US" sz="1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alguns</a:t>
            </a:r>
            <a:r>
              <a:rPr lang="en-US" sz="1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8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estudos</a:t>
            </a:r>
            <a:r>
              <a:rPr lang="en-US" sz="18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25379" y="540628"/>
            <a:ext cx="10037241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320"/>
              </a:lnSpc>
              <a:spcBef>
                <a:spcPct val="0"/>
              </a:spcBef>
            </a:pPr>
            <a:r>
              <a:rPr lang="en-US" sz="3800" b="1" spc="114">
                <a:solidFill>
                  <a:srgbClr val="0D0D0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CRÍTICAS E LIMITAÇÕES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57579" y="3441832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872159" y="3314668"/>
            <a:ext cx="3567071" cy="826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Visão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idealizada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trabalhador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negligenciando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conflitos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interesses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divergentes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53369" y="3441832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406479" y="3314668"/>
            <a:ext cx="4155074" cy="82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0"/>
              </a:lnSpc>
            </a:pP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Dificuldade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aplicar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princípios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da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teoria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ambientes de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trabalho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complexos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16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hierarquizados</a:t>
            </a:r>
            <a:r>
              <a:rPr lang="en-US" sz="16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587688" y="3441832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17030" y="7019140"/>
            <a:ext cx="4293209" cy="788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Necessidade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equilibrar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ênfase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nas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relações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humanas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com a </a:t>
            </a: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busca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pela </a:t>
            </a: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eficiência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15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produtividade</a:t>
            </a:r>
            <a:r>
              <a:rPr lang="en-US" sz="15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57579" y="7045700"/>
            <a:ext cx="53278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5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E48FB86-1F89-EF72-BA01-25F16673CF7E}"/>
              </a:ext>
            </a:extLst>
          </p:cNvPr>
          <p:cNvSpPr txBox="1"/>
          <p:nvPr/>
        </p:nvSpPr>
        <p:spPr>
          <a:xfrm>
            <a:off x="1676400" y="25527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hlinkClick r:id="rId2"/>
              </a:rPr>
              <a:t>https://www.youtube.com/watch?v=H_59gPVcbpM</a:t>
            </a:r>
            <a:endParaRPr lang="pt-BR" sz="24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DF35FA5-0739-B0FC-0DB0-38A1B66081F3}"/>
              </a:ext>
            </a:extLst>
          </p:cNvPr>
          <p:cNvSpPr txBox="1"/>
          <p:nvPr/>
        </p:nvSpPr>
        <p:spPr>
          <a:xfrm>
            <a:off x="4572000" y="4953391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hlinkClick r:id="rId3"/>
              </a:rPr>
              <a:t>https://www.youtube.com/watch?v=VpermkIl14M</a:t>
            </a:r>
            <a:endParaRPr lang="pt-BR" sz="2800" b="1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AC19986-B39C-A6A0-4302-DC71633BD177}"/>
              </a:ext>
            </a:extLst>
          </p:cNvPr>
          <p:cNvSpPr txBox="1"/>
          <p:nvPr/>
        </p:nvSpPr>
        <p:spPr>
          <a:xfrm>
            <a:off x="433053" y="571500"/>
            <a:ext cx="17487343" cy="776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pt-BR" sz="4800" b="1" dirty="0"/>
              <a:t>Atividade: "Humanizando o Turismo em Portugal: Soluções Criativas"</a:t>
            </a:r>
            <a:endParaRPr lang="en-US" sz="4499" b="1" dirty="0"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79092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7E2DB-BFC8-6608-6951-A87D7FD04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54651B-2E13-F5EA-6F42-426D7750C6D1}"/>
              </a:ext>
            </a:extLst>
          </p:cNvPr>
          <p:cNvSpPr/>
          <p:nvPr/>
        </p:nvSpPr>
        <p:spPr>
          <a:xfrm flipH="1" flipV="1">
            <a:off x="10400743" y="-1724670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6"/>
                </a:moveTo>
                <a:lnTo>
                  <a:pt x="0" y="15133426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EFB39D4-75CD-F960-F8EF-A33939ECB265}"/>
              </a:ext>
            </a:extLst>
          </p:cNvPr>
          <p:cNvGrpSpPr/>
          <p:nvPr/>
        </p:nvGrpSpPr>
        <p:grpSpPr>
          <a:xfrm rot="1783088">
            <a:off x="14041970" y="150696"/>
            <a:ext cx="7649282" cy="11725173"/>
            <a:chOff x="0" y="0"/>
            <a:chExt cx="2014626" cy="308811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4859240-15F0-02AA-1B4E-4A9471FE06CF}"/>
                </a:ext>
              </a:extLst>
            </p:cNvPr>
            <p:cNvSpPr/>
            <p:nvPr/>
          </p:nvSpPr>
          <p:spPr>
            <a:xfrm>
              <a:off x="0" y="0"/>
              <a:ext cx="2014626" cy="3088111"/>
            </a:xfrm>
            <a:custGeom>
              <a:avLst/>
              <a:gdLst/>
              <a:ahLst/>
              <a:cxnLst/>
              <a:rect l="l" t="t" r="r" b="b"/>
              <a:pathLst>
                <a:path w="2014626" h="3088111">
                  <a:moveTo>
                    <a:pt x="0" y="0"/>
                  </a:moveTo>
                  <a:lnTo>
                    <a:pt x="2014626" y="0"/>
                  </a:lnTo>
                  <a:lnTo>
                    <a:pt x="2014626" y="3088111"/>
                  </a:lnTo>
                  <a:lnTo>
                    <a:pt x="0" y="3088111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FCE023F-D44D-EEC8-901B-166DD8DDA9D1}"/>
                </a:ext>
              </a:extLst>
            </p:cNvPr>
            <p:cNvSpPr txBox="1"/>
            <p:nvPr/>
          </p:nvSpPr>
          <p:spPr>
            <a:xfrm>
              <a:off x="0" y="-57150"/>
              <a:ext cx="2014626" cy="314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BB68F52D-2184-6876-6F37-FB1B237CD64A}"/>
              </a:ext>
            </a:extLst>
          </p:cNvPr>
          <p:cNvSpPr txBox="1"/>
          <p:nvPr/>
        </p:nvSpPr>
        <p:spPr>
          <a:xfrm>
            <a:off x="433053" y="571500"/>
            <a:ext cx="17487343" cy="776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pt-BR" sz="4800" dirty="0">
                <a:solidFill>
                  <a:schemeClr val="bg1"/>
                </a:solidFill>
              </a:rPr>
              <a:t>Atividade: "Humanizando o Turismo em Portugal: Soluções Criativas"</a:t>
            </a:r>
            <a:endParaRPr lang="en-US" sz="4499" b="1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6EA15E8-C313-AF78-8215-F4F2AE2E91AA}"/>
              </a:ext>
            </a:extLst>
          </p:cNvPr>
          <p:cNvSpPr txBox="1"/>
          <p:nvPr/>
        </p:nvSpPr>
        <p:spPr>
          <a:xfrm>
            <a:off x="990600" y="2443387"/>
            <a:ext cx="18364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chemeClr val="bg1"/>
                </a:solidFill>
              </a:rPr>
              <a:t>Objetivo: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Aplicar os princípios da Teoria das Relações Humanas para identificar desafios e oportunidades no turismo em Portugal.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Desenvolver soluções criativas e inovadoras para humanizar a experiência turística.</a:t>
            </a:r>
          </a:p>
          <a:p>
            <a:pPr algn="just"/>
            <a:endParaRPr lang="pt-BR" sz="36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bg1"/>
                </a:solidFill>
              </a:rPr>
              <a:t>Apresentar as soluções de forma clara e persuasiva, utilizando ferramentas digitais.</a:t>
            </a:r>
          </a:p>
        </p:txBody>
      </p:sp>
    </p:spTree>
    <p:extLst>
      <p:ext uri="{BB962C8B-B14F-4D97-AF65-F5344CB8AC3E}">
        <p14:creationId xmlns:p14="http://schemas.microsoft.com/office/powerpoint/2010/main" val="841154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C73B5-CC05-1989-E38E-81D0BC74C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056334-7F90-EF24-B82B-0ECF5D0F1E98}"/>
              </a:ext>
            </a:extLst>
          </p:cNvPr>
          <p:cNvSpPr/>
          <p:nvPr/>
        </p:nvSpPr>
        <p:spPr>
          <a:xfrm flipH="1" flipV="1">
            <a:off x="10400743" y="-1724670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6"/>
                </a:moveTo>
                <a:lnTo>
                  <a:pt x="0" y="15133426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80BA6EF-32E3-4348-B00E-6AF9B0B3B796}"/>
              </a:ext>
            </a:extLst>
          </p:cNvPr>
          <p:cNvGrpSpPr/>
          <p:nvPr/>
        </p:nvGrpSpPr>
        <p:grpSpPr>
          <a:xfrm rot="1783088">
            <a:off x="14041970" y="150696"/>
            <a:ext cx="7649282" cy="11725173"/>
            <a:chOff x="0" y="0"/>
            <a:chExt cx="2014626" cy="308811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60D00FF-9CE3-9285-FFF2-FF2ADCA11484}"/>
                </a:ext>
              </a:extLst>
            </p:cNvPr>
            <p:cNvSpPr/>
            <p:nvPr/>
          </p:nvSpPr>
          <p:spPr>
            <a:xfrm>
              <a:off x="0" y="0"/>
              <a:ext cx="2014626" cy="3088111"/>
            </a:xfrm>
            <a:custGeom>
              <a:avLst/>
              <a:gdLst/>
              <a:ahLst/>
              <a:cxnLst/>
              <a:rect l="l" t="t" r="r" b="b"/>
              <a:pathLst>
                <a:path w="2014626" h="3088111">
                  <a:moveTo>
                    <a:pt x="0" y="0"/>
                  </a:moveTo>
                  <a:lnTo>
                    <a:pt x="2014626" y="0"/>
                  </a:lnTo>
                  <a:lnTo>
                    <a:pt x="2014626" y="3088111"/>
                  </a:lnTo>
                  <a:lnTo>
                    <a:pt x="0" y="3088111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0B1E74A-0388-C874-5057-A982F16304EF}"/>
                </a:ext>
              </a:extLst>
            </p:cNvPr>
            <p:cNvSpPr txBox="1"/>
            <p:nvPr/>
          </p:nvSpPr>
          <p:spPr>
            <a:xfrm>
              <a:off x="0" y="-57150"/>
              <a:ext cx="2014626" cy="314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F06A7C6F-B2CB-107E-5D82-889A984D5599}"/>
              </a:ext>
            </a:extLst>
          </p:cNvPr>
          <p:cNvSpPr txBox="1"/>
          <p:nvPr/>
        </p:nvSpPr>
        <p:spPr>
          <a:xfrm>
            <a:off x="596818" y="571500"/>
            <a:ext cx="17081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Humanizando o Turismo em Portugal: Soluções Criativas", focados na aplicação da Teoria das Relações Humanas: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4952EE1-FCF4-016F-C472-EB4ED0C5A054}"/>
              </a:ext>
            </a:extLst>
          </p:cNvPr>
          <p:cNvSpPr txBox="1"/>
          <p:nvPr/>
        </p:nvSpPr>
        <p:spPr>
          <a:xfrm>
            <a:off x="596818" y="3383562"/>
            <a:ext cx="121049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</a:rPr>
              <a:t>Turismo Acessível para Todos:</a:t>
            </a:r>
            <a:endParaRPr lang="pt-BR" sz="32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Como tornar os destinos turísticos em Portugal mais acessíveis para pessoas com deficiência física, visual ou auditiva?</a:t>
            </a:r>
          </a:p>
          <a:p>
            <a:pPr algn="just"/>
            <a:endParaRPr lang="pt-BR" sz="32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Como melhorar a comunicação e a interação entre turistas com deficiência e prestadores de serviços?</a:t>
            </a:r>
          </a:p>
          <a:p>
            <a:pPr algn="just"/>
            <a:endParaRPr lang="pt-BR" sz="32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Como criar experiências turísticas inclusivas que atendam às necessidades de todos os visitantes?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BF47A3-3B8D-F42E-7321-EE35B13BFB4A}"/>
              </a:ext>
            </a:extLst>
          </p:cNvPr>
          <p:cNvSpPr txBox="1"/>
          <p:nvPr/>
        </p:nvSpPr>
        <p:spPr>
          <a:xfrm>
            <a:off x="1219200" y="2110732"/>
            <a:ext cx="24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GRUPO 1</a:t>
            </a:r>
          </a:p>
        </p:txBody>
      </p:sp>
    </p:spTree>
    <p:extLst>
      <p:ext uri="{BB962C8B-B14F-4D97-AF65-F5344CB8AC3E}">
        <p14:creationId xmlns:p14="http://schemas.microsoft.com/office/powerpoint/2010/main" val="72297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484343-6663-9920-37F2-3AD9F2ECB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7DACA9-DF0B-CDEC-EEB7-7194A7D6A34A}"/>
              </a:ext>
            </a:extLst>
          </p:cNvPr>
          <p:cNvSpPr/>
          <p:nvPr/>
        </p:nvSpPr>
        <p:spPr>
          <a:xfrm flipH="1" flipV="1">
            <a:off x="10400743" y="-1724670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6"/>
                </a:moveTo>
                <a:lnTo>
                  <a:pt x="0" y="15133426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0C4E23E-3F67-B8C1-5707-E6E34FBDE35F}"/>
              </a:ext>
            </a:extLst>
          </p:cNvPr>
          <p:cNvGrpSpPr/>
          <p:nvPr/>
        </p:nvGrpSpPr>
        <p:grpSpPr>
          <a:xfrm rot="1783088">
            <a:off x="14240566" y="-20545"/>
            <a:ext cx="7649282" cy="11725173"/>
            <a:chOff x="0" y="0"/>
            <a:chExt cx="2014626" cy="308811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8B24F1E-0302-27E5-3C1C-7E0749AAA470}"/>
                </a:ext>
              </a:extLst>
            </p:cNvPr>
            <p:cNvSpPr/>
            <p:nvPr/>
          </p:nvSpPr>
          <p:spPr>
            <a:xfrm>
              <a:off x="0" y="0"/>
              <a:ext cx="2014626" cy="3088111"/>
            </a:xfrm>
            <a:custGeom>
              <a:avLst/>
              <a:gdLst/>
              <a:ahLst/>
              <a:cxnLst/>
              <a:rect l="l" t="t" r="r" b="b"/>
              <a:pathLst>
                <a:path w="2014626" h="3088111">
                  <a:moveTo>
                    <a:pt x="0" y="0"/>
                  </a:moveTo>
                  <a:lnTo>
                    <a:pt x="2014626" y="0"/>
                  </a:lnTo>
                  <a:lnTo>
                    <a:pt x="2014626" y="3088111"/>
                  </a:lnTo>
                  <a:lnTo>
                    <a:pt x="0" y="3088111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BA2688E-6831-E525-1250-05095DAEF7E8}"/>
                </a:ext>
              </a:extLst>
            </p:cNvPr>
            <p:cNvSpPr txBox="1"/>
            <p:nvPr/>
          </p:nvSpPr>
          <p:spPr>
            <a:xfrm>
              <a:off x="0" y="-57150"/>
              <a:ext cx="2014626" cy="314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EF2969-78B3-D5DF-DEB9-530D0D82FA95}"/>
              </a:ext>
            </a:extLst>
          </p:cNvPr>
          <p:cNvSpPr txBox="1"/>
          <p:nvPr/>
        </p:nvSpPr>
        <p:spPr>
          <a:xfrm>
            <a:off x="596818" y="571500"/>
            <a:ext cx="17081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Humanizando o Turismo em Portugal: Soluções Criativas", focados na aplicação da Teoria das Relações Humanas: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DBEC5D-E056-A0E8-0D6C-44A994A39988}"/>
              </a:ext>
            </a:extLst>
          </p:cNvPr>
          <p:cNvSpPr txBox="1"/>
          <p:nvPr/>
        </p:nvSpPr>
        <p:spPr>
          <a:xfrm>
            <a:off x="596818" y="3257497"/>
            <a:ext cx="1210491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Turismo Sustentável e Comunidades Locais:</a:t>
            </a:r>
          </a:p>
          <a:p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Como promover o turismo sustentável em Portugal, minimizando o impacto ambiental e social?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Como incentivar a interação entre turistas e comunidades locais, valorizando a cultura e a economia local?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bg1"/>
                </a:solidFill>
              </a:rPr>
              <a:t>Como criar roteiros turísticos que promovam o turismo responsável e a preservação do património natural e cultural?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169834-E120-39FC-3DB6-A995A99D680C}"/>
              </a:ext>
            </a:extLst>
          </p:cNvPr>
          <p:cNvSpPr txBox="1"/>
          <p:nvPr/>
        </p:nvSpPr>
        <p:spPr>
          <a:xfrm>
            <a:off x="1219200" y="2110732"/>
            <a:ext cx="24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GRUPO 2</a:t>
            </a:r>
          </a:p>
        </p:txBody>
      </p:sp>
    </p:spTree>
    <p:extLst>
      <p:ext uri="{BB962C8B-B14F-4D97-AF65-F5344CB8AC3E}">
        <p14:creationId xmlns:p14="http://schemas.microsoft.com/office/powerpoint/2010/main" val="4234890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0006A9-5315-879D-A327-327A31AB0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CA0FA4-AAEB-2500-F8AD-62F36D13A3AA}"/>
              </a:ext>
            </a:extLst>
          </p:cNvPr>
          <p:cNvSpPr/>
          <p:nvPr/>
        </p:nvSpPr>
        <p:spPr>
          <a:xfrm flipH="1" flipV="1">
            <a:off x="10400743" y="-1724670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6"/>
                </a:moveTo>
                <a:lnTo>
                  <a:pt x="0" y="15133426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9B66C85-2EAD-AB66-1B50-220B102258F2}"/>
              </a:ext>
            </a:extLst>
          </p:cNvPr>
          <p:cNvGrpSpPr/>
          <p:nvPr/>
        </p:nvGrpSpPr>
        <p:grpSpPr>
          <a:xfrm rot="1783088">
            <a:off x="14240566" y="-20545"/>
            <a:ext cx="7649282" cy="11725173"/>
            <a:chOff x="0" y="0"/>
            <a:chExt cx="2014626" cy="308811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2EB45B7-762E-7CDB-84B5-FBE67E371790}"/>
                </a:ext>
              </a:extLst>
            </p:cNvPr>
            <p:cNvSpPr/>
            <p:nvPr/>
          </p:nvSpPr>
          <p:spPr>
            <a:xfrm>
              <a:off x="0" y="0"/>
              <a:ext cx="2014626" cy="3088111"/>
            </a:xfrm>
            <a:custGeom>
              <a:avLst/>
              <a:gdLst/>
              <a:ahLst/>
              <a:cxnLst/>
              <a:rect l="l" t="t" r="r" b="b"/>
              <a:pathLst>
                <a:path w="2014626" h="3088111">
                  <a:moveTo>
                    <a:pt x="0" y="0"/>
                  </a:moveTo>
                  <a:lnTo>
                    <a:pt x="2014626" y="0"/>
                  </a:lnTo>
                  <a:lnTo>
                    <a:pt x="2014626" y="3088111"/>
                  </a:lnTo>
                  <a:lnTo>
                    <a:pt x="0" y="3088111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8FF3A22-98C4-82C0-E049-343D0BCED12F}"/>
                </a:ext>
              </a:extLst>
            </p:cNvPr>
            <p:cNvSpPr txBox="1"/>
            <p:nvPr/>
          </p:nvSpPr>
          <p:spPr>
            <a:xfrm>
              <a:off x="0" y="-57150"/>
              <a:ext cx="2014626" cy="314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352011-FD2E-1284-B182-7AFB469E85BE}"/>
              </a:ext>
            </a:extLst>
          </p:cNvPr>
          <p:cNvSpPr txBox="1"/>
          <p:nvPr/>
        </p:nvSpPr>
        <p:spPr>
          <a:xfrm>
            <a:off x="596818" y="571500"/>
            <a:ext cx="17081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Humanizando o Turismo em Portugal: Soluções Criativas", focados na aplicação da Teoria das Relações Humanas: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8E47F7-0D35-F491-31D5-5540E2E77A8A}"/>
              </a:ext>
            </a:extLst>
          </p:cNvPr>
          <p:cNvSpPr txBox="1"/>
          <p:nvPr/>
        </p:nvSpPr>
        <p:spPr>
          <a:xfrm>
            <a:off x="596818" y="3257497"/>
            <a:ext cx="1210491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Tecnologia para Personalizar a Experiência: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utilizar a tecnologia para personalizar a experiência do turista em Portugal, oferecendo serviços e atividades sob medida?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criar aplicativos móveis e plataformas online que facilitem a comunicação e a interação entre turistas e prestadores de serviços?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utilizar a inteligência artificial e a realidade virtual para criar experiências turísticas imersivas e personalizadas?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0002BD9-8A27-FF24-AD90-DA91076E7D80}"/>
              </a:ext>
            </a:extLst>
          </p:cNvPr>
          <p:cNvSpPr txBox="1"/>
          <p:nvPr/>
        </p:nvSpPr>
        <p:spPr>
          <a:xfrm>
            <a:off x="1219200" y="2110732"/>
            <a:ext cx="24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GRUPO 3</a:t>
            </a:r>
          </a:p>
        </p:txBody>
      </p:sp>
    </p:spTree>
    <p:extLst>
      <p:ext uri="{BB962C8B-B14F-4D97-AF65-F5344CB8AC3E}">
        <p14:creationId xmlns:p14="http://schemas.microsoft.com/office/powerpoint/2010/main" val="2283599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49C68-9B87-9240-57F1-E537B1556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C8EC64-EF03-5FEA-4895-51525B0B660E}"/>
              </a:ext>
            </a:extLst>
          </p:cNvPr>
          <p:cNvSpPr/>
          <p:nvPr/>
        </p:nvSpPr>
        <p:spPr>
          <a:xfrm flipH="1" flipV="1">
            <a:off x="10400743" y="-1724670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6"/>
                </a:moveTo>
                <a:lnTo>
                  <a:pt x="0" y="15133426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1DCD7BE-C736-47F8-EA73-A5FE5675E369}"/>
              </a:ext>
            </a:extLst>
          </p:cNvPr>
          <p:cNvGrpSpPr/>
          <p:nvPr/>
        </p:nvGrpSpPr>
        <p:grpSpPr>
          <a:xfrm rot="1783088">
            <a:off x="14240566" y="-20545"/>
            <a:ext cx="7649282" cy="11725173"/>
            <a:chOff x="0" y="0"/>
            <a:chExt cx="2014626" cy="308811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ABD6961-3924-6657-ACA2-FF643A1DA749}"/>
                </a:ext>
              </a:extLst>
            </p:cNvPr>
            <p:cNvSpPr/>
            <p:nvPr/>
          </p:nvSpPr>
          <p:spPr>
            <a:xfrm>
              <a:off x="0" y="0"/>
              <a:ext cx="2014626" cy="3088111"/>
            </a:xfrm>
            <a:custGeom>
              <a:avLst/>
              <a:gdLst/>
              <a:ahLst/>
              <a:cxnLst/>
              <a:rect l="l" t="t" r="r" b="b"/>
              <a:pathLst>
                <a:path w="2014626" h="3088111">
                  <a:moveTo>
                    <a:pt x="0" y="0"/>
                  </a:moveTo>
                  <a:lnTo>
                    <a:pt x="2014626" y="0"/>
                  </a:lnTo>
                  <a:lnTo>
                    <a:pt x="2014626" y="3088111"/>
                  </a:lnTo>
                  <a:lnTo>
                    <a:pt x="0" y="3088111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FD4727D-2E8F-E62F-5E8F-FBC5FA5A4DDA}"/>
                </a:ext>
              </a:extLst>
            </p:cNvPr>
            <p:cNvSpPr txBox="1"/>
            <p:nvPr/>
          </p:nvSpPr>
          <p:spPr>
            <a:xfrm>
              <a:off x="0" y="-57150"/>
              <a:ext cx="2014626" cy="314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D81BE4-DE9C-8C43-A803-A91FFD0A7FF8}"/>
              </a:ext>
            </a:extLst>
          </p:cNvPr>
          <p:cNvSpPr txBox="1"/>
          <p:nvPr/>
        </p:nvSpPr>
        <p:spPr>
          <a:xfrm>
            <a:off x="596818" y="571500"/>
            <a:ext cx="17081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Humanizando o Turismo em Portugal: Soluções Criativas", focados na aplicação da Teoria das Relações Humanas: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79CE05-1DC1-5B18-3FA9-3F0114ED3D82}"/>
              </a:ext>
            </a:extLst>
          </p:cNvPr>
          <p:cNvSpPr txBox="1"/>
          <p:nvPr/>
        </p:nvSpPr>
        <p:spPr>
          <a:xfrm>
            <a:off x="596818" y="3257497"/>
            <a:ext cx="1210491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</a:rPr>
              <a:t>Comunicação Intercultural no Turismo:</a:t>
            </a:r>
          </a:p>
          <a:p>
            <a:pPr algn="just"/>
            <a:endParaRPr lang="pt-BR" sz="3200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melhorar a comunicação intercultural entre turistas de diferentes nacionalidades e prestadores de serviços em Portugal?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fornecer informações e serviços em diferentes idiomas, adaptados às necessidades dos turistas estrangeiros?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promover a compreensão e o respeito pelas diferenças culturais, evitando mal-entendidos e conflitos?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103DD7-B905-005F-B1ED-AFEEB15A1315}"/>
              </a:ext>
            </a:extLst>
          </p:cNvPr>
          <p:cNvSpPr txBox="1"/>
          <p:nvPr/>
        </p:nvSpPr>
        <p:spPr>
          <a:xfrm>
            <a:off x="1219200" y="2110732"/>
            <a:ext cx="24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GRUPO 4</a:t>
            </a:r>
          </a:p>
        </p:txBody>
      </p:sp>
    </p:spTree>
    <p:extLst>
      <p:ext uri="{BB962C8B-B14F-4D97-AF65-F5344CB8AC3E}">
        <p14:creationId xmlns:p14="http://schemas.microsoft.com/office/powerpoint/2010/main" val="2198634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6DED26-0145-AF96-9834-7ADDC4A26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BD20C30-C1F1-A723-F3BD-46E83A1D559E}"/>
              </a:ext>
            </a:extLst>
          </p:cNvPr>
          <p:cNvSpPr/>
          <p:nvPr/>
        </p:nvSpPr>
        <p:spPr>
          <a:xfrm flipH="1" flipV="1">
            <a:off x="10400743" y="-1724670"/>
            <a:ext cx="8115300" cy="15133427"/>
          </a:xfrm>
          <a:custGeom>
            <a:avLst/>
            <a:gdLst/>
            <a:ahLst/>
            <a:cxnLst/>
            <a:rect l="l" t="t" r="r" b="b"/>
            <a:pathLst>
              <a:path w="8115300" h="15133427">
                <a:moveTo>
                  <a:pt x="8115300" y="15133426"/>
                </a:moveTo>
                <a:lnTo>
                  <a:pt x="0" y="15133426"/>
                </a:lnTo>
                <a:lnTo>
                  <a:pt x="0" y="0"/>
                </a:lnTo>
                <a:lnTo>
                  <a:pt x="8115300" y="0"/>
                </a:lnTo>
                <a:lnTo>
                  <a:pt x="8115300" y="151334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E019624-C3B9-6D2A-B4F3-78E3E214F9AC}"/>
              </a:ext>
            </a:extLst>
          </p:cNvPr>
          <p:cNvGrpSpPr/>
          <p:nvPr/>
        </p:nvGrpSpPr>
        <p:grpSpPr>
          <a:xfrm rot="1783088">
            <a:off x="14240566" y="-20545"/>
            <a:ext cx="7649282" cy="11725173"/>
            <a:chOff x="0" y="0"/>
            <a:chExt cx="2014626" cy="3088111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15F1BCE-49C9-9596-0B6C-3B3EE8B5ACF8}"/>
                </a:ext>
              </a:extLst>
            </p:cNvPr>
            <p:cNvSpPr/>
            <p:nvPr/>
          </p:nvSpPr>
          <p:spPr>
            <a:xfrm>
              <a:off x="0" y="0"/>
              <a:ext cx="2014626" cy="3088111"/>
            </a:xfrm>
            <a:custGeom>
              <a:avLst/>
              <a:gdLst/>
              <a:ahLst/>
              <a:cxnLst/>
              <a:rect l="l" t="t" r="r" b="b"/>
              <a:pathLst>
                <a:path w="2014626" h="3088111">
                  <a:moveTo>
                    <a:pt x="0" y="0"/>
                  </a:moveTo>
                  <a:lnTo>
                    <a:pt x="2014626" y="0"/>
                  </a:lnTo>
                  <a:lnTo>
                    <a:pt x="2014626" y="3088111"/>
                  </a:lnTo>
                  <a:lnTo>
                    <a:pt x="0" y="3088111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EB312BC-8B11-5F1F-17FE-F877047C197A}"/>
                </a:ext>
              </a:extLst>
            </p:cNvPr>
            <p:cNvSpPr txBox="1"/>
            <p:nvPr/>
          </p:nvSpPr>
          <p:spPr>
            <a:xfrm>
              <a:off x="0" y="-57150"/>
              <a:ext cx="2014626" cy="31452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998108-0848-F641-7E1B-396B8D73CC58}"/>
              </a:ext>
            </a:extLst>
          </p:cNvPr>
          <p:cNvSpPr txBox="1"/>
          <p:nvPr/>
        </p:nvSpPr>
        <p:spPr>
          <a:xfrm>
            <a:off x="596818" y="571500"/>
            <a:ext cx="170815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Humanizando o Turismo em Portugal: Soluções Criativas", focados na aplicação da Teoria das Relações Humanas: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A4B613-B545-1F8C-5054-3D0A0673D709}"/>
              </a:ext>
            </a:extLst>
          </p:cNvPr>
          <p:cNvSpPr txBox="1"/>
          <p:nvPr/>
        </p:nvSpPr>
        <p:spPr>
          <a:xfrm>
            <a:off x="596818" y="3257497"/>
            <a:ext cx="1210491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chemeClr val="bg1"/>
                </a:solidFill>
              </a:rPr>
              <a:t>Turismo de Experiência e Emoções:</a:t>
            </a:r>
          </a:p>
          <a:p>
            <a:pPr algn="just"/>
            <a:endParaRPr lang="pt-BR" sz="32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criar experiências turísticas memoráveis e emocionantes em Portugal, que vão além dos pontos turísticos tradicionais?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utilizar a narrativa e o </a:t>
            </a:r>
            <a:r>
              <a:rPr lang="pt-BR" sz="3200" b="1" dirty="0" err="1">
                <a:solidFill>
                  <a:schemeClr val="bg1"/>
                </a:solidFill>
              </a:rPr>
              <a:t>storytelling</a:t>
            </a:r>
            <a:r>
              <a:rPr lang="pt-BR" sz="3200" b="1" dirty="0">
                <a:solidFill>
                  <a:schemeClr val="bg1"/>
                </a:solidFill>
              </a:rPr>
              <a:t> para contar histórias sobre a cultura e a história de Portugal, conectando os turistas com o destino?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3200" b="1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</a:rPr>
              <a:t>Como criar atividades e eventos que envolvam os turistas de forma ativa, estimulando os seus sentidos e emoções?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B9FD9D-CA7D-E9D8-775E-9FC039943DF1}"/>
              </a:ext>
            </a:extLst>
          </p:cNvPr>
          <p:cNvSpPr txBox="1"/>
          <p:nvPr/>
        </p:nvSpPr>
        <p:spPr>
          <a:xfrm>
            <a:off x="1219200" y="2110732"/>
            <a:ext cx="24023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GRUPO 5</a:t>
            </a:r>
          </a:p>
        </p:txBody>
      </p:sp>
    </p:spTree>
    <p:extLst>
      <p:ext uri="{BB962C8B-B14F-4D97-AF65-F5344CB8AC3E}">
        <p14:creationId xmlns:p14="http://schemas.microsoft.com/office/powerpoint/2010/main" val="39973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44901" y="1028700"/>
            <a:ext cx="9343099" cy="6998306"/>
          </a:xfrm>
          <a:custGeom>
            <a:avLst/>
            <a:gdLst/>
            <a:ahLst/>
            <a:cxnLst/>
            <a:rect l="l" t="t" r="r" b="b"/>
            <a:pathLst>
              <a:path w="9343099" h="6998306">
                <a:moveTo>
                  <a:pt x="0" y="0"/>
                </a:moveTo>
                <a:lnTo>
                  <a:pt x="9343099" y="0"/>
                </a:lnTo>
                <a:lnTo>
                  <a:pt x="9343099" y="6998306"/>
                </a:lnTo>
                <a:lnTo>
                  <a:pt x="0" y="69983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2772" y="2369060"/>
            <a:ext cx="8215151" cy="494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9"/>
              </a:lnSpc>
            </a:pP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Experiências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Hawthorne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representam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um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marco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fundamental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história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administração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marcando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uma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transição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visão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mecanicista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 Escola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Clássica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uma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abordagem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mais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humanizada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Realizadas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fábrica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 Western Electric Company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Hawthorne, Chicago, entre 1924 e 1932,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estas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experiências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revelaram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importância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dos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fatores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sociais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psicológicos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ambiente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2999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2999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7014" y="731314"/>
            <a:ext cx="730666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Estudos</a:t>
            </a: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Hawthorne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02659" y="1367790"/>
            <a:ext cx="6485341" cy="7545444"/>
          </a:xfrm>
          <a:custGeom>
            <a:avLst/>
            <a:gdLst/>
            <a:ahLst/>
            <a:cxnLst/>
            <a:rect l="l" t="t" r="r" b="b"/>
            <a:pathLst>
              <a:path w="6485341" h="7545444">
                <a:moveTo>
                  <a:pt x="0" y="0"/>
                </a:moveTo>
                <a:lnTo>
                  <a:pt x="6485341" y="0"/>
                </a:lnTo>
                <a:lnTo>
                  <a:pt x="6485341" y="7545444"/>
                </a:lnTo>
                <a:lnTo>
                  <a:pt x="0" y="7545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12071" y="2071303"/>
            <a:ext cx="8609355" cy="610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45"/>
              </a:lnSpc>
            </a:pPr>
            <a:r>
              <a:rPr lang="en-US" sz="33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George Elton Mayo (1880–1949) foi um psicólogo australiano, professor sociólogo e pesquisador das organizações. Como professor da Harvard Business School, entre 1923 e 1926 realizou a destacada pesquisa que popularizou-se como Hawthorne Studies, revelando a importância de considerar os fatores sociais que poderiam influenciar uma situação de trabalho, tornando-se reconhecido por esses experimentos.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019175"/>
            <a:ext cx="7306667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Elton Mayo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028700" y="-1417554"/>
            <a:ext cx="7614718" cy="14199941"/>
          </a:xfrm>
          <a:custGeom>
            <a:avLst/>
            <a:gdLst/>
            <a:ahLst/>
            <a:cxnLst/>
            <a:rect l="l" t="t" r="r" b="b"/>
            <a:pathLst>
              <a:path w="7614718" h="14199941">
                <a:moveTo>
                  <a:pt x="0" y="14199941"/>
                </a:moveTo>
                <a:lnTo>
                  <a:pt x="7614718" y="14199941"/>
                </a:lnTo>
                <a:lnTo>
                  <a:pt x="7614718" y="0"/>
                </a:lnTo>
                <a:lnTo>
                  <a:pt x="0" y="0"/>
                </a:lnTo>
                <a:lnTo>
                  <a:pt x="0" y="14199941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677704" y="1009650"/>
            <a:ext cx="7581596" cy="62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19"/>
              </a:lnSpc>
            </a:pPr>
            <a:r>
              <a:rPr lang="en-US" sz="3999" b="1" spc="-11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Experiências de Hawthorne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7270327" cy="10285455"/>
            <a:chOff x="0" y="0"/>
            <a:chExt cx="23612297" cy="334047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612221" cy="33404683"/>
            </a:xfrm>
            <a:custGeom>
              <a:avLst/>
              <a:gdLst/>
              <a:ahLst/>
              <a:cxnLst/>
              <a:rect l="l" t="t" r="r" b="b"/>
              <a:pathLst>
                <a:path w="23612221" h="33404683">
                  <a:moveTo>
                    <a:pt x="0" y="0"/>
                  </a:moveTo>
                  <a:lnTo>
                    <a:pt x="0" y="33404683"/>
                  </a:lnTo>
                  <a:lnTo>
                    <a:pt x="20166203" y="33404683"/>
                  </a:lnTo>
                  <a:lnTo>
                    <a:pt x="23612221" y="27437842"/>
                  </a:lnTo>
                  <a:lnTo>
                    <a:pt x="7728458" y="0"/>
                  </a:lnTo>
                  <a:close/>
                </a:path>
              </a:pathLst>
            </a:custGeom>
            <a:blipFill>
              <a:blip r:embed="rId4"/>
              <a:stretch>
                <a:fillRect l="-73354" r="-41948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875028" y="2644502"/>
            <a:ext cx="8739682" cy="527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4"/>
              </a:lnSpc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Inicialmente, as experiências tinham como objetivo investigar a relação entre as condições físicas de trabalho, como a iluminação, e a produtividade dos trabalhadores. No entanto, os resultados surpreendentes levaram os investigadores a expandir o escopo do estudo e a explorar outros fatores que influenciavam o desempenho dos trabalhadores.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7194810">
            <a:off x="16576086" y="-1353248"/>
            <a:ext cx="2966203" cy="2280084"/>
            <a:chOff x="0" y="0"/>
            <a:chExt cx="457949" cy="352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7949" cy="352020"/>
            </a:xfrm>
            <a:custGeom>
              <a:avLst/>
              <a:gdLst/>
              <a:ahLst/>
              <a:cxnLst/>
              <a:rect l="l" t="t" r="r" b="b"/>
              <a:pathLst>
                <a:path w="457949" h="352020">
                  <a:moveTo>
                    <a:pt x="203200" y="0"/>
                  </a:moveTo>
                  <a:lnTo>
                    <a:pt x="457949" y="0"/>
                  </a:lnTo>
                  <a:lnTo>
                    <a:pt x="254749" y="352020"/>
                  </a:lnTo>
                  <a:lnTo>
                    <a:pt x="0" y="35202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57150"/>
              <a:ext cx="254749" cy="409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3578007">
            <a:off x="14986514" y="3442921"/>
            <a:ext cx="7765230" cy="514440"/>
            <a:chOff x="0" y="0"/>
            <a:chExt cx="5309797" cy="3517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09797" cy="351770"/>
            </a:xfrm>
            <a:custGeom>
              <a:avLst/>
              <a:gdLst/>
              <a:ahLst/>
              <a:cxnLst/>
              <a:rect l="l" t="t" r="r" b="b"/>
              <a:pathLst>
                <a:path w="5309797" h="351770">
                  <a:moveTo>
                    <a:pt x="5106597" y="0"/>
                  </a:moveTo>
                  <a:lnTo>
                    <a:pt x="0" y="0"/>
                  </a:lnTo>
                  <a:lnTo>
                    <a:pt x="203200" y="351770"/>
                  </a:lnTo>
                  <a:lnTo>
                    <a:pt x="5309797" y="351770"/>
                  </a:lnTo>
                  <a:lnTo>
                    <a:pt x="5106597" y="0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57150"/>
              <a:ext cx="5106597" cy="408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3532405">
            <a:off x="15518651" y="2652255"/>
            <a:ext cx="5773434" cy="274238"/>
          </a:xfrm>
          <a:custGeom>
            <a:avLst/>
            <a:gdLst/>
            <a:ahLst/>
            <a:cxnLst/>
            <a:rect l="l" t="t" r="r" b="b"/>
            <a:pathLst>
              <a:path w="5773434" h="274238">
                <a:moveTo>
                  <a:pt x="0" y="0"/>
                </a:moveTo>
                <a:lnTo>
                  <a:pt x="5773434" y="0"/>
                </a:lnTo>
                <a:lnTo>
                  <a:pt x="5773434" y="274238"/>
                </a:lnTo>
                <a:lnTo>
                  <a:pt x="0" y="274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3578007">
            <a:off x="14911376" y="2467480"/>
            <a:ext cx="7697420" cy="514440"/>
            <a:chOff x="0" y="0"/>
            <a:chExt cx="5263429" cy="3517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263429" cy="351770"/>
            </a:xfrm>
            <a:custGeom>
              <a:avLst/>
              <a:gdLst/>
              <a:ahLst/>
              <a:cxnLst/>
              <a:rect l="l" t="t" r="r" b="b"/>
              <a:pathLst>
                <a:path w="5263429" h="351770">
                  <a:moveTo>
                    <a:pt x="5060229" y="0"/>
                  </a:moveTo>
                  <a:lnTo>
                    <a:pt x="0" y="0"/>
                  </a:lnTo>
                  <a:lnTo>
                    <a:pt x="203200" y="351770"/>
                  </a:lnTo>
                  <a:lnTo>
                    <a:pt x="5263429" y="351770"/>
                  </a:lnTo>
                  <a:lnTo>
                    <a:pt x="5060229" y="0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57150"/>
              <a:ext cx="5060229" cy="408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3567425">
            <a:off x="-2108965" y="-1714027"/>
            <a:ext cx="3917138" cy="2523380"/>
            <a:chOff x="0" y="0"/>
            <a:chExt cx="550010" cy="35431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50010" cy="354311"/>
            </a:xfrm>
            <a:custGeom>
              <a:avLst/>
              <a:gdLst/>
              <a:ahLst/>
              <a:cxnLst/>
              <a:rect l="l" t="t" r="r" b="b"/>
              <a:pathLst>
                <a:path w="550010" h="354311">
                  <a:moveTo>
                    <a:pt x="346810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550010" y="354311"/>
                  </a:lnTo>
                  <a:lnTo>
                    <a:pt x="346810" y="0"/>
                  </a:lnTo>
                  <a:close/>
                </a:path>
              </a:pathLst>
            </a:custGeom>
            <a:solidFill>
              <a:srgbClr val="51960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57150"/>
              <a:ext cx="346810" cy="4114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7212503">
            <a:off x="-4087118" y="3226104"/>
            <a:ext cx="7164069" cy="525156"/>
            <a:chOff x="0" y="0"/>
            <a:chExt cx="4892571" cy="3586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92571" cy="358646"/>
            </a:xfrm>
            <a:custGeom>
              <a:avLst/>
              <a:gdLst/>
              <a:ahLst/>
              <a:cxnLst/>
              <a:rect l="l" t="t" r="r" b="b"/>
              <a:pathLst>
                <a:path w="4892571" h="358646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57150"/>
              <a:ext cx="4689371" cy="41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3600297">
            <a:off x="-2878956" y="2420914"/>
            <a:ext cx="5706192" cy="271044"/>
          </a:xfrm>
          <a:custGeom>
            <a:avLst/>
            <a:gdLst/>
            <a:ahLst/>
            <a:cxnLst/>
            <a:rect l="l" t="t" r="r" b="b"/>
            <a:pathLst>
              <a:path w="5706192" h="271044">
                <a:moveTo>
                  <a:pt x="0" y="0"/>
                </a:moveTo>
                <a:lnTo>
                  <a:pt x="5706192" y="0"/>
                </a:lnTo>
                <a:lnTo>
                  <a:pt x="5706192" y="271044"/>
                </a:lnTo>
                <a:lnTo>
                  <a:pt x="0" y="2710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7212503">
            <a:off x="-4481964" y="2545263"/>
            <a:ext cx="7821400" cy="525156"/>
            <a:chOff x="0" y="0"/>
            <a:chExt cx="5341483" cy="35864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341484" cy="358646"/>
            </a:xfrm>
            <a:custGeom>
              <a:avLst/>
              <a:gdLst/>
              <a:ahLst/>
              <a:cxnLst/>
              <a:rect l="l" t="t" r="r" b="b"/>
              <a:pathLst>
                <a:path w="5341484" h="358646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57150"/>
              <a:ext cx="5138283" cy="41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931545" y="4851095"/>
            <a:ext cx="13698912" cy="457047"/>
            <a:chOff x="0" y="0"/>
            <a:chExt cx="3607944" cy="1203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607944" cy="120375"/>
            </a:xfrm>
            <a:custGeom>
              <a:avLst/>
              <a:gdLst/>
              <a:ahLst/>
              <a:cxnLst/>
              <a:rect l="l" t="t" r="r" b="b"/>
              <a:pathLst>
                <a:path w="3607944" h="120375">
                  <a:moveTo>
                    <a:pt x="0" y="0"/>
                  </a:moveTo>
                  <a:lnTo>
                    <a:pt x="3607944" y="0"/>
                  </a:lnTo>
                  <a:lnTo>
                    <a:pt x="3607944" y="120375"/>
                  </a:lnTo>
                  <a:lnTo>
                    <a:pt x="0" y="12037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3607944" cy="177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02774" y="3783780"/>
            <a:ext cx="2657543" cy="2283826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464909" y="3749799"/>
            <a:ext cx="2657543" cy="2283826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901467" y="3749799"/>
            <a:ext cx="2657543" cy="2283826"/>
            <a:chOff x="0" y="0"/>
            <a:chExt cx="812800" cy="6985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4026876" y="3840499"/>
            <a:ext cx="2657543" cy="2283826"/>
            <a:chOff x="0" y="0"/>
            <a:chExt cx="812800" cy="6985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952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1243278" y="4203445"/>
            <a:ext cx="1376534" cy="1376534"/>
          </a:xfrm>
          <a:custGeom>
            <a:avLst/>
            <a:gdLst/>
            <a:ahLst/>
            <a:cxnLst/>
            <a:rect l="l" t="t" r="r" b="b"/>
            <a:pathLst>
              <a:path w="1376534" h="1376534">
                <a:moveTo>
                  <a:pt x="0" y="0"/>
                </a:moveTo>
                <a:lnTo>
                  <a:pt x="1376534" y="0"/>
                </a:lnTo>
                <a:lnTo>
                  <a:pt x="1376534" y="1376534"/>
                </a:lnTo>
                <a:lnTo>
                  <a:pt x="0" y="13765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6244855" y="4237426"/>
            <a:ext cx="1308573" cy="1308573"/>
          </a:xfrm>
          <a:custGeom>
            <a:avLst/>
            <a:gdLst/>
            <a:ahLst/>
            <a:cxnLst/>
            <a:rect l="l" t="t" r="r" b="b"/>
            <a:pathLst>
              <a:path w="1308573" h="1308573">
                <a:moveTo>
                  <a:pt x="0" y="0"/>
                </a:moveTo>
                <a:lnTo>
                  <a:pt x="1308572" y="0"/>
                </a:lnTo>
                <a:lnTo>
                  <a:pt x="1308572" y="1308572"/>
                </a:lnTo>
                <a:lnTo>
                  <a:pt x="0" y="13085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0528950" y="4069045"/>
            <a:ext cx="1402577" cy="1262319"/>
          </a:xfrm>
          <a:custGeom>
            <a:avLst/>
            <a:gdLst/>
            <a:ahLst/>
            <a:cxnLst/>
            <a:rect l="l" t="t" r="r" b="b"/>
            <a:pathLst>
              <a:path w="1402577" h="1262319">
                <a:moveTo>
                  <a:pt x="0" y="0"/>
                </a:moveTo>
                <a:lnTo>
                  <a:pt x="1402576" y="0"/>
                </a:lnTo>
                <a:lnTo>
                  <a:pt x="1402576" y="1262319"/>
                </a:lnTo>
                <a:lnTo>
                  <a:pt x="0" y="12623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4646105" y="4272870"/>
            <a:ext cx="1419084" cy="1419084"/>
          </a:xfrm>
          <a:custGeom>
            <a:avLst/>
            <a:gdLst/>
            <a:ahLst/>
            <a:cxnLst/>
            <a:rect l="l" t="t" r="r" b="b"/>
            <a:pathLst>
              <a:path w="1419084" h="1419084">
                <a:moveTo>
                  <a:pt x="0" y="0"/>
                </a:moveTo>
                <a:lnTo>
                  <a:pt x="1419085" y="0"/>
                </a:lnTo>
                <a:lnTo>
                  <a:pt x="1419085" y="1419084"/>
                </a:lnTo>
                <a:lnTo>
                  <a:pt x="0" y="14190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1"/>
          <p:cNvSpPr txBox="1"/>
          <p:nvPr/>
        </p:nvSpPr>
        <p:spPr>
          <a:xfrm>
            <a:off x="4395243" y="1309494"/>
            <a:ext cx="8728958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As Fases das Experiências: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09843" y="6300537"/>
            <a:ext cx="419326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Estudo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da </a:t>
            </a: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Iluminação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769876" y="6270684"/>
            <a:ext cx="3721163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Sala de </a:t>
            </a:r>
            <a:r>
              <a:rPr lang="en-US" sz="22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Observação</a:t>
            </a:r>
            <a:r>
              <a:rPr lang="en-US" sz="2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da </a:t>
            </a:r>
            <a:r>
              <a:rPr lang="en-US" sz="22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Montagem</a:t>
            </a:r>
            <a:r>
              <a:rPr lang="en-US" sz="2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200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Terminais</a:t>
            </a:r>
            <a:r>
              <a:rPr lang="en-US" sz="22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038559" y="6105275"/>
            <a:ext cx="372116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Sala de Teste de </a:t>
            </a: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Montagem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Relés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369656" y="6156384"/>
            <a:ext cx="372116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Programa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599" b="1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Entrevistas</a:t>
            </a:r>
            <a:r>
              <a:rPr lang="en-US" sz="25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8055" y="7068895"/>
            <a:ext cx="4525056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160"/>
              </a:lnSpc>
              <a:buFont typeface="Arial"/>
              <a:buChar char="•"/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Dois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trabalhadores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selecionados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: um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experimental, com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iluminação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variável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e um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controlo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com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iluminação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constante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8620" lvl="1" indent="-194310" algn="just">
              <a:lnSpc>
                <a:spcPts val="216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surpresa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dos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investigadores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produtividade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aumentou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ambos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independentemente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variações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iluminação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160"/>
              </a:lnSpc>
            </a:pP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423838" y="7099359"/>
            <a:ext cx="4436558" cy="321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16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Um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trabalhadores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foi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observado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numa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sala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observação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onde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interações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sociais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o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seu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comportamento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registados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8620" lvl="1" indent="-194310" algn="just">
              <a:lnSpc>
                <a:spcPts val="2160"/>
              </a:lnSpc>
              <a:buFont typeface="Arial"/>
              <a:buChar char="•"/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investigadores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descobriram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trabalhadores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desenvolviam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normas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informais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produção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que 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pressão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influenciava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o desempenho individual.</a:t>
            </a:r>
          </a:p>
          <a:p>
            <a:pPr algn="just">
              <a:lnSpc>
                <a:spcPts val="2160"/>
              </a:lnSpc>
            </a:pP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631884" y="7068895"/>
            <a:ext cx="4534514" cy="321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16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Um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seis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trabalhadoras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foi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isolado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numa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sala de teste,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onde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condições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eram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monitorizadas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alteradas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sistematicamente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8620" lvl="1" indent="-194310" algn="just">
              <a:lnSpc>
                <a:spcPts val="2160"/>
              </a:lnSpc>
              <a:buFont typeface="Arial"/>
              <a:buChar char="•"/>
            </a:pP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investigadores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observaram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que 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produtividade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aumentava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quando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trabalhadoras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recebiam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atenção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especial,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independentemente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alterações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condições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160"/>
              </a:lnSpc>
            </a:pP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369656" y="7161079"/>
            <a:ext cx="3854157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just">
              <a:lnSpc>
                <a:spcPts val="216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Mais de 20.000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entrevistas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foram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realizadas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com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trabalhadores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compreender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atitudes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sentimentos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relação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88620" lvl="1" indent="-194310" algn="just">
              <a:lnSpc>
                <a:spcPts val="2160"/>
              </a:lnSpc>
              <a:buFont typeface="Arial"/>
              <a:buChar char="•"/>
            </a:pP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entrevistas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revelaram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importância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dos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grupos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informais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e da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coesão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social no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ambiente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18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just">
              <a:lnSpc>
                <a:spcPts val="2160"/>
              </a:lnSpc>
            </a:pPr>
            <a:endParaRPr lang="en-US" sz="18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87639" y="3231205"/>
            <a:ext cx="6745182" cy="2839937"/>
            <a:chOff x="0" y="0"/>
            <a:chExt cx="1776509" cy="7479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6509" cy="747967"/>
            </a:xfrm>
            <a:custGeom>
              <a:avLst/>
              <a:gdLst/>
              <a:ahLst/>
              <a:cxnLst/>
              <a:rect l="l" t="t" r="r" b="b"/>
              <a:pathLst>
                <a:path w="1776509" h="747967">
                  <a:moveTo>
                    <a:pt x="0" y="0"/>
                  </a:moveTo>
                  <a:lnTo>
                    <a:pt x="1776509" y="0"/>
                  </a:lnTo>
                  <a:lnTo>
                    <a:pt x="1776509" y="747967"/>
                  </a:lnTo>
                  <a:lnTo>
                    <a:pt x="0" y="747967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76509" cy="80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187639" y="6418363"/>
            <a:ext cx="6745182" cy="2839937"/>
            <a:chOff x="0" y="0"/>
            <a:chExt cx="1776509" cy="7479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6509" cy="747967"/>
            </a:xfrm>
            <a:custGeom>
              <a:avLst/>
              <a:gdLst/>
              <a:ahLst/>
              <a:cxnLst/>
              <a:rect l="l" t="t" r="r" b="b"/>
              <a:pathLst>
                <a:path w="1776509" h="747967">
                  <a:moveTo>
                    <a:pt x="0" y="0"/>
                  </a:moveTo>
                  <a:lnTo>
                    <a:pt x="1776509" y="0"/>
                  </a:lnTo>
                  <a:lnTo>
                    <a:pt x="1776509" y="747967"/>
                  </a:lnTo>
                  <a:lnTo>
                    <a:pt x="0" y="747967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776509" cy="80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55179" y="3231205"/>
            <a:ext cx="6745182" cy="2839937"/>
            <a:chOff x="0" y="0"/>
            <a:chExt cx="1776509" cy="7479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76509" cy="747967"/>
            </a:xfrm>
            <a:custGeom>
              <a:avLst/>
              <a:gdLst/>
              <a:ahLst/>
              <a:cxnLst/>
              <a:rect l="l" t="t" r="r" b="b"/>
              <a:pathLst>
                <a:path w="1776509" h="747967">
                  <a:moveTo>
                    <a:pt x="0" y="0"/>
                  </a:moveTo>
                  <a:lnTo>
                    <a:pt x="1776509" y="0"/>
                  </a:lnTo>
                  <a:lnTo>
                    <a:pt x="1776509" y="747967"/>
                  </a:lnTo>
                  <a:lnTo>
                    <a:pt x="0" y="747967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1776509" cy="80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55179" y="6418363"/>
            <a:ext cx="6745182" cy="2839937"/>
            <a:chOff x="0" y="0"/>
            <a:chExt cx="1776509" cy="7479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76509" cy="747967"/>
            </a:xfrm>
            <a:custGeom>
              <a:avLst/>
              <a:gdLst/>
              <a:ahLst/>
              <a:cxnLst/>
              <a:rect l="l" t="t" r="r" b="b"/>
              <a:pathLst>
                <a:path w="1776509" h="747967">
                  <a:moveTo>
                    <a:pt x="0" y="0"/>
                  </a:moveTo>
                  <a:lnTo>
                    <a:pt x="1776509" y="0"/>
                  </a:lnTo>
                  <a:lnTo>
                    <a:pt x="1776509" y="747967"/>
                  </a:lnTo>
                  <a:lnTo>
                    <a:pt x="0" y="747967"/>
                  </a:lnTo>
                  <a:close/>
                </a:path>
              </a:pathLst>
            </a:custGeom>
            <a:solidFill>
              <a:srgbClr val="74D8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776509" cy="805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3644199"/>
            <a:ext cx="2317878" cy="1991926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6831357"/>
            <a:ext cx="2317878" cy="1991926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941422" y="3644199"/>
            <a:ext cx="2317878" cy="1991926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941422" y="6831357"/>
            <a:ext cx="2317878" cy="1991926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74D800"/>
            </a:solidFill>
            <a:ln w="1238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572322" y="3946144"/>
            <a:ext cx="1230633" cy="1232173"/>
          </a:xfrm>
          <a:custGeom>
            <a:avLst/>
            <a:gdLst/>
            <a:ahLst/>
            <a:cxnLst/>
            <a:rect l="l" t="t" r="r" b="b"/>
            <a:pathLst>
              <a:path w="1230633" h="1232173">
                <a:moveTo>
                  <a:pt x="0" y="0"/>
                </a:moveTo>
                <a:lnTo>
                  <a:pt x="1230634" y="0"/>
                </a:lnTo>
                <a:lnTo>
                  <a:pt x="1230634" y="1232174"/>
                </a:lnTo>
                <a:lnTo>
                  <a:pt x="0" y="1232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738945" y="7197340"/>
            <a:ext cx="897389" cy="1281984"/>
          </a:xfrm>
          <a:custGeom>
            <a:avLst/>
            <a:gdLst/>
            <a:ahLst/>
            <a:cxnLst/>
            <a:rect l="l" t="t" r="r" b="b"/>
            <a:pathLst>
              <a:path w="897389" h="1281984">
                <a:moveTo>
                  <a:pt x="0" y="0"/>
                </a:moveTo>
                <a:lnTo>
                  <a:pt x="897388" y="0"/>
                </a:lnTo>
                <a:lnTo>
                  <a:pt x="897388" y="1281983"/>
                </a:lnTo>
                <a:lnTo>
                  <a:pt x="0" y="12819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565586" y="4073949"/>
            <a:ext cx="1069551" cy="1069551"/>
          </a:xfrm>
          <a:custGeom>
            <a:avLst/>
            <a:gdLst/>
            <a:ahLst/>
            <a:cxnLst/>
            <a:rect l="l" t="t" r="r" b="b"/>
            <a:pathLst>
              <a:path w="1069551" h="1069551">
                <a:moveTo>
                  <a:pt x="0" y="0"/>
                </a:moveTo>
                <a:lnTo>
                  <a:pt x="1069550" y="0"/>
                </a:lnTo>
                <a:lnTo>
                  <a:pt x="1069550" y="1069551"/>
                </a:lnTo>
                <a:lnTo>
                  <a:pt x="0" y="10695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514786" y="7197340"/>
            <a:ext cx="1171151" cy="1133088"/>
          </a:xfrm>
          <a:custGeom>
            <a:avLst/>
            <a:gdLst/>
            <a:ahLst/>
            <a:cxnLst/>
            <a:rect l="l" t="t" r="r" b="b"/>
            <a:pathLst>
              <a:path w="1171151" h="1133088">
                <a:moveTo>
                  <a:pt x="0" y="0"/>
                </a:moveTo>
                <a:lnTo>
                  <a:pt x="1171150" y="0"/>
                </a:lnTo>
                <a:lnTo>
                  <a:pt x="1171150" y="1133088"/>
                </a:lnTo>
                <a:lnTo>
                  <a:pt x="0" y="1133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348988" y="1019175"/>
            <a:ext cx="9590024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Principais</a:t>
            </a: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Descobertas</a:t>
            </a: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e o "</a:t>
            </a:r>
            <a:r>
              <a:rPr lang="en-US" sz="4499" b="1" spc="-134" dirty="0" err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Efeito</a:t>
            </a:r>
            <a:r>
              <a:rPr lang="en-US" sz="4499" b="1" spc="-134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Hawthorne":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598358" y="4239032"/>
            <a:ext cx="5044670" cy="126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22"/>
              </a:lnSpc>
            </a:pP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As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experiências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revelaram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que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fatores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sociais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como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atenção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dada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aos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trabalhadores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, 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coesão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grupo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e 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comunicação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têm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um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impacto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significativo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produtividade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606959" y="4239032"/>
            <a:ext cx="5044670" cy="10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22"/>
              </a:lnSpc>
            </a:pP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Os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grupos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informais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desempenham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um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papel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importante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no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ambiente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influenciando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comportamento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e 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produtividade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dos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trabalhadores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98358" y="7377431"/>
            <a:ext cx="5044670" cy="126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22"/>
              </a:lnSpc>
            </a:pP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atenção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e o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reconhecimento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dados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aos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trabalhadores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durante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as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experiências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aumentaram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sua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motivação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produtividade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independentemente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das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alterações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nas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condições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606959" y="7377212"/>
            <a:ext cx="5044670" cy="7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22"/>
              </a:lnSpc>
            </a:pP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liderança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e 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comunicação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eficazes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são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fundamentais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para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criar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um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ambiente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trabalho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positivo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1699" dirty="0" err="1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motivador</a:t>
            </a:r>
            <a:r>
              <a:rPr lang="en-US" sz="1699" dirty="0">
                <a:solidFill>
                  <a:srgbClr val="212937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285046" y="3644199"/>
            <a:ext cx="5334463" cy="394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599" b="1" spc="-77" dirty="0" err="1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Importância</a:t>
            </a: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 dos </a:t>
            </a:r>
            <a:r>
              <a:rPr lang="en-US" sz="2599" b="1" spc="-77" dirty="0" err="1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Fatores</a:t>
            </a: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9" b="1" spc="-77" dirty="0" err="1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Sociais</a:t>
            </a: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301481" y="3644199"/>
            <a:ext cx="3350149" cy="394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37"/>
              </a:lnSpc>
            </a:pPr>
            <a:r>
              <a:rPr lang="en-US" sz="2599" b="1" spc="-77" dirty="0" err="1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Grupos</a:t>
            </a: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599" b="1" spc="-77" dirty="0" err="1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Informais</a:t>
            </a: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598358" y="6782598"/>
            <a:ext cx="4707837" cy="394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"</a:t>
            </a:r>
            <a:r>
              <a:rPr lang="en-US" sz="2599" b="1" spc="-77" dirty="0" err="1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Efeito</a:t>
            </a: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 Hawthorne":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956577" y="6782598"/>
            <a:ext cx="5334463" cy="394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37"/>
              </a:lnSpc>
            </a:pPr>
            <a:r>
              <a:rPr lang="en-US" sz="2599" b="1" spc="-77" dirty="0" err="1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Liderança</a:t>
            </a: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 e </a:t>
            </a:r>
            <a:r>
              <a:rPr lang="en-US" sz="2599" b="1" spc="-77" dirty="0" err="1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Comunicação</a:t>
            </a:r>
            <a:r>
              <a:rPr lang="en-US" sz="2599" b="1" spc="-77" dirty="0">
                <a:solidFill>
                  <a:srgbClr val="212937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98445" y="-31948"/>
            <a:ext cx="8566728" cy="6738256"/>
          </a:xfrm>
          <a:custGeom>
            <a:avLst/>
            <a:gdLst/>
            <a:ahLst/>
            <a:cxnLst/>
            <a:rect l="l" t="t" r="r" b="b"/>
            <a:pathLst>
              <a:path w="8566728" h="6738256">
                <a:moveTo>
                  <a:pt x="0" y="0"/>
                </a:moveTo>
                <a:lnTo>
                  <a:pt x="8566728" y="0"/>
                </a:lnTo>
                <a:lnTo>
                  <a:pt x="8566728" y="6738257"/>
                </a:lnTo>
                <a:lnTo>
                  <a:pt x="0" y="67382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04875"/>
            <a:ext cx="6323287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  <a:spcBef>
                <a:spcPct val="0"/>
              </a:spcBef>
            </a:pPr>
            <a:r>
              <a:rPr lang="en-US" sz="44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Impacto e Legado: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3643" y="2016510"/>
            <a:ext cx="8690357" cy="681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 Experiências de Hawthorne marcaram o início da Escola das Relações Humanas, que enfatiza a importância dos aspetos humanos e sociais do trabalho. Estas experiências influenciaram profundamente as práticas de gestão e a cultura organizacional, destacando a necessidade de criar um ambiente de trabalho colaborativo, de apoio e motivador.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2905</Words>
  <Application>Microsoft Office PowerPoint</Application>
  <PresentationFormat>Personalizar</PresentationFormat>
  <Paragraphs>239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Poppins Semi-Bold</vt:lpstr>
      <vt:lpstr>Poppins</vt:lpstr>
      <vt:lpstr>Arial</vt:lpstr>
      <vt:lpstr>Calibri</vt:lpstr>
      <vt:lpstr>Poppins Bold</vt:lpstr>
      <vt:lpstr>Montserrat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3 Escola Humanista da Administração</dc:title>
  <cp:lastModifiedBy>robson antonio tavares costa</cp:lastModifiedBy>
  <cp:revision>21</cp:revision>
  <dcterms:created xsi:type="dcterms:W3CDTF">2006-08-16T00:00:00Z</dcterms:created>
  <dcterms:modified xsi:type="dcterms:W3CDTF">2026-02-16T16:28:29Z</dcterms:modified>
  <dc:identifier>DAGgADSRBYk</dc:identifier>
</cp:coreProperties>
</file>