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bril Fatface" panose="02000503000000020003" pitchFamily="2" charset="0"/>
      <p:regular r:id="rId22"/>
    </p:embeddedFont>
    <p:embeddedFont>
      <p:font typeface="Bernoru" panose="020B0604020202020204" charset="0"/>
      <p:regular r:id="rId23"/>
    </p:embeddedFont>
    <p:embeddedFont>
      <p:font typeface="Bungee" panose="020B0604020202020204" charset="0"/>
      <p:regular r:id="rId24"/>
    </p:embeddedFont>
    <p:embeddedFont>
      <p:font typeface="Funtastic" panose="020B0604020202020204" charset="0"/>
      <p:regular r:id="rId25"/>
    </p:embeddedFont>
    <p:embeddedFont>
      <p:font typeface="Handy Casual" panose="020B0604020202020204" charset="0"/>
      <p:regular r:id="rId26"/>
    </p:embeddedFont>
    <p:embeddedFont>
      <p:font typeface="Handyman" panose="020B0604020202020204" charset="0"/>
      <p:regular r:id="rId27"/>
    </p:embeddedFont>
    <p:embeddedFont>
      <p:font typeface="Libre Franklin" pitchFamily="2" charset="0"/>
      <p:regular r:id="rId28"/>
    </p:embeddedFont>
    <p:embeddedFont>
      <p:font typeface="Libre Franklin Bold" charset="0"/>
      <p:regular r:id="rId29"/>
    </p:embeddedFont>
    <p:embeddedFont>
      <p:font typeface="Libre Franklin Light" pitchFamily="2" charset="0"/>
      <p:regular r:id="rId30"/>
    </p:embeddedFont>
    <p:embeddedFont>
      <p:font typeface="Libre Franklin Semi-Bold" panose="020B0604020202020204" charset="0"/>
      <p:regular r:id="rId31"/>
    </p:embeddedFont>
    <p:embeddedFont>
      <p:font typeface="Migra Ultra-Bold" panose="020B0604020202020204" charset="0"/>
      <p:regular r:id="rId32"/>
    </p:embeddedFont>
    <p:embeddedFont>
      <p:font typeface="Quicksand" panose="020B0604020202020204" charset="0"/>
      <p:regular r:id="rId33"/>
    </p:embeddedFont>
    <p:embeddedFont>
      <p:font typeface="Quicksand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cientific_management" TargetMode="External"/><Relationship Id="rId5" Type="http://schemas.openxmlformats.org/officeDocument/2006/relationships/hyperlink" Target="https://en.wikipedia.org/wiki/Fayolism" TargetMode="Externa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XdP3StGSc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7196" y="3887123"/>
            <a:ext cx="15539682" cy="6056977"/>
            <a:chOff x="0" y="0"/>
            <a:chExt cx="4092756" cy="1414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2756" cy="1414631"/>
            </a:xfrm>
            <a:custGeom>
              <a:avLst/>
              <a:gdLst/>
              <a:ahLst/>
              <a:cxnLst/>
              <a:rect l="l" t="t" r="r" b="b"/>
              <a:pathLst>
                <a:path w="4092756" h="1414631">
                  <a:moveTo>
                    <a:pt x="39856" y="0"/>
                  </a:moveTo>
                  <a:lnTo>
                    <a:pt x="4052900" y="0"/>
                  </a:lnTo>
                  <a:cubicBezTo>
                    <a:pt x="4074911" y="0"/>
                    <a:pt x="4092756" y="17844"/>
                    <a:pt x="4092756" y="39856"/>
                  </a:cubicBezTo>
                  <a:lnTo>
                    <a:pt x="4092756" y="1374775"/>
                  </a:lnTo>
                  <a:cubicBezTo>
                    <a:pt x="4092756" y="1385345"/>
                    <a:pt x="4088557" y="1395483"/>
                    <a:pt x="4081082" y="1402957"/>
                  </a:cubicBezTo>
                  <a:cubicBezTo>
                    <a:pt x="4073608" y="1410432"/>
                    <a:pt x="4063470" y="1414631"/>
                    <a:pt x="4052900" y="1414631"/>
                  </a:cubicBezTo>
                  <a:lnTo>
                    <a:pt x="39856" y="1414631"/>
                  </a:lnTo>
                  <a:cubicBezTo>
                    <a:pt x="17844" y="1414631"/>
                    <a:pt x="0" y="1396787"/>
                    <a:pt x="0" y="1374775"/>
                  </a:cubicBezTo>
                  <a:lnTo>
                    <a:pt x="0" y="39856"/>
                  </a:lnTo>
                  <a:cubicBezTo>
                    <a:pt x="0" y="17844"/>
                    <a:pt x="17844" y="0"/>
                    <a:pt x="398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92756" cy="1452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913968" y="3993854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13968" y="6178633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776334" y="762719"/>
            <a:ext cx="5690302" cy="9524281"/>
            <a:chOff x="0" y="0"/>
            <a:chExt cx="7587070" cy="12699041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7334702" cy="12699041"/>
            </a:xfrm>
            <a:custGeom>
              <a:avLst/>
              <a:gdLst/>
              <a:ahLst/>
              <a:cxnLst/>
              <a:rect l="l" t="t" r="r" b="b"/>
              <a:pathLst>
                <a:path w="7334702" h="12699041">
                  <a:moveTo>
                    <a:pt x="7334702" y="0"/>
                  </a:moveTo>
                  <a:lnTo>
                    <a:pt x="0" y="0"/>
                  </a:lnTo>
                  <a:lnTo>
                    <a:pt x="0" y="12699041"/>
                  </a:lnTo>
                  <a:lnTo>
                    <a:pt x="7334702" y="12699041"/>
                  </a:lnTo>
                  <a:lnTo>
                    <a:pt x="733470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3777" r="-30471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5829069" y="842833"/>
              <a:ext cx="1758001" cy="2625846"/>
              <a:chOff x="0" y="0"/>
              <a:chExt cx="544168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416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4168" h="812800">
                    <a:moveTo>
                      <a:pt x="272084" y="0"/>
                    </a:moveTo>
                    <a:cubicBezTo>
                      <a:pt x="121816" y="0"/>
                      <a:pt x="0" y="181951"/>
                      <a:pt x="0" y="406400"/>
                    </a:cubicBezTo>
                    <a:cubicBezTo>
                      <a:pt x="0" y="630849"/>
                      <a:pt x="121816" y="812800"/>
                      <a:pt x="272084" y="812800"/>
                    </a:cubicBezTo>
                    <a:cubicBezTo>
                      <a:pt x="422352" y="812800"/>
                      <a:pt x="544168" y="630849"/>
                      <a:pt x="544168" y="406400"/>
                    </a:cubicBezTo>
                    <a:cubicBezTo>
                      <a:pt x="544168" y="181951"/>
                      <a:pt x="422352" y="0"/>
                      <a:pt x="272084" y="0"/>
                    </a:cubicBezTo>
                    <a:close/>
                  </a:path>
                </a:pathLst>
              </a:custGeom>
              <a:solidFill>
                <a:srgbClr val="FCDDE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51016" y="38100"/>
                <a:ext cx="442137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068817" y="705761"/>
            <a:ext cx="15517630" cy="241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6500" dirty="0" err="1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Teorização</a:t>
            </a:r>
            <a:r>
              <a:rPr lang="en-US" sz="6500" dirty="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 da </a:t>
            </a:r>
            <a:r>
              <a:rPr lang="en-US" sz="6500" dirty="0" err="1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Gestão</a:t>
            </a:r>
            <a:r>
              <a:rPr lang="en-US" sz="6500" dirty="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 e </a:t>
            </a:r>
            <a:r>
              <a:rPr lang="en-US" sz="6500" dirty="0" err="1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evolução</a:t>
            </a:r>
            <a:r>
              <a:rPr lang="en-US" sz="6500" dirty="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6500" dirty="0" err="1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histórica</a:t>
            </a:r>
            <a:r>
              <a:rPr lang="en-US" sz="6500" dirty="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:</a:t>
            </a:r>
          </a:p>
          <a:p>
            <a:pPr algn="l">
              <a:lnSpc>
                <a:spcPts val="5850"/>
              </a:lnSpc>
            </a:pPr>
            <a:endParaRPr lang="en-US" sz="6500" dirty="0">
              <a:solidFill>
                <a:srgbClr val="1D3163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50056" y="3946229"/>
            <a:ext cx="11333962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Revolução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Industrial: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segunda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fase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Revolução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Industrial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estava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pleno vapor, com 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desenvolvimento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novas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tecnologias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eletricidade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o motor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combustão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interna,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impulsionando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massa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50056" y="6211776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Crescimento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Fábricas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As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fábricas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tornaram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-se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cada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vez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maiores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complexas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exigindo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uma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eficiente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para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otimizar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reduzir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custos.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29401" y="2280572"/>
            <a:ext cx="649490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Escola </a:t>
            </a:r>
            <a:r>
              <a:rPr lang="en-US" sz="49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6167" y="3187353"/>
            <a:ext cx="1129173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Aumento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nas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Indústrias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Crescimento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</p:txBody>
      </p:sp>
      <p:sp>
        <p:nvSpPr>
          <p:cNvPr id="17" name="Freeform 17"/>
          <p:cNvSpPr/>
          <p:nvPr/>
        </p:nvSpPr>
        <p:spPr>
          <a:xfrm>
            <a:off x="4913968" y="8366966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925338" y="8006030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Necessidade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Padronização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Havia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uma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crescente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necessidade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padronizar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ferramentas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métodos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trabalho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para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garantir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qualidade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consistência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4315">
            <a:off x="4311656" y="-3290462"/>
            <a:ext cx="6212068" cy="6212068"/>
          </a:xfrm>
          <a:custGeom>
            <a:avLst/>
            <a:gdLst/>
            <a:ahLst/>
            <a:cxnLst/>
            <a:rect l="l" t="t" r="r" b="b"/>
            <a:pathLst>
              <a:path w="6212068" h="6212068">
                <a:moveTo>
                  <a:pt x="0" y="0"/>
                </a:moveTo>
                <a:lnTo>
                  <a:pt x="6212068" y="0"/>
                </a:lnTo>
                <a:lnTo>
                  <a:pt x="6212068" y="6212068"/>
                </a:lnTo>
                <a:lnTo>
                  <a:pt x="0" y="6212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211218" y="-979701"/>
            <a:ext cx="8026287" cy="8448723"/>
          </a:xfrm>
          <a:custGeom>
            <a:avLst/>
            <a:gdLst/>
            <a:ahLst/>
            <a:cxnLst/>
            <a:rect l="l" t="t" r="r" b="b"/>
            <a:pathLst>
              <a:path w="8026287" h="8448723">
                <a:moveTo>
                  <a:pt x="0" y="0"/>
                </a:moveTo>
                <a:lnTo>
                  <a:pt x="8026287" y="0"/>
                </a:lnTo>
                <a:lnTo>
                  <a:pt x="8026287" y="8448722"/>
                </a:lnTo>
                <a:lnTo>
                  <a:pt x="0" y="8448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993" t="-8994" r="-26" b="-13081"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1476978" y="58052"/>
            <a:ext cx="6325948" cy="6753790"/>
          </a:xfrm>
          <a:custGeom>
            <a:avLst/>
            <a:gdLst/>
            <a:ahLst/>
            <a:cxnLst/>
            <a:rect l="l" t="t" r="r" b="b"/>
            <a:pathLst>
              <a:path w="6325948" h="6753790">
                <a:moveTo>
                  <a:pt x="0" y="0"/>
                </a:moveTo>
                <a:lnTo>
                  <a:pt x="6325947" y="0"/>
                </a:lnTo>
                <a:lnTo>
                  <a:pt x="6325947" y="6753789"/>
                </a:lnTo>
                <a:lnTo>
                  <a:pt x="0" y="6753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884" t="-7777" r="-1275" b="-13746"/>
            </a:stretch>
          </a:blipFill>
        </p:spPr>
      </p:sp>
      <p:sp>
        <p:nvSpPr>
          <p:cNvPr id="5" name="Freeform 5"/>
          <p:cNvSpPr/>
          <p:nvPr/>
        </p:nvSpPr>
        <p:spPr>
          <a:xfrm rot="-5764486">
            <a:off x="13879815" y="6454472"/>
            <a:ext cx="6758971" cy="6758971"/>
          </a:xfrm>
          <a:custGeom>
            <a:avLst/>
            <a:gdLst/>
            <a:ahLst/>
            <a:cxnLst/>
            <a:rect l="l" t="t" r="r" b="b"/>
            <a:pathLst>
              <a:path w="6758971" h="6758971">
                <a:moveTo>
                  <a:pt x="0" y="0"/>
                </a:moveTo>
                <a:lnTo>
                  <a:pt x="6758970" y="0"/>
                </a:lnTo>
                <a:lnTo>
                  <a:pt x="6758970" y="6758971"/>
                </a:lnTo>
                <a:lnTo>
                  <a:pt x="0" y="6758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7097746" y="5010218"/>
            <a:ext cx="6797247" cy="7203339"/>
          </a:xfrm>
          <a:custGeom>
            <a:avLst/>
            <a:gdLst/>
            <a:ahLst/>
            <a:cxnLst/>
            <a:rect l="l" t="t" r="r" b="b"/>
            <a:pathLst>
              <a:path w="6797247" h="7203339">
                <a:moveTo>
                  <a:pt x="0" y="0"/>
                </a:moveTo>
                <a:lnTo>
                  <a:pt x="6797247" y="0"/>
                </a:lnTo>
                <a:lnTo>
                  <a:pt x="6797247" y="7203339"/>
                </a:lnTo>
                <a:lnTo>
                  <a:pt x="0" y="720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816" t="-8040" b="-1403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0030" y="1547029"/>
            <a:ext cx="6662086" cy="36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 que é: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030" y="2123354"/>
            <a:ext cx="6662086" cy="258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Taylor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defendia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a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utilização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de um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sistema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de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remuneração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por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produtividade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para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incentivar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os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trabalhadores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a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aumentar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a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sua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produção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Os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trabalhadores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recebiam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um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salário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proporcional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à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sua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produção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o que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os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motivava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a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trabalhar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mais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rápido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e com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mais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lang="en-US" sz="2100" dirty="0" err="1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eficiência</a:t>
            </a:r>
            <a:r>
              <a: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.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233D5D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748622" y="2408361"/>
            <a:ext cx="5799501" cy="2053171"/>
            <a:chOff x="0" y="0"/>
            <a:chExt cx="7732668" cy="273756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732668" cy="48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Como funcionava: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2452"/>
              <a:ext cx="7732668" cy="2453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padrões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produção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definidos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com base no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estudo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dos tempos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recebiam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um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salário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base e um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bónus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por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unidade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produzida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acima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padrão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28710" y="6488484"/>
            <a:ext cx="4685745" cy="2416913"/>
            <a:chOff x="0" y="0"/>
            <a:chExt cx="6247660" cy="322255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6247660" cy="48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32452"/>
              <a:ext cx="6247660" cy="293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Exemplo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prático:Em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uma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fábrica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calçados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recebiam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um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salário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base e um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bónus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por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 de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sapatos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produzido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acima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 meta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diária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ctr">
                <a:lnSpc>
                  <a:spcPts val="2940"/>
                </a:lnSpc>
              </a:pPr>
              <a:endPara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98853" y="515202"/>
            <a:ext cx="815980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b="1">
                <a:solidFill>
                  <a:srgbClr val="233D5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Sistema de Remuneração por Produtividade: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0253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5691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5161" y="1028700"/>
            <a:ext cx="15897678" cy="4182574"/>
            <a:chOff x="0" y="0"/>
            <a:chExt cx="44751332" cy="11773780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4606551" cy="11629000"/>
            </a:xfrm>
            <a:custGeom>
              <a:avLst/>
              <a:gdLst/>
              <a:ahLst/>
              <a:cxnLst/>
              <a:rect l="l" t="t" r="r" b="b"/>
              <a:pathLst>
                <a:path w="44606551" h="11629000">
                  <a:moveTo>
                    <a:pt x="0" y="0"/>
                  </a:moveTo>
                  <a:lnTo>
                    <a:pt x="44606551" y="0"/>
                  </a:lnTo>
                  <a:lnTo>
                    <a:pt x="44606551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751330" cy="11773780"/>
            </a:xfrm>
            <a:custGeom>
              <a:avLst/>
              <a:gdLst/>
              <a:ahLst/>
              <a:cxnLst/>
              <a:rect l="l" t="t" r="r" b="b"/>
              <a:pathLst>
                <a:path w="44751330" h="11773780">
                  <a:moveTo>
                    <a:pt x="44606552" y="11628999"/>
                  </a:moveTo>
                  <a:lnTo>
                    <a:pt x="44751330" y="11628999"/>
                  </a:lnTo>
                  <a:lnTo>
                    <a:pt x="44751330" y="11773780"/>
                  </a:lnTo>
                  <a:lnTo>
                    <a:pt x="44606552" y="11773780"/>
                  </a:lnTo>
                  <a:lnTo>
                    <a:pt x="44606552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11628999"/>
                  </a:lnTo>
                  <a:lnTo>
                    <a:pt x="44606552" y="11628999"/>
                  </a:lnTo>
                  <a:lnTo>
                    <a:pt x="44606552" y="144780"/>
                  </a:lnTo>
                  <a:close/>
                  <a:moveTo>
                    <a:pt x="144780" y="11628999"/>
                  </a:moveTo>
                  <a:lnTo>
                    <a:pt x="44606552" y="11628999"/>
                  </a:lnTo>
                  <a:lnTo>
                    <a:pt x="44606552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77142" y="1347117"/>
            <a:ext cx="15333717" cy="3582732"/>
            <a:chOff x="0" y="0"/>
            <a:chExt cx="40693977" cy="9508173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40549196" cy="9363393"/>
            </a:xfrm>
            <a:custGeom>
              <a:avLst/>
              <a:gdLst/>
              <a:ahLst/>
              <a:cxnLst/>
              <a:rect l="l" t="t" r="r" b="b"/>
              <a:pathLst>
                <a:path w="40549196" h="9363393">
                  <a:moveTo>
                    <a:pt x="0" y="0"/>
                  </a:moveTo>
                  <a:lnTo>
                    <a:pt x="40549196" y="0"/>
                  </a:lnTo>
                  <a:lnTo>
                    <a:pt x="4054919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0693978" cy="9508173"/>
            </a:xfrm>
            <a:custGeom>
              <a:avLst/>
              <a:gdLst/>
              <a:ahLst/>
              <a:cxnLst/>
              <a:rect l="l" t="t" r="r" b="b"/>
              <a:pathLst>
                <a:path w="40693978" h="9508173">
                  <a:moveTo>
                    <a:pt x="40549196" y="9363393"/>
                  </a:moveTo>
                  <a:lnTo>
                    <a:pt x="40693978" y="9363393"/>
                  </a:lnTo>
                  <a:lnTo>
                    <a:pt x="40693978" y="9508173"/>
                  </a:lnTo>
                  <a:lnTo>
                    <a:pt x="40549196" y="9508173"/>
                  </a:lnTo>
                  <a:lnTo>
                    <a:pt x="40549196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9363393"/>
                  </a:lnTo>
                  <a:lnTo>
                    <a:pt x="40549196" y="9363393"/>
                  </a:lnTo>
                  <a:lnTo>
                    <a:pt x="40549196" y="144780"/>
                  </a:lnTo>
                  <a:close/>
                  <a:moveTo>
                    <a:pt x="144780" y="9363393"/>
                  </a:moveTo>
                  <a:lnTo>
                    <a:pt x="40549196" y="9363393"/>
                  </a:lnTo>
                  <a:lnTo>
                    <a:pt x="40549196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4455182" y="4352288"/>
            <a:ext cx="9377636" cy="6693287"/>
          </a:xfrm>
          <a:custGeom>
            <a:avLst/>
            <a:gdLst/>
            <a:ahLst/>
            <a:cxnLst/>
            <a:rect l="l" t="t" r="r" b="b"/>
            <a:pathLst>
              <a:path w="9377636" h="6693287">
                <a:moveTo>
                  <a:pt x="0" y="0"/>
                </a:moveTo>
                <a:lnTo>
                  <a:pt x="9377636" y="0"/>
                </a:lnTo>
                <a:lnTo>
                  <a:pt x="9377636" y="6693287"/>
                </a:lnTo>
                <a:lnTo>
                  <a:pt x="0" y="669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41798" y="1371840"/>
            <a:ext cx="12845937" cy="316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TEORIA CLÁSSICA DE FAYOL: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0253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74409" y="-24201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0623" y="4178972"/>
            <a:ext cx="9568807" cy="4790353"/>
            <a:chOff x="0" y="0"/>
            <a:chExt cx="26935810" cy="1348465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6791031" cy="13339874"/>
            </a:xfrm>
            <a:custGeom>
              <a:avLst/>
              <a:gdLst/>
              <a:ahLst/>
              <a:cxnLst/>
              <a:rect l="l" t="t" r="r" b="b"/>
              <a:pathLst>
                <a:path w="26791031" h="13339874">
                  <a:moveTo>
                    <a:pt x="0" y="0"/>
                  </a:moveTo>
                  <a:lnTo>
                    <a:pt x="26791031" y="0"/>
                  </a:lnTo>
                  <a:lnTo>
                    <a:pt x="26791031" y="13339874"/>
                  </a:lnTo>
                  <a:lnTo>
                    <a:pt x="0" y="1333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6935810" cy="13484653"/>
            </a:xfrm>
            <a:custGeom>
              <a:avLst/>
              <a:gdLst/>
              <a:ahLst/>
              <a:cxnLst/>
              <a:rect l="l" t="t" r="r" b="b"/>
              <a:pathLst>
                <a:path w="26935810" h="13484653">
                  <a:moveTo>
                    <a:pt x="26791031" y="13339874"/>
                  </a:moveTo>
                  <a:lnTo>
                    <a:pt x="26935810" y="13339874"/>
                  </a:lnTo>
                  <a:lnTo>
                    <a:pt x="26935810" y="13484653"/>
                  </a:lnTo>
                  <a:lnTo>
                    <a:pt x="26791031" y="13484653"/>
                  </a:lnTo>
                  <a:lnTo>
                    <a:pt x="26791031" y="133398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339874"/>
                  </a:lnTo>
                  <a:lnTo>
                    <a:pt x="0" y="13339874"/>
                  </a:lnTo>
                  <a:lnTo>
                    <a:pt x="0" y="144780"/>
                  </a:lnTo>
                  <a:close/>
                  <a:moveTo>
                    <a:pt x="0" y="13339874"/>
                  </a:moveTo>
                  <a:lnTo>
                    <a:pt x="144780" y="13339874"/>
                  </a:lnTo>
                  <a:lnTo>
                    <a:pt x="144780" y="13484653"/>
                  </a:lnTo>
                  <a:lnTo>
                    <a:pt x="0" y="13484653"/>
                  </a:lnTo>
                  <a:lnTo>
                    <a:pt x="0" y="13339874"/>
                  </a:lnTo>
                  <a:close/>
                  <a:moveTo>
                    <a:pt x="26791031" y="144780"/>
                  </a:moveTo>
                  <a:lnTo>
                    <a:pt x="26935810" y="144780"/>
                  </a:lnTo>
                  <a:lnTo>
                    <a:pt x="26935810" y="13339874"/>
                  </a:lnTo>
                  <a:lnTo>
                    <a:pt x="26791031" y="13339874"/>
                  </a:lnTo>
                  <a:lnTo>
                    <a:pt x="26791031" y="144780"/>
                  </a:lnTo>
                  <a:close/>
                  <a:moveTo>
                    <a:pt x="144780" y="13339874"/>
                  </a:moveTo>
                  <a:lnTo>
                    <a:pt x="26791031" y="13339874"/>
                  </a:lnTo>
                  <a:lnTo>
                    <a:pt x="26791031" y="13484653"/>
                  </a:lnTo>
                  <a:lnTo>
                    <a:pt x="144780" y="13484653"/>
                  </a:lnTo>
                  <a:lnTo>
                    <a:pt x="144780" y="13339874"/>
                  </a:lnTo>
                  <a:close/>
                  <a:moveTo>
                    <a:pt x="26791031" y="0"/>
                  </a:moveTo>
                  <a:lnTo>
                    <a:pt x="26935810" y="0"/>
                  </a:lnTo>
                  <a:lnTo>
                    <a:pt x="26935810" y="144780"/>
                  </a:lnTo>
                  <a:lnTo>
                    <a:pt x="26791031" y="144780"/>
                  </a:lnTo>
                  <a:lnTo>
                    <a:pt x="267910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791031" y="0"/>
                  </a:lnTo>
                  <a:lnTo>
                    <a:pt x="267910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94010" y="4366684"/>
            <a:ext cx="9120751" cy="4414928"/>
            <a:chOff x="0" y="0"/>
            <a:chExt cx="24205456" cy="11716729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4060676" cy="11571949"/>
            </a:xfrm>
            <a:custGeom>
              <a:avLst/>
              <a:gdLst/>
              <a:ahLst/>
              <a:cxnLst/>
              <a:rect l="l" t="t" r="r" b="b"/>
              <a:pathLst>
                <a:path w="24060676" h="11571949">
                  <a:moveTo>
                    <a:pt x="0" y="0"/>
                  </a:moveTo>
                  <a:lnTo>
                    <a:pt x="24060676" y="0"/>
                  </a:lnTo>
                  <a:lnTo>
                    <a:pt x="24060676" y="11571949"/>
                  </a:lnTo>
                  <a:lnTo>
                    <a:pt x="0" y="1157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4205456" cy="11716728"/>
            </a:xfrm>
            <a:custGeom>
              <a:avLst/>
              <a:gdLst/>
              <a:ahLst/>
              <a:cxnLst/>
              <a:rect l="l" t="t" r="r" b="b"/>
              <a:pathLst>
                <a:path w="24205456" h="11716728">
                  <a:moveTo>
                    <a:pt x="24060677" y="11571949"/>
                  </a:moveTo>
                  <a:lnTo>
                    <a:pt x="24205456" y="11571949"/>
                  </a:lnTo>
                  <a:lnTo>
                    <a:pt x="24205456" y="11716728"/>
                  </a:lnTo>
                  <a:lnTo>
                    <a:pt x="24060677" y="11716728"/>
                  </a:lnTo>
                  <a:lnTo>
                    <a:pt x="24060677" y="115719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71949"/>
                  </a:lnTo>
                  <a:lnTo>
                    <a:pt x="0" y="11571949"/>
                  </a:lnTo>
                  <a:lnTo>
                    <a:pt x="0" y="144780"/>
                  </a:lnTo>
                  <a:close/>
                  <a:moveTo>
                    <a:pt x="0" y="11571949"/>
                  </a:moveTo>
                  <a:lnTo>
                    <a:pt x="144780" y="11571949"/>
                  </a:lnTo>
                  <a:lnTo>
                    <a:pt x="144780" y="11716728"/>
                  </a:lnTo>
                  <a:lnTo>
                    <a:pt x="0" y="11716728"/>
                  </a:lnTo>
                  <a:lnTo>
                    <a:pt x="0" y="11571949"/>
                  </a:lnTo>
                  <a:close/>
                  <a:moveTo>
                    <a:pt x="24060677" y="144780"/>
                  </a:moveTo>
                  <a:lnTo>
                    <a:pt x="24205456" y="144780"/>
                  </a:lnTo>
                  <a:lnTo>
                    <a:pt x="24205456" y="11571949"/>
                  </a:lnTo>
                  <a:lnTo>
                    <a:pt x="24060677" y="11571949"/>
                  </a:lnTo>
                  <a:lnTo>
                    <a:pt x="24060677" y="144780"/>
                  </a:lnTo>
                  <a:close/>
                  <a:moveTo>
                    <a:pt x="144780" y="11571949"/>
                  </a:moveTo>
                  <a:lnTo>
                    <a:pt x="24060677" y="11571949"/>
                  </a:lnTo>
                  <a:lnTo>
                    <a:pt x="24060677" y="11716728"/>
                  </a:lnTo>
                  <a:lnTo>
                    <a:pt x="144780" y="11716728"/>
                  </a:lnTo>
                  <a:lnTo>
                    <a:pt x="144780" y="11571949"/>
                  </a:lnTo>
                  <a:close/>
                  <a:moveTo>
                    <a:pt x="24060677" y="0"/>
                  </a:moveTo>
                  <a:lnTo>
                    <a:pt x="24205456" y="0"/>
                  </a:lnTo>
                  <a:lnTo>
                    <a:pt x="24205456" y="144780"/>
                  </a:lnTo>
                  <a:lnTo>
                    <a:pt x="24060677" y="144780"/>
                  </a:lnTo>
                  <a:lnTo>
                    <a:pt x="240606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060677" y="0"/>
                  </a:lnTo>
                  <a:lnTo>
                    <a:pt x="240606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2486706" y="4178972"/>
            <a:ext cx="4839496" cy="5259197"/>
          </a:xfrm>
          <a:custGeom>
            <a:avLst/>
            <a:gdLst/>
            <a:ahLst/>
            <a:cxnLst/>
            <a:rect l="l" t="t" r="r" b="b"/>
            <a:pathLst>
              <a:path w="4839496" h="5259197">
                <a:moveTo>
                  <a:pt x="0" y="0"/>
                </a:moveTo>
                <a:lnTo>
                  <a:pt x="4839496" y="0"/>
                </a:lnTo>
                <a:lnTo>
                  <a:pt x="4839496" y="5259197"/>
                </a:lnTo>
                <a:lnTo>
                  <a:pt x="0" y="5259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786" b="-13786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81546" y="1635339"/>
            <a:ext cx="11524908" cy="10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HENRI FAYOL E A TEORIA CLÁSSICA: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93222" y="4783448"/>
            <a:ext cx="8538079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Henri Fayol (29 de julho de 1841 – 19 de novembro de 1925) foi um engenheiro de minas francês, executivo de mineração, autor e diretor de minas que desenvolveu uma teoria geral de administração de empresas que é frequentemente chamada de </a:t>
            </a:r>
            <a:r>
              <a:rPr lang="en-US" sz="3000" u="sng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  <a:hlinkClick r:id="rId5" tooltip="https://en.wikipedia.org/wiki/Fayolism"/>
              </a:rPr>
              <a:t>Fayolismo</a:t>
            </a:r>
            <a:r>
              <a:rPr lang="en-US" sz="300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. Ele e seus colegas desenvolveram essa teoria independentemente da </a:t>
            </a:r>
            <a:r>
              <a:rPr lang="en-US" sz="3000" u="sng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  <a:hlinkClick r:id="rId6" tooltip="https://en.wikipedia.org/wiki/Scientific_management"/>
              </a:rPr>
              <a:t>administração científica,</a:t>
            </a:r>
            <a:r>
              <a:rPr lang="en-US" sz="300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mas aproximadamente contemporaneamente.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52910" y="9438169"/>
            <a:ext cx="5343227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Fonte: Wikipédia, a enciclopédia livre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0253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5691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5161" y="3724844"/>
            <a:ext cx="7783710" cy="5368303"/>
            <a:chOff x="0" y="0"/>
            <a:chExt cx="21910835" cy="15111561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1766055" cy="14966780"/>
            </a:xfrm>
            <a:custGeom>
              <a:avLst/>
              <a:gdLst/>
              <a:ahLst/>
              <a:cxnLst/>
              <a:rect l="l" t="t" r="r" b="b"/>
              <a:pathLst>
                <a:path w="21766055" h="14966780">
                  <a:moveTo>
                    <a:pt x="0" y="0"/>
                  </a:moveTo>
                  <a:lnTo>
                    <a:pt x="21766055" y="0"/>
                  </a:lnTo>
                  <a:lnTo>
                    <a:pt x="21766055" y="14966780"/>
                  </a:lnTo>
                  <a:lnTo>
                    <a:pt x="0" y="1496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1910835" cy="15111561"/>
            </a:xfrm>
            <a:custGeom>
              <a:avLst/>
              <a:gdLst/>
              <a:ahLst/>
              <a:cxnLst/>
              <a:rect l="l" t="t" r="r" b="b"/>
              <a:pathLst>
                <a:path w="21910835" h="15111561">
                  <a:moveTo>
                    <a:pt x="21766056" y="14966781"/>
                  </a:moveTo>
                  <a:lnTo>
                    <a:pt x="21910835" y="14966781"/>
                  </a:lnTo>
                  <a:lnTo>
                    <a:pt x="21910835" y="15111561"/>
                  </a:lnTo>
                  <a:lnTo>
                    <a:pt x="21766056" y="15111561"/>
                  </a:lnTo>
                  <a:lnTo>
                    <a:pt x="21766056" y="1496678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966781"/>
                  </a:lnTo>
                  <a:lnTo>
                    <a:pt x="0" y="14966781"/>
                  </a:lnTo>
                  <a:lnTo>
                    <a:pt x="0" y="144780"/>
                  </a:lnTo>
                  <a:close/>
                  <a:moveTo>
                    <a:pt x="0" y="14966781"/>
                  </a:moveTo>
                  <a:lnTo>
                    <a:pt x="144780" y="14966781"/>
                  </a:lnTo>
                  <a:lnTo>
                    <a:pt x="144780" y="15111561"/>
                  </a:lnTo>
                  <a:lnTo>
                    <a:pt x="0" y="15111561"/>
                  </a:lnTo>
                  <a:lnTo>
                    <a:pt x="0" y="14966781"/>
                  </a:lnTo>
                  <a:close/>
                  <a:moveTo>
                    <a:pt x="21766056" y="144780"/>
                  </a:moveTo>
                  <a:lnTo>
                    <a:pt x="21910835" y="144780"/>
                  </a:lnTo>
                  <a:lnTo>
                    <a:pt x="21910835" y="14966781"/>
                  </a:lnTo>
                  <a:lnTo>
                    <a:pt x="21766056" y="14966781"/>
                  </a:lnTo>
                  <a:lnTo>
                    <a:pt x="21766056" y="144780"/>
                  </a:lnTo>
                  <a:close/>
                  <a:moveTo>
                    <a:pt x="144780" y="14966781"/>
                  </a:moveTo>
                  <a:lnTo>
                    <a:pt x="21766056" y="14966781"/>
                  </a:lnTo>
                  <a:lnTo>
                    <a:pt x="21766056" y="15111561"/>
                  </a:lnTo>
                  <a:lnTo>
                    <a:pt x="144780" y="15111561"/>
                  </a:lnTo>
                  <a:lnTo>
                    <a:pt x="144780" y="14966781"/>
                  </a:lnTo>
                  <a:close/>
                  <a:moveTo>
                    <a:pt x="21766056" y="0"/>
                  </a:moveTo>
                  <a:lnTo>
                    <a:pt x="21910835" y="0"/>
                  </a:lnTo>
                  <a:lnTo>
                    <a:pt x="21910835" y="144780"/>
                  </a:lnTo>
                  <a:lnTo>
                    <a:pt x="21766056" y="144780"/>
                  </a:lnTo>
                  <a:lnTo>
                    <a:pt x="217660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66056" y="0"/>
                  </a:lnTo>
                  <a:lnTo>
                    <a:pt x="217660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0151" y="3974480"/>
            <a:ext cx="7301669" cy="4930956"/>
            <a:chOff x="0" y="0"/>
            <a:chExt cx="19377816" cy="13086207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9233036" cy="12941427"/>
            </a:xfrm>
            <a:custGeom>
              <a:avLst/>
              <a:gdLst/>
              <a:ahLst/>
              <a:cxnLst/>
              <a:rect l="l" t="t" r="r" b="b"/>
              <a:pathLst>
                <a:path w="19233036" h="12941427">
                  <a:moveTo>
                    <a:pt x="0" y="0"/>
                  </a:moveTo>
                  <a:lnTo>
                    <a:pt x="19233036" y="0"/>
                  </a:lnTo>
                  <a:lnTo>
                    <a:pt x="19233036" y="12941427"/>
                  </a:lnTo>
                  <a:lnTo>
                    <a:pt x="0" y="1294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9377816" cy="13086207"/>
            </a:xfrm>
            <a:custGeom>
              <a:avLst/>
              <a:gdLst/>
              <a:ahLst/>
              <a:cxnLst/>
              <a:rect l="l" t="t" r="r" b="b"/>
              <a:pathLst>
                <a:path w="19377816" h="13086207">
                  <a:moveTo>
                    <a:pt x="19233035" y="12941427"/>
                  </a:moveTo>
                  <a:lnTo>
                    <a:pt x="19377816" y="12941427"/>
                  </a:lnTo>
                  <a:lnTo>
                    <a:pt x="19377816" y="13086207"/>
                  </a:lnTo>
                  <a:lnTo>
                    <a:pt x="19233035" y="13086207"/>
                  </a:lnTo>
                  <a:lnTo>
                    <a:pt x="19233035" y="129414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41427"/>
                  </a:lnTo>
                  <a:lnTo>
                    <a:pt x="0" y="12941427"/>
                  </a:lnTo>
                  <a:lnTo>
                    <a:pt x="0" y="144780"/>
                  </a:lnTo>
                  <a:close/>
                  <a:moveTo>
                    <a:pt x="0" y="12941427"/>
                  </a:moveTo>
                  <a:lnTo>
                    <a:pt x="144780" y="12941427"/>
                  </a:lnTo>
                  <a:lnTo>
                    <a:pt x="144780" y="13086207"/>
                  </a:lnTo>
                  <a:lnTo>
                    <a:pt x="0" y="13086207"/>
                  </a:lnTo>
                  <a:lnTo>
                    <a:pt x="0" y="12941427"/>
                  </a:lnTo>
                  <a:close/>
                  <a:moveTo>
                    <a:pt x="19233035" y="144780"/>
                  </a:moveTo>
                  <a:lnTo>
                    <a:pt x="19377816" y="144780"/>
                  </a:lnTo>
                  <a:lnTo>
                    <a:pt x="19377816" y="12941427"/>
                  </a:lnTo>
                  <a:lnTo>
                    <a:pt x="19233035" y="12941427"/>
                  </a:lnTo>
                  <a:lnTo>
                    <a:pt x="19233035" y="144780"/>
                  </a:lnTo>
                  <a:close/>
                  <a:moveTo>
                    <a:pt x="144780" y="12941427"/>
                  </a:moveTo>
                  <a:lnTo>
                    <a:pt x="19233035" y="12941427"/>
                  </a:lnTo>
                  <a:lnTo>
                    <a:pt x="19233035" y="13086207"/>
                  </a:lnTo>
                  <a:lnTo>
                    <a:pt x="144780" y="13086207"/>
                  </a:lnTo>
                  <a:lnTo>
                    <a:pt x="144780" y="12941427"/>
                  </a:lnTo>
                  <a:close/>
                  <a:moveTo>
                    <a:pt x="19233035" y="0"/>
                  </a:moveTo>
                  <a:lnTo>
                    <a:pt x="19377816" y="0"/>
                  </a:lnTo>
                  <a:lnTo>
                    <a:pt x="19377816" y="144780"/>
                  </a:lnTo>
                  <a:lnTo>
                    <a:pt x="19233035" y="144780"/>
                  </a:lnTo>
                  <a:lnTo>
                    <a:pt x="192330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233035" y="0"/>
                  </a:lnTo>
                  <a:lnTo>
                    <a:pt x="192330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975823" y="1517891"/>
            <a:ext cx="12211912" cy="12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PRINCÍPIOS DA ADMINISTRAÇÃO: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85557" y="4118207"/>
            <a:ext cx="67709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Divisão do Trabalho: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Especialização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tarefas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aumentar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eficiência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309129" y="3755806"/>
            <a:ext cx="7783710" cy="5368303"/>
            <a:chOff x="0" y="0"/>
            <a:chExt cx="21910835" cy="15111561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21766055" cy="14966780"/>
            </a:xfrm>
            <a:custGeom>
              <a:avLst/>
              <a:gdLst/>
              <a:ahLst/>
              <a:cxnLst/>
              <a:rect l="l" t="t" r="r" b="b"/>
              <a:pathLst>
                <a:path w="21766055" h="14966780">
                  <a:moveTo>
                    <a:pt x="0" y="0"/>
                  </a:moveTo>
                  <a:lnTo>
                    <a:pt x="21766055" y="0"/>
                  </a:lnTo>
                  <a:lnTo>
                    <a:pt x="21766055" y="14966780"/>
                  </a:lnTo>
                  <a:lnTo>
                    <a:pt x="0" y="1496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1910835" cy="15111561"/>
            </a:xfrm>
            <a:custGeom>
              <a:avLst/>
              <a:gdLst/>
              <a:ahLst/>
              <a:cxnLst/>
              <a:rect l="l" t="t" r="r" b="b"/>
              <a:pathLst>
                <a:path w="21910835" h="15111561">
                  <a:moveTo>
                    <a:pt x="21766056" y="14966781"/>
                  </a:moveTo>
                  <a:lnTo>
                    <a:pt x="21910835" y="14966781"/>
                  </a:lnTo>
                  <a:lnTo>
                    <a:pt x="21910835" y="15111561"/>
                  </a:lnTo>
                  <a:lnTo>
                    <a:pt x="21766056" y="15111561"/>
                  </a:lnTo>
                  <a:lnTo>
                    <a:pt x="21766056" y="1496678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966781"/>
                  </a:lnTo>
                  <a:lnTo>
                    <a:pt x="0" y="14966781"/>
                  </a:lnTo>
                  <a:lnTo>
                    <a:pt x="0" y="144780"/>
                  </a:lnTo>
                  <a:close/>
                  <a:moveTo>
                    <a:pt x="0" y="14966781"/>
                  </a:moveTo>
                  <a:lnTo>
                    <a:pt x="144780" y="14966781"/>
                  </a:lnTo>
                  <a:lnTo>
                    <a:pt x="144780" y="15111561"/>
                  </a:lnTo>
                  <a:lnTo>
                    <a:pt x="0" y="15111561"/>
                  </a:lnTo>
                  <a:lnTo>
                    <a:pt x="0" y="14966781"/>
                  </a:lnTo>
                  <a:close/>
                  <a:moveTo>
                    <a:pt x="21766056" y="144780"/>
                  </a:moveTo>
                  <a:lnTo>
                    <a:pt x="21910835" y="144780"/>
                  </a:lnTo>
                  <a:lnTo>
                    <a:pt x="21910835" y="14966781"/>
                  </a:lnTo>
                  <a:lnTo>
                    <a:pt x="21766056" y="14966781"/>
                  </a:lnTo>
                  <a:lnTo>
                    <a:pt x="21766056" y="144780"/>
                  </a:lnTo>
                  <a:close/>
                  <a:moveTo>
                    <a:pt x="144780" y="14966781"/>
                  </a:moveTo>
                  <a:lnTo>
                    <a:pt x="21766056" y="14966781"/>
                  </a:lnTo>
                  <a:lnTo>
                    <a:pt x="21766056" y="15111561"/>
                  </a:lnTo>
                  <a:lnTo>
                    <a:pt x="144780" y="15111561"/>
                  </a:lnTo>
                  <a:lnTo>
                    <a:pt x="144780" y="14966781"/>
                  </a:lnTo>
                  <a:close/>
                  <a:moveTo>
                    <a:pt x="21766056" y="0"/>
                  </a:moveTo>
                  <a:lnTo>
                    <a:pt x="21910835" y="0"/>
                  </a:lnTo>
                  <a:lnTo>
                    <a:pt x="21910835" y="144780"/>
                  </a:lnTo>
                  <a:lnTo>
                    <a:pt x="21766056" y="144780"/>
                  </a:lnTo>
                  <a:lnTo>
                    <a:pt x="217660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66056" y="0"/>
                  </a:lnTo>
                  <a:lnTo>
                    <a:pt x="217660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564118" y="4005441"/>
            <a:ext cx="7301669" cy="4930956"/>
            <a:chOff x="0" y="0"/>
            <a:chExt cx="19377816" cy="13086207"/>
          </a:xfrm>
        </p:grpSpPr>
        <p:sp>
          <p:nvSpPr>
            <p:cNvPr id="22" name="Freeform 22"/>
            <p:cNvSpPr/>
            <p:nvPr/>
          </p:nvSpPr>
          <p:spPr>
            <a:xfrm>
              <a:off x="72390" y="72390"/>
              <a:ext cx="19233036" cy="12941427"/>
            </a:xfrm>
            <a:custGeom>
              <a:avLst/>
              <a:gdLst/>
              <a:ahLst/>
              <a:cxnLst/>
              <a:rect l="l" t="t" r="r" b="b"/>
              <a:pathLst>
                <a:path w="19233036" h="12941427">
                  <a:moveTo>
                    <a:pt x="0" y="0"/>
                  </a:moveTo>
                  <a:lnTo>
                    <a:pt x="19233036" y="0"/>
                  </a:lnTo>
                  <a:lnTo>
                    <a:pt x="19233036" y="12941427"/>
                  </a:lnTo>
                  <a:lnTo>
                    <a:pt x="0" y="1294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9377816" cy="13086207"/>
            </a:xfrm>
            <a:custGeom>
              <a:avLst/>
              <a:gdLst/>
              <a:ahLst/>
              <a:cxnLst/>
              <a:rect l="l" t="t" r="r" b="b"/>
              <a:pathLst>
                <a:path w="19377816" h="13086207">
                  <a:moveTo>
                    <a:pt x="19233035" y="12941427"/>
                  </a:moveTo>
                  <a:lnTo>
                    <a:pt x="19377816" y="12941427"/>
                  </a:lnTo>
                  <a:lnTo>
                    <a:pt x="19377816" y="13086207"/>
                  </a:lnTo>
                  <a:lnTo>
                    <a:pt x="19233035" y="13086207"/>
                  </a:lnTo>
                  <a:lnTo>
                    <a:pt x="19233035" y="129414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41427"/>
                  </a:lnTo>
                  <a:lnTo>
                    <a:pt x="0" y="12941427"/>
                  </a:lnTo>
                  <a:lnTo>
                    <a:pt x="0" y="144780"/>
                  </a:lnTo>
                  <a:close/>
                  <a:moveTo>
                    <a:pt x="0" y="12941427"/>
                  </a:moveTo>
                  <a:lnTo>
                    <a:pt x="144780" y="12941427"/>
                  </a:lnTo>
                  <a:lnTo>
                    <a:pt x="144780" y="13086207"/>
                  </a:lnTo>
                  <a:lnTo>
                    <a:pt x="0" y="13086207"/>
                  </a:lnTo>
                  <a:lnTo>
                    <a:pt x="0" y="12941427"/>
                  </a:lnTo>
                  <a:close/>
                  <a:moveTo>
                    <a:pt x="19233035" y="144780"/>
                  </a:moveTo>
                  <a:lnTo>
                    <a:pt x="19377816" y="144780"/>
                  </a:lnTo>
                  <a:lnTo>
                    <a:pt x="19377816" y="12941427"/>
                  </a:lnTo>
                  <a:lnTo>
                    <a:pt x="19233035" y="12941427"/>
                  </a:lnTo>
                  <a:lnTo>
                    <a:pt x="19233035" y="144780"/>
                  </a:lnTo>
                  <a:close/>
                  <a:moveTo>
                    <a:pt x="144780" y="12941427"/>
                  </a:moveTo>
                  <a:lnTo>
                    <a:pt x="19233035" y="12941427"/>
                  </a:lnTo>
                  <a:lnTo>
                    <a:pt x="19233035" y="13086207"/>
                  </a:lnTo>
                  <a:lnTo>
                    <a:pt x="144780" y="13086207"/>
                  </a:lnTo>
                  <a:lnTo>
                    <a:pt x="144780" y="12941427"/>
                  </a:lnTo>
                  <a:close/>
                  <a:moveTo>
                    <a:pt x="19233035" y="0"/>
                  </a:moveTo>
                  <a:lnTo>
                    <a:pt x="19377816" y="0"/>
                  </a:lnTo>
                  <a:lnTo>
                    <a:pt x="19377816" y="144780"/>
                  </a:lnTo>
                  <a:lnTo>
                    <a:pt x="19233035" y="144780"/>
                  </a:lnTo>
                  <a:lnTo>
                    <a:pt x="192330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233035" y="0"/>
                  </a:lnTo>
                  <a:lnTo>
                    <a:pt x="192330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0650182" y="4165832"/>
            <a:ext cx="5129541" cy="4610175"/>
          </a:xfrm>
          <a:custGeom>
            <a:avLst/>
            <a:gdLst/>
            <a:ahLst/>
            <a:cxnLst/>
            <a:rect l="l" t="t" r="r" b="b"/>
            <a:pathLst>
              <a:path w="5129541" h="4610175">
                <a:moveTo>
                  <a:pt x="0" y="0"/>
                </a:moveTo>
                <a:lnTo>
                  <a:pt x="5129541" y="0"/>
                </a:lnTo>
                <a:lnTo>
                  <a:pt x="5129541" y="4610175"/>
                </a:lnTo>
                <a:lnTo>
                  <a:pt x="0" y="461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685557" y="5095875"/>
            <a:ext cx="67709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Autoridade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Responsabilidade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Direito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dar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ordens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obrigação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responder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por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elas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85557" y="5980371"/>
            <a:ext cx="67709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Disciplina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Respeito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às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regras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acordos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85557" y="6864867"/>
            <a:ext cx="67709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Unidade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Comando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Cada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deve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receber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ordens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um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único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superior.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85557" y="7749363"/>
            <a:ext cx="67709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Unidade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Direção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Um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único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plano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objetivo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cada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conjunto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atividades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46488" y="-7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90" y="0"/>
                </a:lnTo>
                <a:lnTo>
                  <a:pt x="11064090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5691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3724844"/>
            <a:ext cx="8978871" cy="6562156"/>
            <a:chOff x="0" y="0"/>
            <a:chExt cx="25275166" cy="1847220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5130386" cy="18327428"/>
            </a:xfrm>
            <a:custGeom>
              <a:avLst/>
              <a:gdLst/>
              <a:ahLst/>
              <a:cxnLst/>
              <a:rect l="l" t="t" r="r" b="b"/>
              <a:pathLst>
                <a:path w="25130386" h="18327428">
                  <a:moveTo>
                    <a:pt x="0" y="0"/>
                  </a:moveTo>
                  <a:lnTo>
                    <a:pt x="25130386" y="0"/>
                  </a:lnTo>
                  <a:lnTo>
                    <a:pt x="25130386" y="18327428"/>
                  </a:lnTo>
                  <a:lnTo>
                    <a:pt x="0" y="18327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275166" cy="18472207"/>
            </a:xfrm>
            <a:custGeom>
              <a:avLst/>
              <a:gdLst/>
              <a:ahLst/>
              <a:cxnLst/>
              <a:rect l="l" t="t" r="r" b="b"/>
              <a:pathLst>
                <a:path w="25275166" h="18472207">
                  <a:moveTo>
                    <a:pt x="25130385" y="18327429"/>
                  </a:moveTo>
                  <a:lnTo>
                    <a:pt x="25275166" y="18327429"/>
                  </a:lnTo>
                  <a:lnTo>
                    <a:pt x="25275166" y="18472207"/>
                  </a:lnTo>
                  <a:lnTo>
                    <a:pt x="25130385" y="18472207"/>
                  </a:lnTo>
                  <a:lnTo>
                    <a:pt x="25130385" y="1832742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327429"/>
                  </a:lnTo>
                  <a:lnTo>
                    <a:pt x="0" y="18327429"/>
                  </a:lnTo>
                  <a:lnTo>
                    <a:pt x="0" y="144780"/>
                  </a:lnTo>
                  <a:close/>
                  <a:moveTo>
                    <a:pt x="0" y="18327429"/>
                  </a:moveTo>
                  <a:lnTo>
                    <a:pt x="144780" y="18327429"/>
                  </a:lnTo>
                  <a:lnTo>
                    <a:pt x="144780" y="18472207"/>
                  </a:lnTo>
                  <a:lnTo>
                    <a:pt x="0" y="18472207"/>
                  </a:lnTo>
                  <a:lnTo>
                    <a:pt x="0" y="18327429"/>
                  </a:lnTo>
                  <a:close/>
                  <a:moveTo>
                    <a:pt x="25130385" y="144780"/>
                  </a:moveTo>
                  <a:lnTo>
                    <a:pt x="25275166" y="144780"/>
                  </a:lnTo>
                  <a:lnTo>
                    <a:pt x="25275166" y="18327429"/>
                  </a:lnTo>
                  <a:lnTo>
                    <a:pt x="25130385" y="18327429"/>
                  </a:lnTo>
                  <a:lnTo>
                    <a:pt x="25130385" y="144780"/>
                  </a:lnTo>
                  <a:close/>
                  <a:moveTo>
                    <a:pt x="144780" y="18327429"/>
                  </a:moveTo>
                  <a:lnTo>
                    <a:pt x="25130385" y="18327429"/>
                  </a:lnTo>
                  <a:lnTo>
                    <a:pt x="25130385" y="18472207"/>
                  </a:lnTo>
                  <a:lnTo>
                    <a:pt x="144780" y="18472207"/>
                  </a:lnTo>
                  <a:lnTo>
                    <a:pt x="144780" y="18327429"/>
                  </a:lnTo>
                  <a:close/>
                  <a:moveTo>
                    <a:pt x="25130385" y="0"/>
                  </a:moveTo>
                  <a:lnTo>
                    <a:pt x="25275166" y="0"/>
                  </a:lnTo>
                  <a:lnTo>
                    <a:pt x="25275166" y="144780"/>
                  </a:lnTo>
                  <a:lnTo>
                    <a:pt x="25130385" y="144780"/>
                  </a:lnTo>
                  <a:lnTo>
                    <a:pt x="251303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0385" y="0"/>
                  </a:lnTo>
                  <a:lnTo>
                    <a:pt x="251303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00037" y="3974480"/>
            <a:ext cx="8497630" cy="6048135"/>
            <a:chOff x="0" y="0"/>
            <a:chExt cx="22411043" cy="15950921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2266264" cy="15806142"/>
            </a:xfrm>
            <a:custGeom>
              <a:avLst/>
              <a:gdLst/>
              <a:ahLst/>
              <a:cxnLst/>
              <a:rect l="l" t="t" r="r" b="b"/>
              <a:pathLst>
                <a:path w="22266264" h="15806142">
                  <a:moveTo>
                    <a:pt x="0" y="0"/>
                  </a:moveTo>
                  <a:lnTo>
                    <a:pt x="22266264" y="0"/>
                  </a:lnTo>
                  <a:lnTo>
                    <a:pt x="22266264" y="15806142"/>
                  </a:lnTo>
                  <a:lnTo>
                    <a:pt x="0" y="15806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2411043" cy="15950921"/>
            </a:xfrm>
            <a:custGeom>
              <a:avLst/>
              <a:gdLst/>
              <a:ahLst/>
              <a:cxnLst/>
              <a:rect l="l" t="t" r="r" b="b"/>
              <a:pathLst>
                <a:path w="22411043" h="15950921">
                  <a:moveTo>
                    <a:pt x="22266263" y="15806142"/>
                  </a:moveTo>
                  <a:lnTo>
                    <a:pt x="22411043" y="15806142"/>
                  </a:lnTo>
                  <a:lnTo>
                    <a:pt x="22411043" y="15950921"/>
                  </a:lnTo>
                  <a:lnTo>
                    <a:pt x="22266263" y="15950921"/>
                  </a:lnTo>
                  <a:lnTo>
                    <a:pt x="22266263" y="1580614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806142"/>
                  </a:lnTo>
                  <a:lnTo>
                    <a:pt x="0" y="15806142"/>
                  </a:lnTo>
                  <a:lnTo>
                    <a:pt x="0" y="144780"/>
                  </a:lnTo>
                  <a:close/>
                  <a:moveTo>
                    <a:pt x="0" y="15806142"/>
                  </a:moveTo>
                  <a:lnTo>
                    <a:pt x="144780" y="15806142"/>
                  </a:lnTo>
                  <a:lnTo>
                    <a:pt x="144780" y="15950921"/>
                  </a:lnTo>
                  <a:lnTo>
                    <a:pt x="0" y="15950921"/>
                  </a:lnTo>
                  <a:lnTo>
                    <a:pt x="0" y="15806142"/>
                  </a:lnTo>
                  <a:close/>
                  <a:moveTo>
                    <a:pt x="22266263" y="144780"/>
                  </a:moveTo>
                  <a:lnTo>
                    <a:pt x="22411043" y="144780"/>
                  </a:lnTo>
                  <a:lnTo>
                    <a:pt x="22411043" y="15806142"/>
                  </a:lnTo>
                  <a:lnTo>
                    <a:pt x="22266263" y="15806142"/>
                  </a:lnTo>
                  <a:lnTo>
                    <a:pt x="22266263" y="144780"/>
                  </a:lnTo>
                  <a:close/>
                  <a:moveTo>
                    <a:pt x="144780" y="15806142"/>
                  </a:moveTo>
                  <a:lnTo>
                    <a:pt x="22266263" y="15806142"/>
                  </a:lnTo>
                  <a:lnTo>
                    <a:pt x="22266263" y="15950921"/>
                  </a:lnTo>
                  <a:lnTo>
                    <a:pt x="144780" y="15950921"/>
                  </a:lnTo>
                  <a:lnTo>
                    <a:pt x="144780" y="15806142"/>
                  </a:lnTo>
                  <a:close/>
                  <a:moveTo>
                    <a:pt x="22266263" y="0"/>
                  </a:moveTo>
                  <a:lnTo>
                    <a:pt x="22411043" y="0"/>
                  </a:lnTo>
                  <a:lnTo>
                    <a:pt x="22411043" y="144780"/>
                  </a:lnTo>
                  <a:lnTo>
                    <a:pt x="22266263" y="144780"/>
                  </a:lnTo>
                  <a:lnTo>
                    <a:pt x="2226626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266263" y="0"/>
                  </a:lnTo>
                  <a:lnTo>
                    <a:pt x="2226626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975823" y="1517891"/>
            <a:ext cx="12211912" cy="12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PRINCÍPIOS DA ADMINISTRAÇÃO: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3234" y="4118207"/>
            <a:ext cx="7793294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Subordinação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dos Interesses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Individuais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Interesses Gerais: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Priorizar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objetivos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sobre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interesses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pessoais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309129" y="3755806"/>
            <a:ext cx="7783710" cy="5368303"/>
            <a:chOff x="0" y="0"/>
            <a:chExt cx="21910835" cy="15111561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21766055" cy="14966780"/>
            </a:xfrm>
            <a:custGeom>
              <a:avLst/>
              <a:gdLst/>
              <a:ahLst/>
              <a:cxnLst/>
              <a:rect l="l" t="t" r="r" b="b"/>
              <a:pathLst>
                <a:path w="21766055" h="14966780">
                  <a:moveTo>
                    <a:pt x="0" y="0"/>
                  </a:moveTo>
                  <a:lnTo>
                    <a:pt x="21766055" y="0"/>
                  </a:lnTo>
                  <a:lnTo>
                    <a:pt x="21766055" y="14966780"/>
                  </a:lnTo>
                  <a:lnTo>
                    <a:pt x="0" y="1496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1910835" cy="15111561"/>
            </a:xfrm>
            <a:custGeom>
              <a:avLst/>
              <a:gdLst/>
              <a:ahLst/>
              <a:cxnLst/>
              <a:rect l="l" t="t" r="r" b="b"/>
              <a:pathLst>
                <a:path w="21910835" h="15111561">
                  <a:moveTo>
                    <a:pt x="21766056" y="14966781"/>
                  </a:moveTo>
                  <a:lnTo>
                    <a:pt x="21910835" y="14966781"/>
                  </a:lnTo>
                  <a:lnTo>
                    <a:pt x="21910835" y="15111561"/>
                  </a:lnTo>
                  <a:lnTo>
                    <a:pt x="21766056" y="15111561"/>
                  </a:lnTo>
                  <a:lnTo>
                    <a:pt x="21766056" y="1496678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966781"/>
                  </a:lnTo>
                  <a:lnTo>
                    <a:pt x="0" y="14966781"/>
                  </a:lnTo>
                  <a:lnTo>
                    <a:pt x="0" y="144780"/>
                  </a:lnTo>
                  <a:close/>
                  <a:moveTo>
                    <a:pt x="0" y="14966781"/>
                  </a:moveTo>
                  <a:lnTo>
                    <a:pt x="144780" y="14966781"/>
                  </a:lnTo>
                  <a:lnTo>
                    <a:pt x="144780" y="15111561"/>
                  </a:lnTo>
                  <a:lnTo>
                    <a:pt x="0" y="15111561"/>
                  </a:lnTo>
                  <a:lnTo>
                    <a:pt x="0" y="14966781"/>
                  </a:lnTo>
                  <a:close/>
                  <a:moveTo>
                    <a:pt x="21766056" y="144780"/>
                  </a:moveTo>
                  <a:lnTo>
                    <a:pt x="21910835" y="144780"/>
                  </a:lnTo>
                  <a:lnTo>
                    <a:pt x="21910835" y="14966781"/>
                  </a:lnTo>
                  <a:lnTo>
                    <a:pt x="21766056" y="14966781"/>
                  </a:lnTo>
                  <a:lnTo>
                    <a:pt x="21766056" y="144780"/>
                  </a:lnTo>
                  <a:close/>
                  <a:moveTo>
                    <a:pt x="144780" y="14966781"/>
                  </a:moveTo>
                  <a:lnTo>
                    <a:pt x="21766056" y="14966781"/>
                  </a:lnTo>
                  <a:lnTo>
                    <a:pt x="21766056" y="15111561"/>
                  </a:lnTo>
                  <a:lnTo>
                    <a:pt x="144780" y="15111561"/>
                  </a:lnTo>
                  <a:lnTo>
                    <a:pt x="144780" y="14966781"/>
                  </a:lnTo>
                  <a:close/>
                  <a:moveTo>
                    <a:pt x="21766056" y="0"/>
                  </a:moveTo>
                  <a:lnTo>
                    <a:pt x="21910835" y="0"/>
                  </a:lnTo>
                  <a:lnTo>
                    <a:pt x="21910835" y="144780"/>
                  </a:lnTo>
                  <a:lnTo>
                    <a:pt x="21766056" y="144780"/>
                  </a:lnTo>
                  <a:lnTo>
                    <a:pt x="217660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66056" y="0"/>
                  </a:lnTo>
                  <a:lnTo>
                    <a:pt x="217660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564118" y="4005441"/>
            <a:ext cx="7301669" cy="4930956"/>
            <a:chOff x="0" y="0"/>
            <a:chExt cx="19377816" cy="13086207"/>
          </a:xfrm>
        </p:grpSpPr>
        <p:sp>
          <p:nvSpPr>
            <p:cNvPr id="22" name="Freeform 22"/>
            <p:cNvSpPr/>
            <p:nvPr/>
          </p:nvSpPr>
          <p:spPr>
            <a:xfrm>
              <a:off x="72390" y="72390"/>
              <a:ext cx="19233036" cy="12941427"/>
            </a:xfrm>
            <a:custGeom>
              <a:avLst/>
              <a:gdLst/>
              <a:ahLst/>
              <a:cxnLst/>
              <a:rect l="l" t="t" r="r" b="b"/>
              <a:pathLst>
                <a:path w="19233036" h="12941427">
                  <a:moveTo>
                    <a:pt x="0" y="0"/>
                  </a:moveTo>
                  <a:lnTo>
                    <a:pt x="19233036" y="0"/>
                  </a:lnTo>
                  <a:lnTo>
                    <a:pt x="19233036" y="12941427"/>
                  </a:lnTo>
                  <a:lnTo>
                    <a:pt x="0" y="1294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9377816" cy="13086207"/>
            </a:xfrm>
            <a:custGeom>
              <a:avLst/>
              <a:gdLst/>
              <a:ahLst/>
              <a:cxnLst/>
              <a:rect l="l" t="t" r="r" b="b"/>
              <a:pathLst>
                <a:path w="19377816" h="13086207">
                  <a:moveTo>
                    <a:pt x="19233035" y="12941427"/>
                  </a:moveTo>
                  <a:lnTo>
                    <a:pt x="19377816" y="12941427"/>
                  </a:lnTo>
                  <a:lnTo>
                    <a:pt x="19377816" y="13086207"/>
                  </a:lnTo>
                  <a:lnTo>
                    <a:pt x="19233035" y="13086207"/>
                  </a:lnTo>
                  <a:lnTo>
                    <a:pt x="19233035" y="129414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41427"/>
                  </a:lnTo>
                  <a:lnTo>
                    <a:pt x="0" y="12941427"/>
                  </a:lnTo>
                  <a:lnTo>
                    <a:pt x="0" y="144780"/>
                  </a:lnTo>
                  <a:close/>
                  <a:moveTo>
                    <a:pt x="0" y="12941427"/>
                  </a:moveTo>
                  <a:lnTo>
                    <a:pt x="144780" y="12941427"/>
                  </a:lnTo>
                  <a:lnTo>
                    <a:pt x="144780" y="13086207"/>
                  </a:lnTo>
                  <a:lnTo>
                    <a:pt x="0" y="13086207"/>
                  </a:lnTo>
                  <a:lnTo>
                    <a:pt x="0" y="12941427"/>
                  </a:lnTo>
                  <a:close/>
                  <a:moveTo>
                    <a:pt x="19233035" y="144780"/>
                  </a:moveTo>
                  <a:lnTo>
                    <a:pt x="19377816" y="144780"/>
                  </a:lnTo>
                  <a:lnTo>
                    <a:pt x="19377816" y="12941427"/>
                  </a:lnTo>
                  <a:lnTo>
                    <a:pt x="19233035" y="12941427"/>
                  </a:lnTo>
                  <a:lnTo>
                    <a:pt x="19233035" y="144780"/>
                  </a:lnTo>
                  <a:close/>
                  <a:moveTo>
                    <a:pt x="144780" y="12941427"/>
                  </a:moveTo>
                  <a:lnTo>
                    <a:pt x="19233035" y="12941427"/>
                  </a:lnTo>
                  <a:lnTo>
                    <a:pt x="19233035" y="13086207"/>
                  </a:lnTo>
                  <a:lnTo>
                    <a:pt x="144780" y="13086207"/>
                  </a:lnTo>
                  <a:lnTo>
                    <a:pt x="144780" y="12941427"/>
                  </a:lnTo>
                  <a:close/>
                  <a:moveTo>
                    <a:pt x="19233035" y="0"/>
                  </a:moveTo>
                  <a:lnTo>
                    <a:pt x="19377816" y="0"/>
                  </a:lnTo>
                  <a:lnTo>
                    <a:pt x="19377816" y="144780"/>
                  </a:lnTo>
                  <a:lnTo>
                    <a:pt x="19233035" y="144780"/>
                  </a:lnTo>
                  <a:lnTo>
                    <a:pt x="192330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233035" y="0"/>
                  </a:lnTo>
                  <a:lnTo>
                    <a:pt x="192330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0650182" y="4165832"/>
            <a:ext cx="5129541" cy="4610175"/>
          </a:xfrm>
          <a:custGeom>
            <a:avLst/>
            <a:gdLst/>
            <a:ahLst/>
            <a:cxnLst/>
            <a:rect l="l" t="t" r="r" b="b"/>
            <a:pathLst>
              <a:path w="5129541" h="4610175">
                <a:moveTo>
                  <a:pt x="0" y="0"/>
                </a:moveTo>
                <a:lnTo>
                  <a:pt x="5129541" y="0"/>
                </a:lnTo>
                <a:lnTo>
                  <a:pt x="5129541" y="4610175"/>
                </a:lnTo>
                <a:lnTo>
                  <a:pt x="0" y="461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63234" y="5476875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Remuneração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Pagamento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justo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satisfatório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3234" y="6423294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Centralização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Concentração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autoridade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no topo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hierarquia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3234" y="7366269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Hierarquia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Linha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autoridade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que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vai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 topo à base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3234" y="8347382"/>
            <a:ext cx="677097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Ordem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Lugar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certo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cada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coisa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cada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pessoa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234" y="8885984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Equidade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Justiça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imparcialidade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no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tratamento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46488" y="-7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90" y="0"/>
                </a:lnTo>
                <a:lnTo>
                  <a:pt x="11064090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5691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3724844"/>
            <a:ext cx="8978871" cy="4517510"/>
            <a:chOff x="0" y="0"/>
            <a:chExt cx="25275166" cy="12716611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5130386" cy="12571831"/>
            </a:xfrm>
            <a:custGeom>
              <a:avLst/>
              <a:gdLst/>
              <a:ahLst/>
              <a:cxnLst/>
              <a:rect l="l" t="t" r="r" b="b"/>
              <a:pathLst>
                <a:path w="25130386" h="12571831">
                  <a:moveTo>
                    <a:pt x="0" y="0"/>
                  </a:moveTo>
                  <a:lnTo>
                    <a:pt x="25130386" y="0"/>
                  </a:lnTo>
                  <a:lnTo>
                    <a:pt x="25130386" y="12571831"/>
                  </a:lnTo>
                  <a:lnTo>
                    <a:pt x="0" y="12571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275166" cy="12716611"/>
            </a:xfrm>
            <a:custGeom>
              <a:avLst/>
              <a:gdLst/>
              <a:ahLst/>
              <a:cxnLst/>
              <a:rect l="l" t="t" r="r" b="b"/>
              <a:pathLst>
                <a:path w="25275166" h="12716611">
                  <a:moveTo>
                    <a:pt x="25130385" y="12571831"/>
                  </a:moveTo>
                  <a:lnTo>
                    <a:pt x="25275166" y="12571831"/>
                  </a:lnTo>
                  <a:lnTo>
                    <a:pt x="25275166" y="12716611"/>
                  </a:lnTo>
                  <a:lnTo>
                    <a:pt x="25130385" y="12716611"/>
                  </a:lnTo>
                  <a:lnTo>
                    <a:pt x="25130385" y="125718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571831"/>
                  </a:lnTo>
                  <a:lnTo>
                    <a:pt x="0" y="12571831"/>
                  </a:lnTo>
                  <a:lnTo>
                    <a:pt x="0" y="144780"/>
                  </a:lnTo>
                  <a:close/>
                  <a:moveTo>
                    <a:pt x="0" y="12571831"/>
                  </a:moveTo>
                  <a:lnTo>
                    <a:pt x="144780" y="12571831"/>
                  </a:lnTo>
                  <a:lnTo>
                    <a:pt x="144780" y="12716611"/>
                  </a:lnTo>
                  <a:lnTo>
                    <a:pt x="0" y="12716611"/>
                  </a:lnTo>
                  <a:lnTo>
                    <a:pt x="0" y="12571831"/>
                  </a:lnTo>
                  <a:close/>
                  <a:moveTo>
                    <a:pt x="25130385" y="144780"/>
                  </a:moveTo>
                  <a:lnTo>
                    <a:pt x="25275166" y="144780"/>
                  </a:lnTo>
                  <a:lnTo>
                    <a:pt x="25275166" y="12571831"/>
                  </a:lnTo>
                  <a:lnTo>
                    <a:pt x="25130385" y="12571831"/>
                  </a:lnTo>
                  <a:lnTo>
                    <a:pt x="25130385" y="144780"/>
                  </a:lnTo>
                  <a:close/>
                  <a:moveTo>
                    <a:pt x="144780" y="12571831"/>
                  </a:moveTo>
                  <a:lnTo>
                    <a:pt x="25130385" y="12571831"/>
                  </a:lnTo>
                  <a:lnTo>
                    <a:pt x="25130385" y="12716611"/>
                  </a:lnTo>
                  <a:lnTo>
                    <a:pt x="144780" y="12716611"/>
                  </a:lnTo>
                  <a:lnTo>
                    <a:pt x="144780" y="12571831"/>
                  </a:lnTo>
                  <a:close/>
                  <a:moveTo>
                    <a:pt x="25130385" y="0"/>
                  </a:moveTo>
                  <a:lnTo>
                    <a:pt x="25275166" y="0"/>
                  </a:lnTo>
                  <a:lnTo>
                    <a:pt x="25275166" y="144780"/>
                  </a:lnTo>
                  <a:lnTo>
                    <a:pt x="25130385" y="144780"/>
                  </a:lnTo>
                  <a:lnTo>
                    <a:pt x="251303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0385" y="0"/>
                  </a:lnTo>
                  <a:lnTo>
                    <a:pt x="251303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00037" y="3974480"/>
            <a:ext cx="8497630" cy="3939594"/>
            <a:chOff x="0" y="0"/>
            <a:chExt cx="22411043" cy="1039000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2266264" cy="10245225"/>
            </a:xfrm>
            <a:custGeom>
              <a:avLst/>
              <a:gdLst/>
              <a:ahLst/>
              <a:cxnLst/>
              <a:rect l="l" t="t" r="r" b="b"/>
              <a:pathLst>
                <a:path w="22266264" h="10245225">
                  <a:moveTo>
                    <a:pt x="0" y="0"/>
                  </a:moveTo>
                  <a:lnTo>
                    <a:pt x="22266264" y="0"/>
                  </a:lnTo>
                  <a:lnTo>
                    <a:pt x="22266264" y="10245225"/>
                  </a:lnTo>
                  <a:lnTo>
                    <a:pt x="0" y="10245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2411043" cy="10390005"/>
            </a:xfrm>
            <a:custGeom>
              <a:avLst/>
              <a:gdLst/>
              <a:ahLst/>
              <a:cxnLst/>
              <a:rect l="l" t="t" r="r" b="b"/>
              <a:pathLst>
                <a:path w="22411043" h="10390005">
                  <a:moveTo>
                    <a:pt x="22266263" y="10245225"/>
                  </a:moveTo>
                  <a:lnTo>
                    <a:pt x="22411043" y="10245225"/>
                  </a:lnTo>
                  <a:lnTo>
                    <a:pt x="22411043" y="10390005"/>
                  </a:lnTo>
                  <a:lnTo>
                    <a:pt x="22266263" y="10390005"/>
                  </a:lnTo>
                  <a:lnTo>
                    <a:pt x="22266263" y="102452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245225"/>
                  </a:lnTo>
                  <a:lnTo>
                    <a:pt x="0" y="10245225"/>
                  </a:lnTo>
                  <a:lnTo>
                    <a:pt x="0" y="144780"/>
                  </a:lnTo>
                  <a:close/>
                  <a:moveTo>
                    <a:pt x="0" y="10245225"/>
                  </a:moveTo>
                  <a:lnTo>
                    <a:pt x="144780" y="10245225"/>
                  </a:lnTo>
                  <a:lnTo>
                    <a:pt x="144780" y="10390005"/>
                  </a:lnTo>
                  <a:lnTo>
                    <a:pt x="0" y="10390005"/>
                  </a:lnTo>
                  <a:lnTo>
                    <a:pt x="0" y="10245225"/>
                  </a:lnTo>
                  <a:close/>
                  <a:moveTo>
                    <a:pt x="22266263" y="144780"/>
                  </a:moveTo>
                  <a:lnTo>
                    <a:pt x="22411043" y="144780"/>
                  </a:lnTo>
                  <a:lnTo>
                    <a:pt x="22411043" y="10245225"/>
                  </a:lnTo>
                  <a:lnTo>
                    <a:pt x="22266263" y="10245225"/>
                  </a:lnTo>
                  <a:lnTo>
                    <a:pt x="22266263" y="144780"/>
                  </a:lnTo>
                  <a:close/>
                  <a:moveTo>
                    <a:pt x="144780" y="10245225"/>
                  </a:moveTo>
                  <a:lnTo>
                    <a:pt x="22266263" y="10245225"/>
                  </a:lnTo>
                  <a:lnTo>
                    <a:pt x="22266263" y="10390005"/>
                  </a:lnTo>
                  <a:lnTo>
                    <a:pt x="144780" y="10390005"/>
                  </a:lnTo>
                  <a:lnTo>
                    <a:pt x="144780" y="10245225"/>
                  </a:lnTo>
                  <a:close/>
                  <a:moveTo>
                    <a:pt x="22266263" y="0"/>
                  </a:moveTo>
                  <a:lnTo>
                    <a:pt x="22411043" y="0"/>
                  </a:lnTo>
                  <a:lnTo>
                    <a:pt x="22411043" y="144780"/>
                  </a:lnTo>
                  <a:lnTo>
                    <a:pt x="22266263" y="144780"/>
                  </a:lnTo>
                  <a:lnTo>
                    <a:pt x="2226626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266263" y="0"/>
                  </a:lnTo>
                  <a:lnTo>
                    <a:pt x="2226626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975823" y="1517891"/>
            <a:ext cx="12211912" cy="12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PRINCÍPIOS DA ADMINISTRAÇÃO: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3234" y="4118207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Estabilidade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 Pessoal: Baixa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rotatividade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pessoal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garantir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continuidade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experiência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309129" y="3755806"/>
            <a:ext cx="7783710" cy="5368303"/>
            <a:chOff x="0" y="0"/>
            <a:chExt cx="21910835" cy="15111561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21766055" cy="14966780"/>
            </a:xfrm>
            <a:custGeom>
              <a:avLst/>
              <a:gdLst/>
              <a:ahLst/>
              <a:cxnLst/>
              <a:rect l="l" t="t" r="r" b="b"/>
              <a:pathLst>
                <a:path w="21766055" h="14966780">
                  <a:moveTo>
                    <a:pt x="0" y="0"/>
                  </a:moveTo>
                  <a:lnTo>
                    <a:pt x="21766055" y="0"/>
                  </a:lnTo>
                  <a:lnTo>
                    <a:pt x="21766055" y="14966780"/>
                  </a:lnTo>
                  <a:lnTo>
                    <a:pt x="0" y="1496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1910835" cy="15111561"/>
            </a:xfrm>
            <a:custGeom>
              <a:avLst/>
              <a:gdLst/>
              <a:ahLst/>
              <a:cxnLst/>
              <a:rect l="l" t="t" r="r" b="b"/>
              <a:pathLst>
                <a:path w="21910835" h="15111561">
                  <a:moveTo>
                    <a:pt x="21766056" y="14966781"/>
                  </a:moveTo>
                  <a:lnTo>
                    <a:pt x="21910835" y="14966781"/>
                  </a:lnTo>
                  <a:lnTo>
                    <a:pt x="21910835" y="15111561"/>
                  </a:lnTo>
                  <a:lnTo>
                    <a:pt x="21766056" y="15111561"/>
                  </a:lnTo>
                  <a:lnTo>
                    <a:pt x="21766056" y="1496678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966781"/>
                  </a:lnTo>
                  <a:lnTo>
                    <a:pt x="0" y="14966781"/>
                  </a:lnTo>
                  <a:lnTo>
                    <a:pt x="0" y="144780"/>
                  </a:lnTo>
                  <a:close/>
                  <a:moveTo>
                    <a:pt x="0" y="14966781"/>
                  </a:moveTo>
                  <a:lnTo>
                    <a:pt x="144780" y="14966781"/>
                  </a:lnTo>
                  <a:lnTo>
                    <a:pt x="144780" y="15111561"/>
                  </a:lnTo>
                  <a:lnTo>
                    <a:pt x="0" y="15111561"/>
                  </a:lnTo>
                  <a:lnTo>
                    <a:pt x="0" y="14966781"/>
                  </a:lnTo>
                  <a:close/>
                  <a:moveTo>
                    <a:pt x="21766056" y="144780"/>
                  </a:moveTo>
                  <a:lnTo>
                    <a:pt x="21910835" y="144780"/>
                  </a:lnTo>
                  <a:lnTo>
                    <a:pt x="21910835" y="14966781"/>
                  </a:lnTo>
                  <a:lnTo>
                    <a:pt x="21766056" y="14966781"/>
                  </a:lnTo>
                  <a:lnTo>
                    <a:pt x="21766056" y="144780"/>
                  </a:lnTo>
                  <a:close/>
                  <a:moveTo>
                    <a:pt x="144780" y="14966781"/>
                  </a:moveTo>
                  <a:lnTo>
                    <a:pt x="21766056" y="14966781"/>
                  </a:lnTo>
                  <a:lnTo>
                    <a:pt x="21766056" y="15111561"/>
                  </a:lnTo>
                  <a:lnTo>
                    <a:pt x="144780" y="15111561"/>
                  </a:lnTo>
                  <a:lnTo>
                    <a:pt x="144780" y="14966781"/>
                  </a:lnTo>
                  <a:close/>
                  <a:moveTo>
                    <a:pt x="21766056" y="0"/>
                  </a:moveTo>
                  <a:lnTo>
                    <a:pt x="21910835" y="0"/>
                  </a:lnTo>
                  <a:lnTo>
                    <a:pt x="21910835" y="144780"/>
                  </a:lnTo>
                  <a:lnTo>
                    <a:pt x="21766056" y="144780"/>
                  </a:lnTo>
                  <a:lnTo>
                    <a:pt x="217660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66056" y="0"/>
                  </a:lnTo>
                  <a:lnTo>
                    <a:pt x="217660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564118" y="4005441"/>
            <a:ext cx="7301669" cy="4930956"/>
            <a:chOff x="0" y="0"/>
            <a:chExt cx="19377816" cy="13086207"/>
          </a:xfrm>
        </p:grpSpPr>
        <p:sp>
          <p:nvSpPr>
            <p:cNvPr id="22" name="Freeform 22"/>
            <p:cNvSpPr/>
            <p:nvPr/>
          </p:nvSpPr>
          <p:spPr>
            <a:xfrm>
              <a:off x="72390" y="72390"/>
              <a:ext cx="19233036" cy="12941427"/>
            </a:xfrm>
            <a:custGeom>
              <a:avLst/>
              <a:gdLst/>
              <a:ahLst/>
              <a:cxnLst/>
              <a:rect l="l" t="t" r="r" b="b"/>
              <a:pathLst>
                <a:path w="19233036" h="12941427">
                  <a:moveTo>
                    <a:pt x="0" y="0"/>
                  </a:moveTo>
                  <a:lnTo>
                    <a:pt x="19233036" y="0"/>
                  </a:lnTo>
                  <a:lnTo>
                    <a:pt x="19233036" y="12941427"/>
                  </a:lnTo>
                  <a:lnTo>
                    <a:pt x="0" y="1294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9377816" cy="13086207"/>
            </a:xfrm>
            <a:custGeom>
              <a:avLst/>
              <a:gdLst/>
              <a:ahLst/>
              <a:cxnLst/>
              <a:rect l="l" t="t" r="r" b="b"/>
              <a:pathLst>
                <a:path w="19377816" h="13086207">
                  <a:moveTo>
                    <a:pt x="19233035" y="12941427"/>
                  </a:moveTo>
                  <a:lnTo>
                    <a:pt x="19377816" y="12941427"/>
                  </a:lnTo>
                  <a:lnTo>
                    <a:pt x="19377816" y="13086207"/>
                  </a:lnTo>
                  <a:lnTo>
                    <a:pt x="19233035" y="13086207"/>
                  </a:lnTo>
                  <a:lnTo>
                    <a:pt x="19233035" y="129414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41427"/>
                  </a:lnTo>
                  <a:lnTo>
                    <a:pt x="0" y="12941427"/>
                  </a:lnTo>
                  <a:lnTo>
                    <a:pt x="0" y="144780"/>
                  </a:lnTo>
                  <a:close/>
                  <a:moveTo>
                    <a:pt x="0" y="12941427"/>
                  </a:moveTo>
                  <a:lnTo>
                    <a:pt x="144780" y="12941427"/>
                  </a:lnTo>
                  <a:lnTo>
                    <a:pt x="144780" y="13086207"/>
                  </a:lnTo>
                  <a:lnTo>
                    <a:pt x="0" y="13086207"/>
                  </a:lnTo>
                  <a:lnTo>
                    <a:pt x="0" y="12941427"/>
                  </a:lnTo>
                  <a:close/>
                  <a:moveTo>
                    <a:pt x="19233035" y="144780"/>
                  </a:moveTo>
                  <a:lnTo>
                    <a:pt x="19377816" y="144780"/>
                  </a:lnTo>
                  <a:lnTo>
                    <a:pt x="19377816" y="12941427"/>
                  </a:lnTo>
                  <a:lnTo>
                    <a:pt x="19233035" y="12941427"/>
                  </a:lnTo>
                  <a:lnTo>
                    <a:pt x="19233035" y="144780"/>
                  </a:lnTo>
                  <a:close/>
                  <a:moveTo>
                    <a:pt x="144780" y="12941427"/>
                  </a:moveTo>
                  <a:lnTo>
                    <a:pt x="19233035" y="12941427"/>
                  </a:lnTo>
                  <a:lnTo>
                    <a:pt x="19233035" y="13086207"/>
                  </a:lnTo>
                  <a:lnTo>
                    <a:pt x="144780" y="13086207"/>
                  </a:lnTo>
                  <a:lnTo>
                    <a:pt x="144780" y="12941427"/>
                  </a:lnTo>
                  <a:close/>
                  <a:moveTo>
                    <a:pt x="19233035" y="0"/>
                  </a:moveTo>
                  <a:lnTo>
                    <a:pt x="19377816" y="0"/>
                  </a:lnTo>
                  <a:lnTo>
                    <a:pt x="19377816" y="144780"/>
                  </a:lnTo>
                  <a:lnTo>
                    <a:pt x="19233035" y="144780"/>
                  </a:lnTo>
                  <a:lnTo>
                    <a:pt x="192330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233035" y="0"/>
                  </a:lnTo>
                  <a:lnTo>
                    <a:pt x="192330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0650182" y="4165832"/>
            <a:ext cx="5129541" cy="4610175"/>
          </a:xfrm>
          <a:custGeom>
            <a:avLst/>
            <a:gdLst/>
            <a:ahLst/>
            <a:cxnLst/>
            <a:rect l="l" t="t" r="r" b="b"/>
            <a:pathLst>
              <a:path w="5129541" h="4610175">
                <a:moveTo>
                  <a:pt x="0" y="0"/>
                </a:moveTo>
                <a:lnTo>
                  <a:pt x="5129541" y="0"/>
                </a:lnTo>
                <a:lnTo>
                  <a:pt x="5129541" y="4610175"/>
                </a:lnTo>
                <a:lnTo>
                  <a:pt x="0" y="461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63234" y="5270750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Iniciativa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Liberdade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proporem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executarem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ideias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3234" y="6423294"/>
            <a:ext cx="77932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Espírito de Equipe: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Promoção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harmonia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colaboração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entre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0253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88734" y="-548574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5161" y="4302794"/>
            <a:ext cx="8908292" cy="4790353"/>
            <a:chOff x="0" y="0"/>
            <a:chExt cx="25076488" cy="1348465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4931709" cy="13339874"/>
            </a:xfrm>
            <a:custGeom>
              <a:avLst/>
              <a:gdLst/>
              <a:ahLst/>
              <a:cxnLst/>
              <a:rect l="l" t="t" r="r" b="b"/>
              <a:pathLst>
                <a:path w="24931709" h="13339874">
                  <a:moveTo>
                    <a:pt x="0" y="0"/>
                  </a:moveTo>
                  <a:lnTo>
                    <a:pt x="24931709" y="0"/>
                  </a:lnTo>
                  <a:lnTo>
                    <a:pt x="24931709" y="13339874"/>
                  </a:lnTo>
                  <a:lnTo>
                    <a:pt x="0" y="1333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076488" cy="13484653"/>
            </a:xfrm>
            <a:custGeom>
              <a:avLst/>
              <a:gdLst/>
              <a:ahLst/>
              <a:cxnLst/>
              <a:rect l="l" t="t" r="r" b="b"/>
              <a:pathLst>
                <a:path w="25076488" h="13484653">
                  <a:moveTo>
                    <a:pt x="24931708" y="13339874"/>
                  </a:moveTo>
                  <a:lnTo>
                    <a:pt x="25076488" y="13339874"/>
                  </a:lnTo>
                  <a:lnTo>
                    <a:pt x="25076488" y="13484653"/>
                  </a:lnTo>
                  <a:lnTo>
                    <a:pt x="24931708" y="13484653"/>
                  </a:lnTo>
                  <a:lnTo>
                    <a:pt x="24931708" y="133398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339874"/>
                  </a:lnTo>
                  <a:lnTo>
                    <a:pt x="0" y="13339874"/>
                  </a:lnTo>
                  <a:lnTo>
                    <a:pt x="0" y="144780"/>
                  </a:lnTo>
                  <a:close/>
                  <a:moveTo>
                    <a:pt x="0" y="13339874"/>
                  </a:moveTo>
                  <a:lnTo>
                    <a:pt x="144780" y="13339874"/>
                  </a:lnTo>
                  <a:lnTo>
                    <a:pt x="144780" y="13484653"/>
                  </a:lnTo>
                  <a:lnTo>
                    <a:pt x="0" y="13484653"/>
                  </a:lnTo>
                  <a:lnTo>
                    <a:pt x="0" y="13339874"/>
                  </a:lnTo>
                  <a:close/>
                  <a:moveTo>
                    <a:pt x="24931708" y="144780"/>
                  </a:moveTo>
                  <a:lnTo>
                    <a:pt x="25076488" y="144780"/>
                  </a:lnTo>
                  <a:lnTo>
                    <a:pt x="25076488" y="13339874"/>
                  </a:lnTo>
                  <a:lnTo>
                    <a:pt x="24931708" y="13339874"/>
                  </a:lnTo>
                  <a:lnTo>
                    <a:pt x="24931708" y="144780"/>
                  </a:lnTo>
                  <a:close/>
                  <a:moveTo>
                    <a:pt x="144780" y="13339874"/>
                  </a:moveTo>
                  <a:lnTo>
                    <a:pt x="24931708" y="13339874"/>
                  </a:lnTo>
                  <a:lnTo>
                    <a:pt x="24931708" y="13484653"/>
                  </a:lnTo>
                  <a:lnTo>
                    <a:pt x="144780" y="13484653"/>
                  </a:lnTo>
                  <a:lnTo>
                    <a:pt x="144780" y="13339874"/>
                  </a:lnTo>
                  <a:close/>
                  <a:moveTo>
                    <a:pt x="24931708" y="0"/>
                  </a:moveTo>
                  <a:lnTo>
                    <a:pt x="25076488" y="0"/>
                  </a:lnTo>
                  <a:lnTo>
                    <a:pt x="25076488" y="144780"/>
                  </a:lnTo>
                  <a:lnTo>
                    <a:pt x="24931708" y="144780"/>
                  </a:lnTo>
                  <a:lnTo>
                    <a:pt x="249317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931708" y="0"/>
                  </a:lnTo>
                  <a:lnTo>
                    <a:pt x="249317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0151" y="4490507"/>
            <a:ext cx="8353685" cy="4414928"/>
            <a:chOff x="0" y="0"/>
            <a:chExt cx="22169750" cy="11716729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2024971" cy="11571949"/>
            </a:xfrm>
            <a:custGeom>
              <a:avLst/>
              <a:gdLst/>
              <a:ahLst/>
              <a:cxnLst/>
              <a:rect l="l" t="t" r="r" b="b"/>
              <a:pathLst>
                <a:path w="22024971" h="11571949">
                  <a:moveTo>
                    <a:pt x="0" y="0"/>
                  </a:moveTo>
                  <a:lnTo>
                    <a:pt x="22024971" y="0"/>
                  </a:lnTo>
                  <a:lnTo>
                    <a:pt x="22024971" y="11571949"/>
                  </a:lnTo>
                  <a:lnTo>
                    <a:pt x="0" y="1157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2169751" cy="11716728"/>
            </a:xfrm>
            <a:custGeom>
              <a:avLst/>
              <a:gdLst/>
              <a:ahLst/>
              <a:cxnLst/>
              <a:rect l="l" t="t" r="r" b="b"/>
              <a:pathLst>
                <a:path w="22169751" h="11716728">
                  <a:moveTo>
                    <a:pt x="22024970" y="11571949"/>
                  </a:moveTo>
                  <a:lnTo>
                    <a:pt x="22169751" y="11571949"/>
                  </a:lnTo>
                  <a:lnTo>
                    <a:pt x="22169751" y="11716728"/>
                  </a:lnTo>
                  <a:lnTo>
                    <a:pt x="22024970" y="11716728"/>
                  </a:lnTo>
                  <a:lnTo>
                    <a:pt x="22024970" y="115719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71949"/>
                  </a:lnTo>
                  <a:lnTo>
                    <a:pt x="0" y="11571949"/>
                  </a:lnTo>
                  <a:lnTo>
                    <a:pt x="0" y="144780"/>
                  </a:lnTo>
                  <a:close/>
                  <a:moveTo>
                    <a:pt x="0" y="11571949"/>
                  </a:moveTo>
                  <a:lnTo>
                    <a:pt x="144780" y="11571949"/>
                  </a:lnTo>
                  <a:lnTo>
                    <a:pt x="144780" y="11716728"/>
                  </a:lnTo>
                  <a:lnTo>
                    <a:pt x="0" y="11716728"/>
                  </a:lnTo>
                  <a:lnTo>
                    <a:pt x="0" y="11571949"/>
                  </a:lnTo>
                  <a:close/>
                  <a:moveTo>
                    <a:pt x="22024970" y="144780"/>
                  </a:moveTo>
                  <a:lnTo>
                    <a:pt x="22169751" y="144780"/>
                  </a:lnTo>
                  <a:lnTo>
                    <a:pt x="22169751" y="11571949"/>
                  </a:lnTo>
                  <a:lnTo>
                    <a:pt x="22024970" y="11571949"/>
                  </a:lnTo>
                  <a:lnTo>
                    <a:pt x="22024970" y="144780"/>
                  </a:lnTo>
                  <a:close/>
                  <a:moveTo>
                    <a:pt x="144780" y="11571949"/>
                  </a:moveTo>
                  <a:lnTo>
                    <a:pt x="22024970" y="11571949"/>
                  </a:lnTo>
                  <a:lnTo>
                    <a:pt x="22024970" y="11716728"/>
                  </a:lnTo>
                  <a:lnTo>
                    <a:pt x="144780" y="11716728"/>
                  </a:lnTo>
                  <a:lnTo>
                    <a:pt x="144780" y="11571949"/>
                  </a:lnTo>
                  <a:close/>
                  <a:moveTo>
                    <a:pt x="22024970" y="0"/>
                  </a:moveTo>
                  <a:lnTo>
                    <a:pt x="22169751" y="0"/>
                  </a:lnTo>
                  <a:lnTo>
                    <a:pt x="22169751" y="144780"/>
                  </a:lnTo>
                  <a:lnTo>
                    <a:pt x="22024970" y="144780"/>
                  </a:lnTo>
                  <a:lnTo>
                    <a:pt x="2202497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024970" y="0"/>
                  </a:lnTo>
                  <a:lnTo>
                    <a:pt x="2202497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556121" y="1535671"/>
            <a:ext cx="11524908" cy="117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FUNÇÕES DA ADMINISTRAÇÃO: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5464" y="4714875"/>
            <a:ext cx="75131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Planeamento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Definição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objetivos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estratégias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alcançá-los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555581" y="3108942"/>
            <a:ext cx="5042586" cy="7178058"/>
          </a:xfrm>
          <a:custGeom>
            <a:avLst/>
            <a:gdLst/>
            <a:ahLst/>
            <a:cxnLst/>
            <a:rect l="l" t="t" r="r" b="b"/>
            <a:pathLst>
              <a:path w="5042586" h="7178058">
                <a:moveTo>
                  <a:pt x="0" y="0"/>
                </a:moveTo>
                <a:lnTo>
                  <a:pt x="5042586" y="0"/>
                </a:lnTo>
                <a:lnTo>
                  <a:pt x="5042586" y="7178058"/>
                </a:lnTo>
                <a:lnTo>
                  <a:pt x="0" y="7178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05464" y="5476875"/>
            <a:ext cx="75131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Estruturação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recursos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atividades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5464" y="6238875"/>
            <a:ext cx="75131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Comando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Direção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orientação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empregados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alcançar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objetivos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05464" y="7000875"/>
            <a:ext cx="75131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Coordenação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Integração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harmonização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das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atividades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05464" y="7762875"/>
            <a:ext cx="75131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Controlo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Monitorização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avaliação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do desempenho para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garantir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que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objetivos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sejam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alcançados</a:t>
            </a:r>
            <a:r>
              <a:rPr lang="en-US" sz="25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0253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5691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5161" y="1028700"/>
            <a:ext cx="15897678" cy="2428082"/>
            <a:chOff x="0" y="0"/>
            <a:chExt cx="44751332" cy="683495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4606551" cy="6690175"/>
            </a:xfrm>
            <a:custGeom>
              <a:avLst/>
              <a:gdLst/>
              <a:ahLst/>
              <a:cxnLst/>
              <a:rect l="l" t="t" r="r" b="b"/>
              <a:pathLst>
                <a:path w="44606551" h="6690175">
                  <a:moveTo>
                    <a:pt x="0" y="0"/>
                  </a:moveTo>
                  <a:lnTo>
                    <a:pt x="44606551" y="0"/>
                  </a:lnTo>
                  <a:lnTo>
                    <a:pt x="44606551" y="6690175"/>
                  </a:lnTo>
                  <a:lnTo>
                    <a:pt x="0" y="669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751330" cy="6834954"/>
            </a:xfrm>
            <a:custGeom>
              <a:avLst/>
              <a:gdLst/>
              <a:ahLst/>
              <a:cxnLst/>
              <a:rect l="l" t="t" r="r" b="b"/>
              <a:pathLst>
                <a:path w="44751330" h="6834954">
                  <a:moveTo>
                    <a:pt x="44606552" y="6690175"/>
                  </a:moveTo>
                  <a:lnTo>
                    <a:pt x="44751330" y="6690175"/>
                  </a:lnTo>
                  <a:lnTo>
                    <a:pt x="44751330" y="6834954"/>
                  </a:lnTo>
                  <a:lnTo>
                    <a:pt x="44606552" y="6834954"/>
                  </a:lnTo>
                  <a:lnTo>
                    <a:pt x="44606552" y="66901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90175"/>
                  </a:lnTo>
                  <a:lnTo>
                    <a:pt x="0" y="6690175"/>
                  </a:lnTo>
                  <a:lnTo>
                    <a:pt x="0" y="144780"/>
                  </a:lnTo>
                  <a:close/>
                  <a:moveTo>
                    <a:pt x="0" y="6690175"/>
                  </a:moveTo>
                  <a:lnTo>
                    <a:pt x="144780" y="6690175"/>
                  </a:lnTo>
                  <a:lnTo>
                    <a:pt x="144780" y="6834954"/>
                  </a:lnTo>
                  <a:lnTo>
                    <a:pt x="0" y="6834954"/>
                  </a:lnTo>
                  <a:lnTo>
                    <a:pt x="0" y="6690175"/>
                  </a:lnTo>
                  <a:close/>
                  <a:moveTo>
                    <a:pt x="44606552" y="144780"/>
                  </a:moveTo>
                  <a:lnTo>
                    <a:pt x="44751330" y="144780"/>
                  </a:lnTo>
                  <a:lnTo>
                    <a:pt x="44751330" y="6690175"/>
                  </a:lnTo>
                  <a:lnTo>
                    <a:pt x="44606552" y="6690175"/>
                  </a:lnTo>
                  <a:lnTo>
                    <a:pt x="44606552" y="144780"/>
                  </a:lnTo>
                  <a:close/>
                  <a:moveTo>
                    <a:pt x="144780" y="6690175"/>
                  </a:moveTo>
                  <a:lnTo>
                    <a:pt x="44606552" y="6690175"/>
                  </a:lnTo>
                  <a:lnTo>
                    <a:pt x="44606552" y="6834954"/>
                  </a:lnTo>
                  <a:lnTo>
                    <a:pt x="144780" y="6834954"/>
                  </a:lnTo>
                  <a:lnTo>
                    <a:pt x="144780" y="6690175"/>
                  </a:lnTo>
                  <a:close/>
                  <a:moveTo>
                    <a:pt x="44606552" y="0"/>
                  </a:moveTo>
                  <a:lnTo>
                    <a:pt x="44751330" y="0"/>
                  </a:lnTo>
                  <a:lnTo>
                    <a:pt x="44751330" y="144780"/>
                  </a:lnTo>
                  <a:lnTo>
                    <a:pt x="44606552" y="144780"/>
                  </a:lnTo>
                  <a:lnTo>
                    <a:pt x="446065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606552" y="0"/>
                  </a:lnTo>
                  <a:lnTo>
                    <a:pt x="446065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77142" y="1347117"/>
            <a:ext cx="15333717" cy="1772870"/>
            <a:chOff x="0" y="0"/>
            <a:chExt cx="40693977" cy="4704999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40549196" cy="4560219"/>
            </a:xfrm>
            <a:custGeom>
              <a:avLst/>
              <a:gdLst/>
              <a:ahLst/>
              <a:cxnLst/>
              <a:rect l="l" t="t" r="r" b="b"/>
              <a:pathLst>
                <a:path w="40549196" h="4560219">
                  <a:moveTo>
                    <a:pt x="0" y="0"/>
                  </a:moveTo>
                  <a:lnTo>
                    <a:pt x="40549196" y="0"/>
                  </a:lnTo>
                  <a:lnTo>
                    <a:pt x="40549196" y="4560219"/>
                  </a:lnTo>
                  <a:lnTo>
                    <a:pt x="0" y="4560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0693978" cy="4704999"/>
            </a:xfrm>
            <a:custGeom>
              <a:avLst/>
              <a:gdLst/>
              <a:ahLst/>
              <a:cxnLst/>
              <a:rect l="l" t="t" r="r" b="b"/>
              <a:pathLst>
                <a:path w="40693978" h="4704999">
                  <a:moveTo>
                    <a:pt x="40549196" y="4560219"/>
                  </a:moveTo>
                  <a:lnTo>
                    <a:pt x="40693978" y="4560219"/>
                  </a:lnTo>
                  <a:lnTo>
                    <a:pt x="40693978" y="4704999"/>
                  </a:lnTo>
                  <a:lnTo>
                    <a:pt x="40549196" y="4704999"/>
                  </a:lnTo>
                  <a:lnTo>
                    <a:pt x="40549196" y="4560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60219"/>
                  </a:lnTo>
                  <a:lnTo>
                    <a:pt x="0" y="4560219"/>
                  </a:lnTo>
                  <a:lnTo>
                    <a:pt x="0" y="144780"/>
                  </a:lnTo>
                  <a:close/>
                  <a:moveTo>
                    <a:pt x="0" y="4560219"/>
                  </a:moveTo>
                  <a:lnTo>
                    <a:pt x="144780" y="4560219"/>
                  </a:lnTo>
                  <a:lnTo>
                    <a:pt x="144780" y="4704999"/>
                  </a:lnTo>
                  <a:lnTo>
                    <a:pt x="0" y="4704999"/>
                  </a:lnTo>
                  <a:lnTo>
                    <a:pt x="0" y="4560219"/>
                  </a:lnTo>
                  <a:close/>
                  <a:moveTo>
                    <a:pt x="40549196" y="144780"/>
                  </a:moveTo>
                  <a:lnTo>
                    <a:pt x="40693978" y="144780"/>
                  </a:lnTo>
                  <a:lnTo>
                    <a:pt x="40693978" y="4560219"/>
                  </a:lnTo>
                  <a:lnTo>
                    <a:pt x="40549196" y="4560219"/>
                  </a:lnTo>
                  <a:lnTo>
                    <a:pt x="40549196" y="144780"/>
                  </a:lnTo>
                  <a:close/>
                  <a:moveTo>
                    <a:pt x="144780" y="4560219"/>
                  </a:moveTo>
                  <a:lnTo>
                    <a:pt x="40549196" y="4560219"/>
                  </a:lnTo>
                  <a:lnTo>
                    <a:pt x="40549196" y="4704999"/>
                  </a:lnTo>
                  <a:lnTo>
                    <a:pt x="144780" y="4704999"/>
                  </a:lnTo>
                  <a:lnTo>
                    <a:pt x="144780" y="4560219"/>
                  </a:lnTo>
                  <a:close/>
                  <a:moveTo>
                    <a:pt x="40549196" y="0"/>
                  </a:moveTo>
                  <a:lnTo>
                    <a:pt x="40693978" y="0"/>
                  </a:lnTo>
                  <a:lnTo>
                    <a:pt x="40693978" y="144780"/>
                  </a:lnTo>
                  <a:lnTo>
                    <a:pt x="40549196" y="144780"/>
                  </a:lnTo>
                  <a:lnTo>
                    <a:pt x="40549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49196" y="0"/>
                  </a:lnTo>
                  <a:lnTo>
                    <a:pt x="40549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81546" y="1328515"/>
            <a:ext cx="11524908" cy="134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ED620D"/>
                </a:solidFill>
                <a:latin typeface="Funtastic"/>
                <a:ea typeface="Funtastic"/>
                <a:cs typeface="Funtastic"/>
                <a:sym typeface="Funtastic"/>
              </a:rPr>
              <a:t>PRINCIPAIS SEMELHANÇAS: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850811" y="3269070"/>
            <a:ext cx="4986958" cy="4790353"/>
            <a:chOff x="0" y="0"/>
            <a:chExt cx="14038088" cy="13484653"/>
          </a:xfrm>
        </p:grpSpPr>
        <p:sp>
          <p:nvSpPr>
            <p:cNvPr id="12" name="Freeform 12"/>
            <p:cNvSpPr/>
            <p:nvPr/>
          </p:nvSpPr>
          <p:spPr>
            <a:xfrm>
              <a:off x="72390" y="72390"/>
              <a:ext cx="13893308" cy="13339874"/>
            </a:xfrm>
            <a:custGeom>
              <a:avLst/>
              <a:gdLst/>
              <a:ahLst/>
              <a:cxnLst/>
              <a:rect l="l" t="t" r="r" b="b"/>
              <a:pathLst>
                <a:path w="13893308" h="13339874">
                  <a:moveTo>
                    <a:pt x="0" y="0"/>
                  </a:moveTo>
                  <a:lnTo>
                    <a:pt x="13893308" y="0"/>
                  </a:lnTo>
                  <a:lnTo>
                    <a:pt x="13893308" y="13339874"/>
                  </a:lnTo>
                  <a:lnTo>
                    <a:pt x="0" y="1333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4038087" cy="13484653"/>
            </a:xfrm>
            <a:custGeom>
              <a:avLst/>
              <a:gdLst/>
              <a:ahLst/>
              <a:cxnLst/>
              <a:rect l="l" t="t" r="r" b="b"/>
              <a:pathLst>
                <a:path w="14038087" h="13484653">
                  <a:moveTo>
                    <a:pt x="13893307" y="13339874"/>
                  </a:moveTo>
                  <a:lnTo>
                    <a:pt x="14038087" y="13339874"/>
                  </a:lnTo>
                  <a:lnTo>
                    <a:pt x="14038087" y="13484653"/>
                  </a:lnTo>
                  <a:lnTo>
                    <a:pt x="13893307" y="13484653"/>
                  </a:lnTo>
                  <a:lnTo>
                    <a:pt x="13893307" y="133398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339874"/>
                  </a:lnTo>
                  <a:lnTo>
                    <a:pt x="0" y="13339874"/>
                  </a:lnTo>
                  <a:lnTo>
                    <a:pt x="0" y="144780"/>
                  </a:lnTo>
                  <a:close/>
                  <a:moveTo>
                    <a:pt x="0" y="13339874"/>
                  </a:moveTo>
                  <a:lnTo>
                    <a:pt x="144780" y="13339874"/>
                  </a:lnTo>
                  <a:lnTo>
                    <a:pt x="144780" y="13484653"/>
                  </a:lnTo>
                  <a:lnTo>
                    <a:pt x="0" y="13484653"/>
                  </a:lnTo>
                  <a:lnTo>
                    <a:pt x="0" y="13339874"/>
                  </a:lnTo>
                  <a:close/>
                  <a:moveTo>
                    <a:pt x="13893307" y="144780"/>
                  </a:moveTo>
                  <a:lnTo>
                    <a:pt x="14038087" y="144780"/>
                  </a:lnTo>
                  <a:lnTo>
                    <a:pt x="14038087" y="13339874"/>
                  </a:lnTo>
                  <a:lnTo>
                    <a:pt x="13893307" y="13339874"/>
                  </a:lnTo>
                  <a:lnTo>
                    <a:pt x="13893307" y="144780"/>
                  </a:lnTo>
                  <a:close/>
                  <a:moveTo>
                    <a:pt x="144780" y="13339874"/>
                  </a:moveTo>
                  <a:lnTo>
                    <a:pt x="13893307" y="13339874"/>
                  </a:lnTo>
                  <a:lnTo>
                    <a:pt x="13893307" y="13484653"/>
                  </a:lnTo>
                  <a:lnTo>
                    <a:pt x="144780" y="13484653"/>
                  </a:lnTo>
                  <a:lnTo>
                    <a:pt x="144780" y="13339874"/>
                  </a:lnTo>
                  <a:close/>
                  <a:moveTo>
                    <a:pt x="13893307" y="0"/>
                  </a:moveTo>
                  <a:lnTo>
                    <a:pt x="14038087" y="0"/>
                  </a:lnTo>
                  <a:lnTo>
                    <a:pt x="14038087" y="144780"/>
                  </a:lnTo>
                  <a:lnTo>
                    <a:pt x="13893307" y="144780"/>
                  </a:lnTo>
                  <a:lnTo>
                    <a:pt x="13893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893307" y="0"/>
                  </a:lnTo>
                  <a:lnTo>
                    <a:pt x="13893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33251" y="3456782"/>
            <a:ext cx="4541929" cy="4414928"/>
            <a:chOff x="0" y="0"/>
            <a:chExt cx="12053774" cy="11716729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11908995" cy="11571949"/>
            </a:xfrm>
            <a:custGeom>
              <a:avLst/>
              <a:gdLst/>
              <a:ahLst/>
              <a:cxnLst/>
              <a:rect l="l" t="t" r="r" b="b"/>
              <a:pathLst>
                <a:path w="11908995" h="11571949">
                  <a:moveTo>
                    <a:pt x="0" y="0"/>
                  </a:moveTo>
                  <a:lnTo>
                    <a:pt x="11908995" y="0"/>
                  </a:lnTo>
                  <a:lnTo>
                    <a:pt x="11908995" y="11571949"/>
                  </a:lnTo>
                  <a:lnTo>
                    <a:pt x="0" y="1157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2053774" cy="11716728"/>
            </a:xfrm>
            <a:custGeom>
              <a:avLst/>
              <a:gdLst/>
              <a:ahLst/>
              <a:cxnLst/>
              <a:rect l="l" t="t" r="r" b="b"/>
              <a:pathLst>
                <a:path w="12053774" h="11716728">
                  <a:moveTo>
                    <a:pt x="11908995" y="11571949"/>
                  </a:moveTo>
                  <a:lnTo>
                    <a:pt x="12053774" y="11571949"/>
                  </a:lnTo>
                  <a:lnTo>
                    <a:pt x="12053774" y="11716728"/>
                  </a:lnTo>
                  <a:lnTo>
                    <a:pt x="11908995" y="11716728"/>
                  </a:lnTo>
                  <a:lnTo>
                    <a:pt x="11908995" y="115719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71949"/>
                  </a:lnTo>
                  <a:lnTo>
                    <a:pt x="0" y="11571949"/>
                  </a:lnTo>
                  <a:lnTo>
                    <a:pt x="0" y="144780"/>
                  </a:lnTo>
                  <a:close/>
                  <a:moveTo>
                    <a:pt x="0" y="11571949"/>
                  </a:moveTo>
                  <a:lnTo>
                    <a:pt x="144780" y="11571949"/>
                  </a:lnTo>
                  <a:lnTo>
                    <a:pt x="144780" y="11716728"/>
                  </a:lnTo>
                  <a:lnTo>
                    <a:pt x="0" y="11716728"/>
                  </a:lnTo>
                  <a:lnTo>
                    <a:pt x="0" y="11571949"/>
                  </a:lnTo>
                  <a:close/>
                  <a:moveTo>
                    <a:pt x="11908995" y="144780"/>
                  </a:moveTo>
                  <a:lnTo>
                    <a:pt x="12053774" y="144780"/>
                  </a:lnTo>
                  <a:lnTo>
                    <a:pt x="12053774" y="11571949"/>
                  </a:lnTo>
                  <a:lnTo>
                    <a:pt x="11908995" y="11571949"/>
                  </a:lnTo>
                  <a:lnTo>
                    <a:pt x="11908995" y="144780"/>
                  </a:lnTo>
                  <a:close/>
                  <a:moveTo>
                    <a:pt x="144780" y="11571949"/>
                  </a:moveTo>
                  <a:lnTo>
                    <a:pt x="11908995" y="11571949"/>
                  </a:lnTo>
                  <a:lnTo>
                    <a:pt x="11908995" y="11716728"/>
                  </a:lnTo>
                  <a:lnTo>
                    <a:pt x="144780" y="11716728"/>
                  </a:lnTo>
                  <a:lnTo>
                    <a:pt x="144780" y="11571949"/>
                  </a:lnTo>
                  <a:close/>
                  <a:moveTo>
                    <a:pt x="11908995" y="0"/>
                  </a:moveTo>
                  <a:lnTo>
                    <a:pt x="12053774" y="0"/>
                  </a:lnTo>
                  <a:lnTo>
                    <a:pt x="12053774" y="144780"/>
                  </a:lnTo>
                  <a:lnTo>
                    <a:pt x="11908995" y="144780"/>
                  </a:lnTo>
                  <a:lnTo>
                    <a:pt x="119089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08995" y="0"/>
                  </a:lnTo>
                  <a:lnTo>
                    <a:pt x="119089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389737" y="3572159"/>
            <a:ext cx="4228957" cy="464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8" lvl="1" indent="-323854" algn="l">
              <a:lnSpc>
                <a:spcPts val="3600"/>
              </a:lnSpc>
              <a:buFont typeface="Arial"/>
              <a:buChar char="•"/>
            </a:pP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Foco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na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Eficiência:Ambos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teóricos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buscavam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otimizar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o desempenho das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organizações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eliminando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desperdícios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maximizando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produtividade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154564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066369" y="3539183"/>
            <a:ext cx="5178643" cy="4790353"/>
            <a:chOff x="0" y="0"/>
            <a:chExt cx="14577675" cy="13484653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14432895" cy="13339874"/>
            </a:xfrm>
            <a:custGeom>
              <a:avLst/>
              <a:gdLst/>
              <a:ahLst/>
              <a:cxnLst/>
              <a:rect l="l" t="t" r="r" b="b"/>
              <a:pathLst>
                <a:path w="14432895" h="13339874">
                  <a:moveTo>
                    <a:pt x="0" y="0"/>
                  </a:moveTo>
                  <a:lnTo>
                    <a:pt x="14432895" y="0"/>
                  </a:lnTo>
                  <a:lnTo>
                    <a:pt x="14432895" y="13339874"/>
                  </a:lnTo>
                  <a:lnTo>
                    <a:pt x="0" y="1333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4577675" cy="13484653"/>
            </a:xfrm>
            <a:custGeom>
              <a:avLst/>
              <a:gdLst/>
              <a:ahLst/>
              <a:cxnLst/>
              <a:rect l="l" t="t" r="r" b="b"/>
              <a:pathLst>
                <a:path w="14577675" h="13484653">
                  <a:moveTo>
                    <a:pt x="14432894" y="13339874"/>
                  </a:moveTo>
                  <a:lnTo>
                    <a:pt x="14577675" y="13339874"/>
                  </a:lnTo>
                  <a:lnTo>
                    <a:pt x="14577675" y="13484653"/>
                  </a:lnTo>
                  <a:lnTo>
                    <a:pt x="14432894" y="13484653"/>
                  </a:lnTo>
                  <a:lnTo>
                    <a:pt x="14432894" y="133398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339874"/>
                  </a:lnTo>
                  <a:lnTo>
                    <a:pt x="0" y="13339874"/>
                  </a:lnTo>
                  <a:lnTo>
                    <a:pt x="0" y="144780"/>
                  </a:lnTo>
                  <a:close/>
                  <a:moveTo>
                    <a:pt x="0" y="13339874"/>
                  </a:moveTo>
                  <a:lnTo>
                    <a:pt x="144780" y="13339874"/>
                  </a:lnTo>
                  <a:lnTo>
                    <a:pt x="144780" y="13484653"/>
                  </a:lnTo>
                  <a:lnTo>
                    <a:pt x="0" y="13484653"/>
                  </a:lnTo>
                  <a:lnTo>
                    <a:pt x="0" y="13339874"/>
                  </a:lnTo>
                  <a:close/>
                  <a:moveTo>
                    <a:pt x="14432894" y="144780"/>
                  </a:moveTo>
                  <a:lnTo>
                    <a:pt x="14577675" y="144780"/>
                  </a:lnTo>
                  <a:lnTo>
                    <a:pt x="14577675" y="13339874"/>
                  </a:lnTo>
                  <a:lnTo>
                    <a:pt x="14432894" y="13339874"/>
                  </a:lnTo>
                  <a:lnTo>
                    <a:pt x="14432894" y="144780"/>
                  </a:lnTo>
                  <a:close/>
                  <a:moveTo>
                    <a:pt x="144780" y="13339874"/>
                  </a:moveTo>
                  <a:lnTo>
                    <a:pt x="14432894" y="13339874"/>
                  </a:lnTo>
                  <a:lnTo>
                    <a:pt x="14432894" y="13484653"/>
                  </a:lnTo>
                  <a:lnTo>
                    <a:pt x="144780" y="13484653"/>
                  </a:lnTo>
                  <a:lnTo>
                    <a:pt x="144780" y="13339874"/>
                  </a:lnTo>
                  <a:close/>
                  <a:moveTo>
                    <a:pt x="14432894" y="0"/>
                  </a:moveTo>
                  <a:lnTo>
                    <a:pt x="14577675" y="0"/>
                  </a:lnTo>
                  <a:lnTo>
                    <a:pt x="14577675" y="144780"/>
                  </a:lnTo>
                  <a:lnTo>
                    <a:pt x="14432894" y="144780"/>
                  </a:lnTo>
                  <a:lnTo>
                    <a:pt x="1443289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32894" y="0"/>
                  </a:lnTo>
                  <a:lnTo>
                    <a:pt x="1443289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287829" y="3726895"/>
            <a:ext cx="4735723" cy="4414928"/>
            <a:chOff x="0" y="0"/>
            <a:chExt cx="12568081" cy="11716729"/>
          </a:xfrm>
        </p:grpSpPr>
        <p:sp>
          <p:nvSpPr>
            <p:cNvPr id="22" name="Freeform 22"/>
            <p:cNvSpPr/>
            <p:nvPr/>
          </p:nvSpPr>
          <p:spPr>
            <a:xfrm>
              <a:off x="72390" y="72390"/>
              <a:ext cx="12423302" cy="11571949"/>
            </a:xfrm>
            <a:custGeom>
              <a:avLst/>
              <a:gdLst/>
              <a:ahLst/>
              <a:cxnLst/>
              <a:rect l="l" t="t" r="r" b="b"/>
              <a:pathLst>
                <a:path w="12423302" h="11571949">
                  <a:moveTo>
                    <a:pt x="0" y="0"/>
                  </a:moveTo>
                  <a:lnTo>
                    <a:pt x="12423302" y="0"/>
                  </a:lnTo>
                  <a:lnTo>
                    <a:pt x="12423302" y="11571949"/>
                  </a:lnTo>
                  <a:lnTo>
                    <a:pt x="0" y="1157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2568081" cy="11716728"/>
            </a:xfrm>
            <a:custGeom>
              <a:avLst/>
              <a:gdLst/>
              <a:ahLst/>
              <a:cxnLst/>
              <a:rect l="l" t="t" r="r" b="b"/>
              <a:pathLst>
                <a:path w="12568081" h="11716728">
                  <a:moveTo>
                    <a:pt x="12423301" y="11571949"/>
                  </a:moveTo>
                  <a:lnTo>
                    <a:pt x="12568081" y="11571949"/>
                  </a:lnTo>
                  <a:lnTo>
                    <a:pt x="12568081" y="11716728"/>
                  </a:lnTo>
                  <a:lnTo>
                    <a:pt x="12423301" y="11716728"/>
                  </a:lnTo>
                  <a:lnTo>
                    <a:pt x="12423301" y="115719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71949"/>
                  </a:lnTo>
                  <a:lnTo>
                    <a:pt x="0" y="11571949"/>
                  </a:lnTo>
                  <a:lnTo>
                    <a:pt x="0" y="144780"/>
                  </a:lnTo>
                  <a:close/>
                  <a:moveTo>
                    <a:pt x="0" y="11571949"/>
                  </a:moveTo>
                  <a:lnTo>
                    <a:pt x="144780" y="11571949"/>
                  </a:lnTo>
                  <a:lnTo>
                    <a:pt x="144780" y="11716728"/>
                  </a:lnTo>
                  <a:lnTo>
                    <a:pt x="0" y="11716728"/>
                  </a:lnTo>
                  <a:lnTo>
                    <a:pt x="0" y="11571949"/>
                  </a:lnTo>
                  <a:close/>
                  <a:moveTo>
                    <a:pt x="12423301" y="144780"/>
                  </a:moveTo>
                  <a:lnTo>
                    <a:pt x="12568081" y="144780"/>
                  </a:lnTo>
                  <a:lnTo>
                    <a:pt x="12568081" y="11571949"/>
                  </a:lnTo>
                  <a:lnTo>
                    <a:pt x="12423301" y="11571949"/>
                  </a:lnTo>
                  <a:lnTo>
                    <a:pt x="12423301" y="144780"/>
                  </a:lnTo>
                  <a:close/>
                  <a:moveTo>
                    <a:pt x="144780" y="11571949"/>
                  </a:moveTo>
                  <a:lnTo>
                    <a:pt x="12423301" y="11571949"/>
                  </a:lnTo>
                  <a:lnTo>
                    <a:pt x="12423301" y="11716728"/>
                  </a:lnTo>
                  <a:lnTo>
                    <a:pt x="144780" y="11716728"/>
                  </a:lnTo>
                  <a:lnTo>
                    <a:pt x="144780" y="11571949"/>
                  </a:lnTo>
                  <a:close/>
                  <a:moveTo>
                    <a:pt x="12423301" y="0"/>
                  </a:moveTo>
                  <a:lnTo>
                    <a:pt x="12568081" y="0"/>
                  </a:lnTo>
                  <a:lnTo>
                    <a:pt x="12568081" y="144780"/>
                  </a:lnTo>
                  <a:lnTo>
                    <a:pt x="12423301" y="144780"/>
                  </a:lnTo>
                  <a:lnTo>
                    <a:pt x="1242330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423301" y="0"/>
                  </a:lnTo>
                  <a:lnTo>
                    <a:pt x="1242330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471719" y="3726895"/>
            <a:ext cx="5498119" cy="4790353"/>
            <a:chOff x="0" y="0"/>
            <a:chExt cx="15476987" cy="13484653"/>
          </a:xfrm>
        </p:grpSpPr>
        <p:sp>
          <p:nvSpPr>
            <p:cNvPr id="25" name="Freeform 25"/>
            <p:cNvSpPr/>
            <p:nvPr/>
          </p:nvSpPr>
          <p:spPr>
            <a:xfrm>
              <a:off x="72390" y="72390"/>
              <a:ext cx="15332208" cy="13339874"/>
            </a:xfrm>
            <a:custGeom>
              <a:avLst/>
              <a:gdLst/>
              <a:ahLst/>
              <a:cxnLst/>
              <a:rect l="l" t="t" r="r" b="b"/>
              <a:pathLst>
                <a:path w="15332208" h="13339874">
                  <a:moveTo>
                    <a:pt x="0" y="0"/>
                  </a:moveTo>
                  <a:lnTo>
                    <a:pt x="15332208" y="0"/>
                  </a:lnTo>
                  <a:lnTo>
                    <a:pt x="15332208" y="13339874"/>
                  </a:lnTo>
                  <a:lnTo>
                    <a:pt x="0" y="1333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5476987" cy="13484653"/>
            </a:xfrm>
            <a:custGeom>
              <a:avLst/>
              <a:gdLst/>
              <a:ahLst/>
              <a:cxnLst/>
              <a:rect l="l" t="t" r="r" b="b"/>
              <a:pathLst>
                <a:path w="15476987" h="13484653">
                  <a:moveTo>
                    <a:pt x="15332207" y="13339874"/>
                  </a:moveTo>
                  <a:lnTo>
                    <a:pt x="15476987" y="13339874"/>
                  </a:lnTo>
                  <a:lnTo>
                    <a:pt x="15476987" y="13484653"/>
                  </a:lnTo>
                  <a:lnTo>
                    <a:pt x="15332207" y="13484653"/>
                  </a:lnTo>
                  <a:lnTo>
                    <a:pt x="15332207" y="133398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339874"/>
                  </a:lnTo>
                  <a:lnTo>
                    <a:pt x="0" y="13339874"/>
                  </a:lnTo>
                  <a:lnTo>
                    <a:pt x="0" y="144780"/>
                  </a:lnTo>
                  <a:close/>
                  <a:moveTo>
                    <a:pt x="0" y="13339874"/>
                  </a:moveTo>
                  <a:lnTo>
                    <a:pt x="144780" y="13339874"/>
                  </a:lnTo>
                  <a:lnTo>
                    <a:pt x="144780" y="13484653"/>
                  </a:lnTo>
                  <a:lnTo>
                    <a:pt x="0" y="13484653"/>
                  </a:lnTo>
                  <a:lnTo>
                    <a:pt x="0" y="13339874"/>
                  </a:lnTo>
                  <a:close/>
                  <a:moveTo>
                    <a:pt x="15332207" y="144780"/>
                  </a:moveTo>
                  <a:lnTo>
                    <a:pt x="15476987" y="144780"/>
                  </a:lnTo>
                  <a:lnTo>
                    <a:pt x="15476987" y="13339874"/>
                  </a:lnTo>
                  <a:lnTo>
                    <a:pt x="15332207" y="13339874"/>
                  </a:lnTo>
                  <a:lnTo>
                    <a:pt x="15332207" y="144780"/>
                  </a:lnTo>
                  <a:close/>
                  <a:moveTo>
                    <a:pt x="144780" y="13339874"/>
                  </a:moveTo>
                  <a:lnTo>
                    <a:pt x="15332207" y="13339874"/>
                  </a:lnTo>
                  <a:lnTo>
                    <a:pt x="15332207" y="13484653"/>
                  </a:lnTo>
                  <a:lnTo>
                    <a:pt x="144780" y="13484653"/>
                  </a:lnTo>
                  <a:lnTo>
                    <a:pt x="144780" y="13339874"/>
                  </a:lnTo>
                  <a:close/>
                  <a:moveTo>
                    <a:pt x="15332207" y="0"/>
                  </a:moveTo>
                  <a:lnTo>
                    <a:pt x="15476987" y="0"/>
                  </a:lnTo>
                  <a:lnTo>
                    <a:pt x="15476987" y="144780"/>
                  </a:lnTo>
                  <a:lnTo>
                    <a:pt x="15332207" y="144780"/>
                  </a:lnTo>
                  <a:lnTo>
                    <a:pt x="153322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332207" y="0"/>
                  </a:lnTo>
                  <a:lnTo>
                    <a:pt x="153322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2690962" y="3914608"/>
            <a:ext cx="4993546" cy="4414928"/>
            <a:chOff x="0" y="0"/>
            <a:chExt cx="13252314" cy="11716729"/>
          </a:xfrm>
        </p:grpSpPr>
        <p:sp>
          <p:nvSpPr>
            <p:cNvPr id="28" name="Freeform 28"/>
            <p:cNvSpPr/>
            <p:nvPr/>
          </p:nvSpPr>
          <p:spPr>
            <a:xfrm>
              <a:off x="72390" y="72390"/>
              <a:ext cx="13107534" cy="11571949"/>
            </a:xfrm>
            <a:custGeom>
              <a:avLst/>
              <a:gdLst/>
              <a:ahLst/>
              <a:cxnLst/>
              <a:rect l="l" t="t" r="r" b="b"/>
              <a:pathLst>
                <a:path w="13107534" h="11571949">
                  <a:moveTo>
                    <a:pt x="0" y="0"/>
                  </a:moveTo>
                  <a:lnTo>
                    <a:pt x="13107534" y="0"/>
                  </a:lnTo>
                  <a:lnTo>
                    <a:pt x="13107534" y="11571949"/>
                  </a:lnTo>
                  <a:lnTo>
                    <a:pt x="0" y="1157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3252315" cy="11716728"/>
            </a:xfrm>
            <a:custGeom>
              <a:avLst/>
              <a:gdLst/>
              <a:ahLst/>
              <a:cxnLst/>
              <a:rect l="l" t="t" r="r" b="b"/>
              <a:pathLst>
                <a:path w="13252315" h="11716728">
                  <a:moveTo>
                    <a:pt x="13107535" y="11571949"/>
                  </a:moveTo>
                  <a:lnTo>
                    <a:pt x="13252315" y="11571949"/>
                  </a:lnTo>
                  <a:lnTo>
                    <a:pt x="13252315" y="11716728"/>
                  </a:lnTo>
                  <a:lnTo>
                    <a:pt x="13107535" y="11716728"/>
                  </a:lnTo>
                  <a:lnTo>
                    <a:pt x="13107535" y="115719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71949"/>
                  </a:lnTo>
                  <a:lnTo>
                    <a:pt x="0" y="11571949"/>
                  </a:lnTo>
                  <a:lnTo>
                    <a:pt x="0" y="144780"/>
                  </a:lnTo>
                  <a:close/>
                  <a:moveTo>
                    <a:pt x="0" y="11571949"/>
                  </a:moveTo>
                  <a:lnTo>
                    <a:pt x="144780" y="11571949"/>
                  </a:lnTo>
                  <a:lnTo>
                    <a:pt x="144780" y="11716728"/>
                  </a:lnTo>
                  <a:lnTo>
                    <a:pt x="0" y="11716728"/>
                  </a:lnTo>
                  <a:lnTo>
                    <a:pt x="0" y="11571949"/>
                  </a:lnTo>
                  <a:close/>
                  <a:moveTo>
                    <a:pt x="13107535" y="144780"/>
                  </a:moveTo>
                  <a:lnTo>
                    <a:pt x="13252315" y="144780"/>
                  </a:lnTo>
                  <a:lnTo>
                    <a:pt x="13252315" y="11571949"/>
                  </a:lnTo>
                  <a:lnTo>
                    <a:pt x="13107535" y="11571949"/>
                  </a:lnTo>
                  <a:lnTo>
                    <a:pt x="13107535" y="144780"/>
                  </a:lnTo>
                  <a:close/>
                  <a:moveTo>
                    <a:pt x="144780" y="11571949"/>
                  </a:moveTo>
                  <a:lnTo>
                    <a:pt x="13107535" y="11571949"/>
                  </a:lnTo>
                  <a:lnTo>
                    <a:pt x="13107535" y="11716728"/>
                  </a:lnTo>
                  <a:lnTo>
                    <a:pt x="144780" y="11716728"/>
                  </a:lnTo>
                  <a:lnTo>
                    <a:pt x="144780" y="11571949"/>
                  </a:lnTo>
                  <a:close/>
                  <a:moveTo>
                    <a:pt x="13107535" y="0"/>
                  </a:moveTo>
                  <a:lnTo>
                    <a:pt x="13252315" y="0"/>
                  </a:lnTo>
                  <a:lnTo>
                    <a:pt x="13252315" y="144780"/>
                  </a:lnTo>
                  <a:lnTo>
                    <a:pt x="13107535" y="144780"/>
                  </a:lnTo>
                  <a:lnTo>
                    <a:pt x="131075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07535" y="0"/>
                  </a:lnTo>
                  <a:lnTo>
                    <a:pt x="131075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447945" y="3915059"/>
            <a:ext cx="4415492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8" lvl="1" indent="-323854" algn="l">
              <a:lnSpc>
                <a:spcPts val="3600"/>
              </a:lnSpc>
              <a:buFont typeface="Arial"/>
              <a:buChar char="•"/>
            </a:pP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Visão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Racional:Ambas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as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teorias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adotam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uma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abordagem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racional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científica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a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gestão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buscando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estabelecer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princípios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e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métodos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universais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algn="ctr">
              <a:lnSpc>
                <a:spcPts val="5400"/>
              </a:lnSpc>
            </a:pPr>
            <a:endParaRPr lang="en-US" sz="3000" dirty="0">
              <a:solidFill>
                <a:srgbClr val="154564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481118" y="4253172"/>
            <a:ext cx="5000107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8" lvl="1" indent="-323854" algn="l">
              <a:lnSpc>
                <a:spcPts val="3600"/>
              </a:lnSpc>
              <a:buFont typeface="Arial"/>
              <a:buChar char="•"/>
            </a:pP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Ênfase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na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Estrutura:Tanto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Taylor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quanto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Fayol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reconheciam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importância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estrutura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organizacional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para o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sucesso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das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empresas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embora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com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focos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00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diferentes</a:t>
            </a:r>
            <a:r>
              <a:rPr lang="en-US" sz="3000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algn="ctr">
              <a:lnSpc>
                <a:spcPts val="3600"/>
              </a:lnSpc>
            </a:pPr>
            <a:endParaRPr lang="en-US" sz="3000" dirty="0">
              <a:solidFill>
                <a:srgbClr val="154564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28700" y="8415261"/>
            <a:ext cx="12111271" cy="1873747"/>
            <a:chOff x="0" y="0"/>
            <a:chExt cx="34092746" cy="5274522"/>
          </a:xfrm>
        </p:grpSpPr>
        <p:sp>
          <p:nvSpPr>
            <p:cNvPr id="33" name="Freeform 33"/>
            <p:cNvSpPr/>
            <p:nvPr/>
          </p:nvSpPr>
          <p:spPr>
            <a:xfrm>
              <a:off x="72390" y="72390"/>
              <a:ext cx="33947968" cy="5129743"/>
            </a:xfrm>
            <a:custGeom>
              <a:avLst/>
              <a:gdLst/>
              <a:ahLst/>
              <a:cxnLst/>
              <a:rect l="l" t="t" r="r" b="b"/>
              <a:pathLst>
                <a:path w="33947968" h="5129743">
                  <a:moveTo>
                    <a:pt x="0" y="0"/>
                  </a:moveTo>
                  <a:lnTo>
                    <a:pt x="33947968" y="0"/>
                  </a:lnTo>
                  <a:lnTo>
                    <a:pt x="33947968" y="5129743"/>
                  </a:lnTo>
                  <a:lnTo>
                    <a:pt x="0" y="512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564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34092747" cy="5274523"/>
            </a:xfrm>
            <a:custGeom>
              <a:avLst/>
              <a:gdLst/>
              <a:ahLst/>
              <a:cxnLst/>
              <a:rect l="l" t="t" r="r" b="b"/>
              <a:pathLst>
                <a:path w="34092747" h="5274523">
                  <a:moveTo>
                    <a:pt x="33947965" y="5129743"/>
                  </a:moveTo>
                  <a:lnTo>
                    <a:pt x="34092747" y="5129743"/>
                  </a:lnTo>
                  <a:lnTo>
                    <a:pt x="34092747" y="5274523"/>
                  </a:lnTo>
                  <a:lnTo>
                    <a:pt x="33947965" y="5274523"/>
                  </a:lnTo>
                  <a:lnTo>
                    <a:pt x="33947965" y="51297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129743"/>
                  </a:lnTo>
                  <a:lnTo>
                    <a:pt x="0" y="5129743"/>
                  </a:lnTo>
                  <a:lnTo>
                    <a:pt x="0" y="144780"/>
                  </a:lnTo>
                  <a:close/>
                  <a:moveTo>
                    <a:pt x="0" y="5129743"/>
                  </a:moveTo>
                  <a:lnTo>
                    <a:pt x="144780" y="5129743"/>
                  </a:lnTo>
                  <a:lnTo>
                    <a:pt x="144780" y="5274523"/>
                  </a:lnTo>
                  <a:lnTo>
                    <a:pt x="0" y="5274523"/>
                  </a:lnTo>
                  <a:lnTo>
                    <a:pt x="0" y="5129743"/>
                  </a:lnTo>
                  <a:close/>
                  <a:moveTo>
                    <a:pt x="33947965" y="144780"/>
                  </a:moveTo>
                  <a:lnTo>
                    <a:pt x="34092747" y="144780"/>
                  </a:lnTo>
                  <a:lnTo>
                    <a:pt x="34092747" y="5129743"/>
                  </a:lnTo>
                  <a:lnTo>
                    <a:pt x="33947965" y="5129743"/>
                  </a:lnTo>
                  <a:lnTo>
                    <a:pt x="33947965" y="144780"/>
                  </a:lnTo>
                  <a:close/>
                  <a:moveTo>
                    <a:pt x="144780" y="5129743"/>
                  </a:moveTo>
                  <a:lnTo>
                    <a:pt x="33947965" y="5129743"/>
                  </a:lnTo>
                  <a:lnTo>
                    <a:pt x="33947965" y="5274523"/>
                  </a:lnTo>
                  <a:lnTo>
                    <a:pt x="144780" y="5274523"/>
                  </a:lnTo>
                  <a:lnTo>
                    <a:pt x="144780" y="5129743"/>
                  </a:lnTo>
                  <a:close/>
                  <a:moveTo>
                    <a:pt x="33947965" y="0"/>
                  </a:moveTo>
                  <a:lnTo>
                    <a:pt x="34092747" y="0"/>
                  </a:lnTo>
                  <a:lnTo>
                    <a:pt x="34092747" y="144780"/>
                  </a:lnTo>
                  <a:lnTo>
                    <a:pt x="33947965" y="144780"/>
                  </a:lnTo>
                  <a:lnTo>
                    <a:pt x="339479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947965" y="0"/>
                  </a:lnTo>
                  <a:lnTo>
                    <a:pt x="339479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195161" y="8602973"/>
            <a:ext cx="11739539" cy="1452369"/>
            <a:chOff x="0" y="0"/>
            <a:chExt cx="31155429" cy="3854426"/>
          </a:xfrm>
        </p:grpSpPr>
        <p:sp>
          <p:nvSpPr>
            <p:cNvPr id="36" name="Freeform 36"/>
            <p:cNvSpPr/>
            <p:nvPr/>
          </p:nvSpPr>
          <p:spPr>
            <a:xfrm>
              <a:off x="72390" y="72390"/>
              <a:ext cx="31010649" cy="3709646"/>
            </a:xfrm>
            <a:custGeom>
              <a:avLst/>
              <a:gdLst/>
              <a:ahLst/>
              <a:cxnLst/>
              <a:rect l="l" t="t" r="r" b="b"/>
              <a:pathLst>
                <a:path w="31010649" h="3709646">
                  <a:moveTo>
                    <a:pt x="0" y="0"/>
                  </a:moveTo>
                  <a:lnTo>
                    <a:pt x="31010649" y="0"/>
                  </a:lnTo>
                  <a:lnTo>
                    <a:pt x="31010649" y="3709646"/>
                  </a:lnTo>
                  <a:lnTo>
                    <a:pt x="0" y="3709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31155429" cy="3854426"/>
            </a:xfrm>
            <a:custGeom>
              <a:avLst/>
              <a:gdLst/>
              <a:ahLst/>
              <a:cxnLst/>
              <a:rect l="l" t="t" r="r" b="b"/>
              <a:pathLst>
                <a:path w="31155429" h="3854426">
                  <a:moveTo>
                    <a:pt x="31010650" y="3709646"/>
                  </a:moveTo>
                  <a:lnTo>
                    <a:pt x="31155429" y="3709646"/>
                  </a:lnTo>
                  <a:lnTo>
                    <a:pt x="31155429" y="3854426"/>
                  </a:lnTo>
                  <a:lnTo>
                    <a:pt x="31010650" y="3854426"/>
                  </a:lnTo>
                  <a:lnTo>
                    <a:pt x="31010650" y="37096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09646"/>
                  </a:lnTo>
                  <a:lnTo>
                    <a:pt x="0" y="3709646"/>
                  </a:lnTo>
                  <a:lnTo>
                    <a:pt x="0" y="144780"/>
                  </a:lnTo>
                  <a:close/>
                  <a:moveTo>
                    <a:pt x="0" y="3709646"/>
                  </a:moveTo>
                  <a:lnTo>
                    <a:pt x="144780" y="3709646"/>
                  </a:lnTo>
                  <a:lnTo>
                    <a:pt x="144780" y="3854426"/>
                  </a:lnTo>
                  <a:lnTo>
                    <a:pt x="0" y="3854426"/>
                  </a:lnTo>
                  <a:lnTo>
                    <a:pt x="0" y="3709646"/>
                  </a:lnTo>
                  <a:close/>
                  <a:moveTo>
                    <a:pt x="31010650" y="144780"/>
                  </a:moveTo>
                  <a:lnTo>
                    <a:pt x="31155429" y="144780"/>
                  </a:lnTo>
                  <a:lnTo>
                    <a:pt x="31155429" y="3709646"/>
                  </a:lnTo>
                  <a:lnTo>
                    <a:pt x="31010650" y="3709646"/>
                  </a:lnTo>
                  <a:lnTo>
                    <a:pt x="31010650" y="144780"/>
                  </a:lnTo>
                  <a:close/>
                  <a:moveTo>
                    <a:pt x="144780" y="3709646"/>
                  </a:moveTo>
                  <a:lnTo>
                    <a:pt x="31010650" y="3709646"/>
                  </a:lnTo>
                  <a:lnTo>
                    <a:pt x="31010650" y="3854426"/>
                  </a:lnTo>
                  <a:lnTo>
                    <a:pt x="144780" y="3854426"/>
                  </a:lnTo>
                  <a:lnTo>
                    <a:pt x="144780" y="3709646"/>
                  </a:lnTo>
                  <a:close/>
                  <a:moveTo>
                    <a:pt x="31010650" y="0"/>
                  </a:moveTo>
                  <a:lnTo>
                    <a:pt x="31155429" y="0"/>
                  </a:lnTo>
                  <a:lnTo>
                    <a:pt x="31155429" y="144780"/>
                  </a:lnTo>
                  <a:lnTo>
                    <a:pt x="31010650" y="144780"/>
                  </a:lnTo>
                  <a:lnTo>
                    <a:pt x="310106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10650" y="0"/>
                  </a:lnTo>
                  <a:lnTo>
                    <a:pt x="310106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028700" y="8688698"/>
            <a:ext cx="11662262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7548" lvl="1" indent="-98774" algn="l">
              <a:lnSpc>
                <a:spcPts val="1097"/>
              </a:lnSpc>
              <a:buFont typeface="Arial"/>
              <a:buChar char="•"/>
            </a:pPr>
            <a:r>
              <a:rPr lang="en-US" sz="914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663340" lvl="1" indent="-331670" algn="just">
              <a:lnSpc>
                <a:spcPts val="3686"/>
              </a:lnSpc>
              <a:buFont typeface="Arial"/>
              <a:buChar char="•"/>
            </a:pP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Busca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por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Padronização:Ambos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buscavam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a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padronização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, Taylor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nos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processos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, e Fayol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na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072" dirty="0" err="1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estrutura</a:t>
            </a:r>
            <a:r>
              <a:rPr lang="en-US" sz="3072" dirty="0">
                <a:solidFill>
                  <a:srgbClr val="154564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algn="ctr">
              <a:lnSpc>
                <a:spcPts val="2126"/>
              </a:lnSpc>
            </a:pPr>
            <a:endParaRPr lang="en-US" sz="3072" dirty="0">
              <a:solidFill>
                <a:srgbClr val="154564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4019" y="7895238"/>
            <a:ext cx="612537" cy="0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5448" y="8112109"/>
            <a:ext cx="376786" cy="0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22471" y="7197089"/>
            <a:ext cx="2635117" cy="1321405"/>
            <a:chOff x="0" y="0"/>
            <a:chExt cx="4020282" cy="2016010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3875502" cy="1871230"/>
            </a:xfrm>
            <a:custGeom>
              <a:avLst/>
              <a:gdLst/>
              <a:ahLst/>
              <a:cxnLst/>
              <a:rect l="l" t="t" r="r" b="b"/>
              <a:pathLst>
                <a:path w="3875502" h="1871230">
                  <a:moveTo>
                    <a:pt x="0" y="0"/>
                  </a:moveTo>
                  <a:lnTo>
                    <a:pt x="3875502" y="0"/>
                  </a:lnTo>
                  <a:lnTo>
                    <a:pt x="3875502" y="1871230"/>
                  </a:lnTo>
                  <a:lnTo>
                    <a:pt x="0" y="187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20282" cy="2016010"/>
            </a:xfrm>
            <a:custGeom>
              <a:avLst/>
              <a:gdLst/>
              <a:ahLst/>
              <a:cxnLst/>
              <a:rect l="l" t="t" r="r" b="b"/>
              <a:pathLst>
                <a:path w="4020282" h="2016010">
                  <a:moveTo>
                    <a:pt x="3875502" y="1871230"/>
                  </a:moveTo>
                  <a:lnTo>
                    <a:pt x="4020282" y="1871230"/>
                  </a:lnTo>
                  <a:lnTo>
                    <a:pt x="4020282" y="2016010"/>
                  </a:lnTo>
                  <a:lnTo>
                    <a:pt x="3875502" y="2016010"/>
                  </a:lnTo>
                  <a:lnTo>
                    <a:pt x="3875502" y="18712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71230"/>
                  </a:lnTo>
                  <a:lnTo>
                    <a:pt x="0" y="1871230"/>
                  </a:lnTo>
                  <a:lnTo>
                    <a:pt x="0" y="144780"/>
                  </a:lnTo>
                  <a:close/>
                  <a:moveTo>
                    <a:pt x="0" y="1871230"/>
                  </a:moveTo>
                  <a:lnTo>
                    <a:pt x="144780" y="1871230"/>
                  </a:lnTo>
                  <a:lnTo>
                    <a:pt x="144780" y="2016010"/>
                  </a:lnTo>
                  <a:lnTo>
                    <a:pt x="0" y="2016010"/>
                  </a:lnTo>
                  <a:lnTo>
                    <a:pt x="0" y="1871230"/>
                  </a:lnTo>
                  <a:close/>
                  <a:moveTo>
                    <a:pt x="3875502" y="144780"/>
                  </a:moveTo>
                  <a:lnTo>
                    <a:pt x="4020282" y="144780"/>
                  </a:lnTo>
                  <a:lnTo>
                    <a:pt x="4020282" y="1871230"/>
                  </a:lnTo>
                  <a:lnTo>
                    <a:pt x="3875502" y="1871230"/>
                  </a:lnTo>
                  <a:lnTo>
                    <a:pt x="3875502" y="144780"/>
                  </a:lnTo>
                  <a:close/>
                  <a:moveTo>
                    <a:pt x="144780" y="1871230"/>
                  </a:moveTo>
                  <a:lnTo>
                    <a:pt x="3875502" y="1871230"/>
                  </a:lnTo>
                  <a:lnTo>
                    <a:pt x="3875502" y="2016010"/>
                  </a:lnTo>
                  <a:lnTo>
                    <a:pt x="144780" y="2016010"/>
                  </a:lnTo>
                  <a:lnTo>
                    <a:pt x="144780" y="1871230"/>
                  </a:lnTo>
                  <a:close/>
                  <a:moveTo>
                    <a:pt x="3875502" y="0"/>
                  </a:moveTo>
                  <a:lnTo>
                    <a:pt x="4020282" y="0"/>
                  </a:lnTo>
                  <a:lnTo>
                    <a:pt x="4020282" y="144780"/>
                  </a:lnTo>
                  <a:lnTo>
                    <a:pt x="3875502" y="144780"/>
                  </a:lnTo>
                  <a:lnTo>
                    <a:pt x="38755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75502" y="0"/>
                  </a:lnTo>
                  <a:lnTo>
                    <a:pt x="38755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B002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757588" y="1750447"/>
            <a:ext cx="3423885" cy="3340595"/>
            <a:chOff x="0" y="0"/>
            <a:chExt cx="4565181" cy="445412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565181" cy="4454126"/>
              <a:chOff x="0" y="0"/>
              <a:chExt cx="1913890" cy="186733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86733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67332">
                    <a:moveTo>
                      <a:pt x="0" y="0"/>
                    </a:moveTo>
                    <a:lnTo>
                      <a:pt x="0" y="1867332"/>
                    </a:lnTo>
                    <a:lnTo>
                      <a:pt x="1913890" y="1867332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06372"/>
                    </a:moveTo>
                    <a:lnTo>
                      <a:pt x="59690" y="1806372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06372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35850" y="114651"/>
              <a:ext cx="4293481" cy="4224823"/>
              <a:chOff x="0" y="0"/>
              <a:chExt cx="1913890" cy="18832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88328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8328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883284"/>
                    </a:lnTo>
                    <a:lnTo>
                      <a:pt x="0" y="1883284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</p:grpSp>
      <p:sp>
        <p:nvSpPr>
          <p:cNvPr id="12" name="AutoShape 12"/>
          <p:cNvSpPr/>
          <p:nvPr/>
        </p:nvSpPr>
        <p:spPr>
          <a:xfrm>
            <a:off x="2703129" y="7876188"/>
            <a:ext cx="538303" cy="0"/>
          </a:xfrm>
          <a:prstGeom prst="line">
            <a:avLst/>
          </a:prstGeom>
          <a:ln w="47625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6181473" y="3420744"/>
            <a:ext cx="512710" cy="44612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6438648" y="1787637"/>
            <a:ext cx="3423885" cy="3300433"/>
            <a:chOff x="0" y="0"/>
            <a:chExt cx="4565181" cy="4400578"/>
          </a:xfrm>
        </p:grpSpPr>
        <p:grpSp>
          <p:nvGrpSpPr>
            <p:cNvPr id="15" name="Group 15"/>
            <p:cNvGrpSpPr/>
            <p:nvPr/>
          </p:nvGrpSpPr>
          <p:grpSpPr>
            <a:xfrm>
              <a:off x="135850" y="53548"/>
              <a:ext cx="4293481" cy="4293481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4565181" cy="4400578"/>
              <a:chOff x="0" y="0"/>
              <a:chExt cx="1913890" cy="184488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84488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44883">
                    <a:moveTo>
                      <a:pt x="0" y="0"/>
                    </a:moveTo>
                    <a:lnTo>
                      <a:pt x="0" y="1844883"/>
                    </a:lnTo>
                    <a:lnTo>
                      <a:pt x="1913890" y="184488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83923"/>
                    </a:moveTo>
                    <a:lnTo>
                      <a:pt x="59690" y="178392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8392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19" name="AutoShape 19"/>
          <p:cNvSpPr/>
          <p:nvPr/>
        </p:nvSpPr>
        <p:spPr>
          <a:xfrm flipH="1">
            <a:off x="9862534" y="3256940"/>
            <a:ext cx="674070" cy="180914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10312971" y="1880091"/>
            <a:ext cx="3423885" cy="3300433"/>
            <a:chOff x="0" y="0"/>
            <a:chExt cx="4565181" cy="440057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565181" cy="4400578"/>
              <a:chOff x="0" y="0"/>
              <a:chExt cx="1913890" cy="184488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84488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44883">
                    <a:moveTo>
                      <a:pt x="0" y="0"/>
                    </a:moveTo>
                    <a:lnTo>
                      <a:pt x="0" y="1844883"/>
                    </a:lnTo>
                    <a:lnTo>
                      <a:pt x="1913890" y="184488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83923"/>
                    </a:moveTo>
                    <a:lnTo>
                      <a:pt x="59690" y="178392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8392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135850" y="148214"/>
              <a:ext cx="4293481" cy="4104149"/>
              <a:chOff x="0" y="0"/>
              <a:chExt cx="1913890" cy="182949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8294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94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829492"/>
                    </a:lnTo>
                    <a:lnTo>
                      <a:pt x="0" y="1829492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</p:grpSp>
      <p:sp>
        <p:nvSpPr>
          <p:cNvPr id="25" name="TextBox 25"/>
          <p:cNvSpPr txBox="1"/>
          <p:nvPr/>
        </p:nvSpPr>
        <p:spPr>
          <a:xfrm>
            <a:off x="145139" y="7498699"/>
            <a:ext cx="2905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6B002A"/>
                </a:solidFill>
                <a:latin typeface="Abril Fatface"/>
                <a:ea typeface="Abril Fatface"/>
                <a:cs typeface="Abril Fatface"/>
                <a:sym typeface="Abril Fatface"/>
              </a:rPr>
              <a:t>FAYOL: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52608" y="2230411"/>
            <a:ext cx="3033844" cy="233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7"/>
              </a:lnSpc>
            </a:pP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Concentrava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-se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na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eficiência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operacional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no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nível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do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chão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de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fábrica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buscando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otimizar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as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tarefas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individuais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dos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trabalhadores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30288" y="2080833"/>
            <a:ext cx="2892698" cy="266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7"/>
              </a:lnSpc>
            </a:pP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Adotava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uma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abordagem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micro,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analisando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as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tarefas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individuais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buscando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padronização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dos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movimentos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tempos.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10234" y="2358328"/>
            <a:ext cx="2996370" cy="211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7"/>
              </a:lnSpc>
            </a:pP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Dava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ênfase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às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tarefas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aos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tempos e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movimentos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buscando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padronização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especialização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952608" y="6227655"/>
            <a:ext cx="3423885" cy="3260272"/>
            <a:chOff x="0" y="0"/>
            <a:chExt cx="4565181" cy="4347030"/>
          </a:xfrm>
        </p:grpSpPr>
        <p:grpSp>
          <p:nvGrpSpPr>
            <p:cNvPr id="30" name="Group 30"/>
            <p:cNvGrpSpPr/>
            <p:nvPr/>
          </p:nvGrpSpPr>
          <p:grpSpPr>
            <a:xfrm>
              <a:off x="135850" y="26774"/>
              <a:ext cx="4293481" cy="429348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4565181" cy="4347030"/>
              <a:chOff x="0" y="0"/>
              <a:chExt cx="1913890" cy="182243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8224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2433">
                    <a:moveTo>
                      <a:pt x="0" y="0"/>
                    </a:moveTo>
                    <a:lnTo>
                      <a:pt x="0" y="1822433"/>
                    </a:lnTo>
                    <a:lnTo>
                      <a:pt x="1913890" y="182243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61473"/>
                    </a:moveTo>
                    <a:lnTo>
                      <a:pt x="59690" y="176147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6147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3241433" y="6436935"/>
            <a:ext cx="2940040" cy="283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7"/>
              </a:lnSpc>
            </a:pP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Concentrava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-se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na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estrutura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organizacional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nas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funções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da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administração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buscando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estabelecer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princípios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gerais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para a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gestão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como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um </a:t>
            </a:r>
            <a:r>
              <a:rPr lang="en-US" sz="17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todo</a:t>
            </a:r>
            <a:r>
              <a:rPr lang="en-US" sz="17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.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889085" y="6318391"/>
            <a:ext cx="3423885" cy="3260272"/>
            <a:chOff x="0" y="0"/>
            <a:chExt cx="4565181" cy="4347030"/>
          </a:xfrm>
        </p:grpSpPr>
        <p:grpSp>
          <p:nvGrpSpPr>
            <p:cNvPr id="36" name="Group 36"/>
            <p:cNvGrpSpPr/>
            <p:nvPr/>
          </p:nvGrpSpPr>
          <p:grpSpPr>
            <a:xfrm>
              <a:off x="135850" y="26774"/>
              <a:ext cx="4293481" cy="4293481"/>
              <a:chOff x="0" y="0"/>
              <a:chExt cx="1913890" cy="19138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0" y="0"/>
              <a:ext cx="4565181" cy="4347030"/>
              <a:chOff x="0" y="0"/>
              <a:chExt cx="1913890" cy="182243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8224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2433">
                    <a:moveTo>
                      <a:pt x="0" y="0"/>
                    </a:moveTo>
                    <a:lnTo>
                      <a:pt x="0" y="1822433"/>
                    </a:lnTo>
                    <a:lnTo>
                      <a:pt x="1913890" y="182243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61473"/>
                    </a:moveTo>
                    <a:lnTo>
                      <a:pt x="59690" y="176147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6147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40" name="TextBox 40"/>
          <p:cNvSpPr txBox="1"/>
          <p:nvPr/>
        </p:nvSpPr>
        <p:spPr>
          <a:xfrm>
            <a:off x="7191780" y="6538217"/>
            <a:ext cx="2818496" cy="266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7"/>
              </a:lnSpc>
            </a:pP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Adotava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uma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abordagem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macro,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analisando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organização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como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um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todo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buscando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estabelecer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princípios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gerais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para a </a:t>
            </a:r>
            <a:r>
              <a:rPr lang="en-US" sz="18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gestão</a:t>
            </a:r>
            <a:r>
              <a:rPr lang="en-US" sz="18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.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0607882" y="6227655"/>
            <a:ext cx="3423885" cy="3260272"/>
            <a:chOff x="0" y="0"/>
            <a:chExt cx="4565181" cy="4347030"/>
          </a:xfrm>
        </p:grpSpPr>
        <p:grpSp>
          <p:nvGrpSpPr>
            <p:cNvPr id="42" name="Group 42"/>
            <p:cNvGrpSpPr/>
            <p:nvPr/>
          </p:nvGrpSpPr>
          <p:grpSpPr>
            <a:xfrm>
              <a:off x="135850" y="26774"/>
              <a:ext cx="4293481" cy="4293481"/>
              <a:chOff x="0" y="0"/>
              <a:chExt cx="1913890" cy="191389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0" y="0"/>
              <a:ext cx="4565181" cy="4347030"/>
              <a:chOff x="0" y="0"/>
              <a:chExt cx="1913890" cy="182243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8224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2433">
                    <a:moveTo>
                      <a:pt x="0" y="0"/>
                    </a:moveTo>
                    <a:lnTo>
                      <a:pt x="0" y="1822433"/>
                    </a:lnTo>
                    <a:lnTo>
                      <a:pt x="1913890" y="182243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61473"/>
                    </a:moveTo>
                    <a:lnTo>
                      <a:pt x="59690" y="176147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6147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46" name="TextBox 46"/>
          <p:cNvSpPr txBox="1"/>
          <p:nvPr/>
        </p:nvSpPr>
        <p:spPr>
          <a:xfrm>
            <a:off x="10852734" y="6287075"/>
            <a:ext cx="2886784" cy="316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7"/>
              </a:lnSpc>
            </a:pP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Dava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ênfase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aos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princípios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gerais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administração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como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divisão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do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trabalho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autoridade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e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responsabilidade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, e a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unidade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 de </a:t>
            </a:r>
            <a:r>
              <a:rPr lang="en-US" sz="1997" dirty="0" err="1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comando</a:t>
            </a:r>
            <a:r>
              <a:rPr lang="en-US" sz="1997" dirty="0">
                <a:solidFill>
                  <a:srgbClr val="6B002A"/>
                </a:solidFill>
                <a:latin typeface="Bernoru"/>
                <a:ea typeface="Bernoru"/>
                <a:cs typeface="Bernoru"/>
                <a:sym typeface="Bernoru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956464" y="60325"/>
            <a:ext cx="13302836" cy="105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9">
                <a:solidFill>
                  <a:srgbClr val="6B002A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Principais Diferenças: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22471" y="2869605"/>
            <a:ext cx="2377942" cy="1321405"/>
            <a:chOff x="0" y="0"/>
            <a:chExt cx="3627921" cy="2016010"/>
          </a:xfrm>
        </p:grpSpPr>
        <p:sp>
          <p:nvSpPr>
            <p:cNvPr id="49" name="Freeform 49"/>
            <p:cNvSpPr/>
            <p:nvPr/>
          </p:nvSpPr>
          <p:spPr>
            <a:xfrm>
              <a:off x="72390" y="72390"/>
              <a:ext cx="3483141" cy="1871230"/>
            </a:xfrm>
            <a:custGeom>
              <a:avLst/>
              <a:gdLst/>
              <a:ahLst/>
              <a:cxnLst/>
              <a:rect l="l" t="t" r="r" b="b"/>
              <a:pathLst>
                <a:path w="3483141" h="1871230">
                  <a:moveTo>
                    <a:pt x="0" y="0"/>
                  </a:moveTo>
                  <a:lnTo>
                    <a:pt x="3483141" y="0"/>
                  </a:lnTo>
                  <a:lnTo>
                    <a:pt x="3483141" y="1871230"/>
                  </a:lnTo>
                  <a:lnTo>
                    <a:pt x="0" y="187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3627921" cy="2016010"/>
            </a:xfrm>
            <a:custGeom>
              <a:avLst/>
              <a:gdLst/>
              <a:ahLst/>
              <a:cxnLst/>
              <a:rect l="l" t="t" r="r" b="b"/>
              <a:pathLst>
                <a:path w="3627921" h="2016010">
                  <a:moveTo>
                    <a:pt x="3483141" y="1871230"/>
                  </a:moveTo>
                  <a:lnTo>
                    <a:pt x="3627921" y="1871230"/>
                  </a:lnTo>
                  <a:lnTo>
                    <a:pt x="3627921" y="2016010"/>
                  </a:lnTo>
                  <a:lnTo>
                    <a:pt x="3483141" y="2016010"/>
                  </a:lnTo>
                  <a:lnTo>
                    <a:pt x="3483141" y="18712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71230"/>
                  </a:lnTo>
                  <a:lnTo>
                    <a:pt x="0" y="1871230"/>
                  </a:lnTo>
                  <a:lnTo>
                    <a:pt x="0" y="144780"/>
                  </a:lnTo>
                  <a:close/>
                  <a:moveTo>
                    <a:pt x="0" y="1871230"/>
                  </a:moveTo>
                  <a:lnTo>
                    <a:pt x="144780" y="1871230"/>
                  </a:lnTo>
                  <a:lnTo>
                    <a:pt x="144780" y="2016010"/>
                  </a:lnTo>
                  <a:lnTo>
                    <a:pt x="0" y="2016010"/>
                  </a:lnTo>
                  <a:lnTo>
                    <a:pt x="0" y="1871230"/>
                  </a:lnTo>
                  <a:close/>
                  <a:moveTo>
                    <a:pt x="3483141" y="144780"/>
                  </a:moveTo>
                  <a:lnTo>
                    <a:pt x="3627921" y="144780"/>
                  </a:lnTo>
                  <a:lnTo>
                    <a:pt x="3627921" y="1871230"/>
                  </a:lnTo>
                  <a:lnTo>
                    <a:pt x="3483141" y="1871230"/>
                  </a:lnTo>
                  <a:lnTo>
                    <a:pt x="3483141" y="144780"/>
                  </a:lnTo>
                  <a:close/>
                  <a:moveTo>
                    <a:pt x="144780" y="1871230"/>
                  </a:moveTo>
                  <a:lnTo>
                    <a:pt x="3483141" y="1871230"/>
                  </a:lnTo>
                  <a:lnTo>
                    <a:pt x="3483141" y="2016010"/>
                  </a:lnTo>
                  <a:lnTo>
                    <a:pt x="144780" y="2016010"/>
                  </a:lnTo>
                  <a:lnTo>
                    <a:pt x="144780" y="1871230"/>
                  </a:lnTo>
                  <a:close/>
                  <a:moveTo>
                    <a:pt x="3483141" y="0"/>
                  </a:moveTo>
                  <a:lnTo>
                    <a:pt x="3627921" y="0"/>
                  </a:lnTo>
                  <a:lnTo>
                    <a:pt x="3627921" y="144780"/>
                  </a:lnTo>
                  <a:lnTo>
                    <a:pt x="3483141" y="144780"/>
                  </a:lnTo>
                  <a:lnTo>
                    <a:pt x="34831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83141" y="0"/>
                  </a:lnTo>
                  <a:lnTo>
                    <a:pt x="34831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B002A"/>
            </a:solidFill>
          </p:spPr>
        </p:sp>
      </p:grpSp>
      <p:sp>
        <p:nvSpPr>
          <p:cNvPr id="51" name="AutoShape 51"/>
          <p:cNvSpPr/>
          <p:nvPr/>
        </p:nvSpPr>
        <p:spPr>
          <a:xfrm flipH="1" flipV="1">
            <a:off x="2757588" y="3530308"/>
            <a:ext cx="262418" cy="56656"/>
          </a:xfrm>
          <a:prstGeom prst="line">
            <a:avLst/>
          </a:prstGeom>
          <a:ln w="47625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TextBox 52"/>
          <p:cNvSpPr txBox="1"/>
          <p:nvPr/>
        </p:nvSpPr>
        <p:spPr>
          <a:xfrm>
            <a:off x="-148206" y="3190265"/>
            <a:ext cx="2905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6B002A"/>
                </a:solidFill>
                <a:latin typeface="Abril Fatface"/>
                <a:ea typeface="Abril Fatface"/>
                <a:cs typeface="Abril Fatface"/>
                <a:sym typeface="Abril Fatface"/>
              </a:rPr>
              <a:t>TAYLOR: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52608" y="1254237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Foco Principal: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472819" y="1217047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Abordagem: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157809" y="1254237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Ênfase: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4079756" y="1896793"/>
            <a:ext cx="3423885" cy="3300433"/>
            <a:chOff x="0" y="0"/>
            <a:chExt cx="4565181" cy="4400578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4565181" cy="4400578"/>
              <a:chOff x="0" y="0"/>
              <a:chExt cx="1913890" cy="18448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913890" cy="184488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44883">
                    <a:moveTo>
                      <a:pt x="0" y="0"/>
                    </a:moveTo>
                    <a:lnTo>
                      <a:pt x="0" y="1844883"/>
                    </a:lnTo>
                    <a:lnTo>
                      <a:pt x="1913890" y="184488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83923"/>
                    </a:moveTo>
                    <a:lnTo>
                      <a:pt x="59690" y="178392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8392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135850" y="148214"/>
              <a:ext cx="4293481" cy="4104149"/>
              <a:chOff x="0" y="0"/>
              <a:chExt cx="1913890" cy="1829492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8294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94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829492"/>
                    </a:lnTo>
                    <a:lnTo>
                      <a:pt x="0" y="1829492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</p:grpSp>
      <p:sp>
        <p:nvSpPr>
          <p:cNvPr id="61" name="AutoShape 61"/>
          <p:cNvSpPr/>
          <p:nvPr/>
        </p:nvSpPr>
        <p:spPr>
          <a:xfrm flipH="1">
            <a:off x="13739519" y="3437854"/>
            <a:ext cx="404133" cy="92922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TextBox 62"/>
          <p:cNvSpPr txBox="1"/>
          <p:nvPr/>
        </p:nvSpPr>
        <p:spPr>
          <a:xfrm>
            <a:off x="13969691" y="1190870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Direção: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4384192" y="6155343"/>
            <a:ext cx="3423885" cy="3300433"/>
            <a:chOff x="0" y="0"/>
            <a:chExt cx="4565181" cy="4400578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4565181" cy="4400578"/>
              <a:chOff x="0" y="0"/>
              <a:chExt cx="1913890" cy="1844883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913890" cy="184488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44883">
                    <a:moveTo>
                      <a:pt x="0" y="0"/>
                    </a:moveTo>
                    <a:lnTo>
                      <a:pt x="0" y="1844883"/>
                    </a:lnTo>
                    <a:lnTo>
                      <a:pt x="1913890" y="184488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83923"/>
                    </a:moveTo>
                    <a:lnTo>
                      <a:pt x="59690" y="178392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8392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135850" y="148214"/>
              <a:ext cx="4293481" cy="4104149"/>
              <a:chOff x="0" y="0"/>
              <a:chExt cx="1913890" cy="1829492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18294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94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829492"/>
                    </a:lnTo>
                    <a:lnTo>
                      <a:pt x="0" y="1829492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</p:grpSp>
      <p:sp>
        <p:nvSpPr>
          <p:cNvPr id="68" name="AutoShape 68"/>
          <p:cNvSpPr/>
          <p:nvPr/>
        </p:nvSpPr>
        <p:spPr>
          <a:xfrm flipH="1" flipV="1">
            <a:off x="14032675" y="7940410"/>
            <a:ext cx="340237" cy="16234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TextBox 69"/>
          <p:cNvSpPr txBox="1"/>
          <p:nvPr/>
        </p:nvSpPr>
        <p:spPr>
          <a:xfrm>
            <a:off x="3080659" y="5500616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Foco Principal: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889085" y="5500616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Abordagem: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600810" y="5500616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Ênfase: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316228" y="5500616"/>
            <a:ext cx="290579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Direção: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031767" y="2637815"/>
            <a:ext cx="342388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A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sua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teoria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era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mais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voltada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para o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nível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operacional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536411" y="7238666"/>
            <a:ext cx="311944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A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sua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teoria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era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voltada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para o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nível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2500" dirty="0" err="1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administrativo</a:t>
            </a:r>
            <a:r>
              <a:rPr lang="en-US" sz="2500" dirty="0">
                <a:solidFill>
                  <a:srgbClr val="6B002A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4" grpId="0"/>
      <p:bldP spid="40" grpId="0"/>
      <p:bldP spid="46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3390" y="0"/>
                  </a:moveTo>
                  <a:lnTo>
                    <a:pt x="4241336" y="0"/>
                  </a:lnTo>
                  <a:cubicBezTo>
                    <a:pt x="4259777" y="0"/>
                    <a:pt x="4274726" y="14949"/>
                    <a:pt x="4274726" y="33390"/>
                  </a:cubicBezTo>
                  <a:lnTo>
                    <a:pt x="4274726" y="2134077"/>
                  </a:lnTo>
                  <a:cubicBezTo>
                    <a:pt x="4274726" y="2142933"/>
                    <a:pt x="4271208" y="2151425"/>
                    <a:pt x="4264946" y="2157687"/>
                  </a:cubicBezTo>
                  <a:cubicBezTo>
                    <a:pt x="4258685" y="2163949"/>
                    <a:pt x="4250192" y="2167467"/>
                    <a:pt x="4241336" y="2167467"/>
                  </a:cubicBezTo>
                  <a:lnTo>
                    <a:pt x="33390" y="2167467"/>
                  </a:lnTo>
                  <a:cubicBezTo>
                    <a:pt x="24534" y="2167467"/>
                    <a:pt x="16041" y="2163949"/>
                    <a:pt x="9780" y="2157687"/>
                  </a:cubicBezTo>
                  <a:cubicBezTo>
                    <a:pt x="3518" y="2151425"/>
                    <a:pt x="0" y="2142933"/>
                    <a:pt x="0" y="2134077"/>
                  </a:cubicBezTo>
                  <a:lnTo>
                    <a:pt x="0" y="33390"/>
                  </a:lnTo>
                  <a:cubicBezTo>
                    <a:pt x="0" y="24534"/>
                    <a:pt x="3518" y="16041"/>
                    <a:pt x="9780" y="9780"/>
                  </a:cubicBezTo>
                  <a:cubicBezTo>
                    <a:pt x="16041" y="3518"/>
                    <a:pt x="24534" y="0"/>
                    <a:pt x="33390" y="0"/>
                  </a:cubicBezTo>
                  <a:close/>
                </a:path>
              </a:pathLst>
            </a:custGeom>
            <a:solidFill>
              <a:srgbClr val="F5EBE0">
                <a:alpha val="8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4367798"/>
            <a:ext cx="18288000" cy="24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846" i="1" u="sng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  <a:hlinkClick r:id="rId3" tooltip="https://www.youtube.com/watch?v=yAXdP3StGSc"/>
              </a:rPr>
              <a:t>HTTPS://WWW.YOUTUBE.COM/WATCH?V=YAXDP3STGSC</a:t>
            </a:r>
            <a:endParaRPr lang="en-US" sz="9846" i="1" u="sng" dirty="0">
              <a:solidFill>
                <a:srgbClr val="BA3061"/>
              </a:solidFill>
              <a:latin typeface="Handy Casual"/>
              <a:ea typeface="Handy Casual"/>
              <a:cs typeface="Handy Casual"/>
              <a:sym typeface="Handy Casual"/>
              <a:hlinkClick r:id="rId3" tooltip="https://www.youtube.com/watch?v=yAXdP3StG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2028286"/>
            <a:ext cx="18288000" cy="126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846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FILME TEMPOS MODERNOS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7196" y="3887123"/>
            <a:ext cx="15539682" cy="6209377"/>
            <a:chOff x="0" y="0"/>
            <a:chExt cx="4092756" cy="1414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2756" cy="1414631"/>
            </a:xfrm>
            <a:custGeom>
              <a:avLst/>
              <a:gdLst/>
              <a:ahLst/>
              <a:cxnLst/>
              <a:rect l="l" t="t" r="r" b="b"/>
              <a:pathLst>
                <a:path w="4092756" h="1414631">
                  <a:moveTo>
                    <a:pt x="39856" y="0"/>
                  </a:moveTo>
                  <a:lnTo>
                    <a:pt x="4052900" y="0"/>
                  </a:lnTo>
                  <a:cubicBezTo>
                    <a:pt x="4074911" y="0"/>
                    <a:pt x="4092756" y="17844"/>
                    <a:pt x="4092756" y="39856"/>
                  </a:cubicBezTo>
                  <a:lnTo>
                    <a:pt x="4092756" y="1374775"/>
                  </a:lnTo>
                  <a:cubicBezTo>
                    <a:pt x="4092756" y="1385345"/>
                    <a:pt x="4088557" y="1395483"/>
                    <a:pt x="4081082" y="1402957"/>
                  </a:cubicBezTo>
                  <a:cubicBezTo>
                    <a:pt x="4073608" y="1410432"/>
                    <a:pt x="4063470" y="1414631"/>
                    <a:pt x="4052900" y="1414631"/>
                  </a:cubicBezTo>
                  <a:lnTo>
                    <a:pt x="39856" y="1414631"/>
                  </a:lnTo>
                  <a:cubicBezTo>
                    <a:pt x="17844" y="1414631"/>
                    <a:pt x="0" y="1396787"/>
                    <a:pt x="0" y="1374775"/>
                  </a:cubicBezTo>
                  <a:lnTo>
                    <a:pt x="0" y="39856"/>
                  </a:lnTo>
                  <a:cubicBezTo>
                    <a:pt x="0" y="17844"/>
                    <a:pt x="17844" y="0"/>
                    <a:pt x="398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92756" cy="1452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913968" y="3993854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13968" y="5984853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776334" y="762719"/>
            <a:ext cx="5690302" cy="9524281"/>
            <a:chOff x="0" y="0"/>
            <a:chExt cx="7587070" cy="12699041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7334702" cy="12699041"/>
            </a:xfrm>
            <a:custGeom>
              <a:avLst/>
              <a:gdLst/>
              <a:ahLst/>
              <a:cxnLst/>
              <a:rect l="l" t="t" r="r" b="b"/>
              <a:pathLst>
                <a:path w="7334702" h="12699041">
                  <a:moveTo>
                    <a:pt x="7334702" y="0"/>
                  </a:moveTo>
                  <a:lnTo>
                    <a:pt x="0" y="0"/>
                  </a:lnTo>
                  <a:lnTo>
                    <a:pt x="0" y="12699041"/>
                  </a:lnTo>
                  <a:lnTo>
                    <a:pt x="7334702" y="12699041"/>
                  </a:lnTo>
                  <a:lnTo>
                    <a:pt x="733470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3777" r="-30471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5829069" y="842833"/>
              <a:ext cx="1758001" cy="2625846"/>
              <a:chOff x="0" y="0"/>
              <a:chExt cx="544168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416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4168" h="812800">
                    <a:moveTo>
                      <a:pt x="272084" y="0"/>
                    </a:moveTo>
                    <a:cubicBezTo>
                      <a:pt x="121816" y="0"/>
                      <a:pt x="0" y="181951"/>
                      <a:pt x="0" y="406400"/>
                    </a:cubicBezTo>
                    <a:cubicBezTo>
                      <a:pt x="0" y="630849"/>
                      <a:pt x="121816" y="812800"/>
                      <a:pt x="272084" y="812800"/>
                    </a:cubicBezTo>
                    <a:cubicBezTo>
                      <a:pt x="422352" y="812800"/>
                      <a:pt x="544168" y="630849"/>
                      <a:pt x="544168" y="406400"/>
                    </a:cubicBezTo>
                    <a:cubicBezTo>
                      <a:pt x="544168" y="181951"/>
                      <a:pt x="422352" y="0"/>
                      <a:pt x="272084" y="0"/>
                    </a:cubicBezTo>
                    <a:close/>
                  </a:path>
                </a:pathLst>
              </a:custGeom>
              <a:solidFill>
                <a:srgbClr val="FCDDE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51016" y="38100"/>
                <a:ext cx="442137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068817" y="335873"/>
            <a:ext cx="15517630" cy="241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650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Teorização da Gestão e evolução histórica:</a:t>
            </a:r>
          </a:p>
          <a:p>
            <a:pPr algn="l">
              <a:lnSpc>
                <a:spcPts val="5850"/>
              </a:lnSpc>
            </a:pPr>
            <a:endParaRPr lang="en-US" sz="6500">
              <a:solidFill>
                <a:srgbClr val="1D3163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50056" y="3946229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Ênfase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A Escola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buscava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aumentar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organizações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através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racionalização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trabalho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da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otimização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produtivos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50056" y="6012958"/>
            <a:ext cx="11333962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Estudo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dos Tempos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Movimentos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Técnicas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estudo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dos tempos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movimentos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desenvolvidas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por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Frederick Taylor,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permitiram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analisar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otimizar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cada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etapa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produtivo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02126" y="1901159"/>
            <a:ext cx="6513527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Escola </a:t>
            </a:r>
            <a:r>
              <a:rPr lang="en-US" sz="49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7196" y="2858423"/>
            <a:ext cx="142562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Racionalização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Trabalho e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Otimização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dos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Processos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Produtivos</a:t>
            </a:r>
            <a:r>
              <a:rPr lang="en-US" sz="33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</p:txBody>
      </p:sp>
      <p:sp>
        <p:nvSpPr>
          <p:cNvPr id="17" name="Freeform 17"/>
          <p:cNvSpPr/>
          <p:nvPr/>
        </p:nvSpPr>
        <p:spPr>
          <a:xfrm>
            <a:off x="4931688" y="8190794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50056" y="8205041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Divisão do Trabalho: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divisão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trabalho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tarefas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menores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especializadas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aumentou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produtividade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reduziu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custos de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3390" y="0"/>
                  </a:moveTo>
                  <a:lnTo>
                    <a:pt x="4241336" y="0"/>
                  </a:lnTo>
                  <a:cubicBezTo>
                    <a:pt x="4259777" y="0"/>
                    <a:pt x="4274726" y="14949"/>
                    <a:pt x="4274726" y="33390"/>
                  </a:cubicBezTo>
                  <a:lnTo>
                    <a:pt x="4274726" y="2134077"/>
                  </a:lnTo>
                  <a:cubicBezTo>
                    <a:pt x="4274726" y="2142933"/>
                    <a:pt x="4271208" y="2151425"/>
                    <a:pt x="4264946" y="2157687"/>
                  </a:cubicBezTo>
                  <a:cubicBezTo>
                    <a:pt x="4258685" y="2163949"/>
                    <a:pt x="4250192" y="2167467"/>
                    <a:pt x="4241336" y="2167467"/>
                  </a:cubicBezTo>
                  <a:lnTo>
                    <a:pt x="33390" y="2167467"/>
                  </a:lnTo>
                  <a:cubicBezTo>
                    <a:pt x="24534" y="2167467"/>
                    <a:pt x="16041" y="2163949"/>
                    <a:pt x="9780" y="2157687"/>
                  </a:cubicBezTo>
                  <a:cubicBezTo>
                    <a:pt x="3518" y="2151425"/>
                    <a:pt x="0" y="2142933"/>
                    <a:pt x="0" y="2134077"/>
                  </a:cubicBezTo>
                  <a:lnTo>
                    <a:pt x="0" y="33390"/>
                  </a:lnTo>
                  <a:cubicBezTo>
                    <a:pt x="0" y="24534"/>
                    <a:pt x="3518" y="16041"/>
                    <a:pt x="9780" y="9780"/>
                  </a:cubicBezTo>
                  <a:cubicBezTo>
                    <a:pt x="16041" y="3518"/>
                    <a:pt x="24534" y="0"/>
                    <a:pt x="33390" y="0"/>
                  </a:cubicBezTo>
                  <a:close/>
                </a:path>
              </a:pathLst>
            </a:custGeom>
            <a:solidFill>
              <a:srgbClr val="F5EBE0">
                <a:alpha val="8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10" y="1719556"/>
            <a:ext cx="18278290" cy="132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9999" b="1" spc="-199">
                <a:solidFill>
                  <a:srgbClr val="BA3061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0186" y="3506387"/>
            <a:ext cx="15407627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9"/>
              </a:lnSpc>
            </a:pP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Enquanto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Taylor se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concentrava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na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otimização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do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trabalho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operacional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, Fayol se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concentrava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na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otimização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da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estrutura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organizacional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. Ambas as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teorias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, no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entanto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contribuíram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significativamente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para o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desenvolvimento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da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administração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como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5799" dirty="0" err="1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ciência</a:t>
            </a:r>
            <a:r>
              <a:rPr lang="en-US" sz="5799" dirty="0">
                <a:solidFill>
                  <a:srgbClr val="BA3061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7196" y="3887123"/>
            <a:ext cx="15539682" cy="5371177"/>
            <a:chOff x="0" y="0"/>
            <a:chExt cx="4092756" cy="1414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2756" cy="1414631"/>
            </a:xfrm>
            <a:custGeom>
              <a:avLst/>
              <a:gdLst/>
              <a:ahLst/>
              <a:cxnLst/>
              <a:rect l="l" t="t" r="r" b="b"/>
              <a:pathLst>
                <a:path w="4092756" h="1414631">
                  <a:moveTo>
                    <a:pt x="39856" y="0"/>
                  </a:moveTo>
                  <a:lnTo>
                    <a:pt x="4052900" y="0"/>
                  </a:lnTo>
                  <a:cubicBezTo>
                    <a:pt x="4074911" y="0"/>
                    <a:pt x="4092756" y="17844"/>
                    <a:pt x="4092756" y="39856"/>
                  </a:cubicBezTo>
                  <a:lnTo>
                    <a:pt x="4092756" y="1374775"/>
                  </a:lnTo>
                  <a:cubicBezTo>
                    <a:pt x="4092756" y="1385345"/>
                    <a:pt x="4088557" y="1395483"/>
                    <a:pt x="4081082" y="1402957"/>
                  </a:cubicBezTo>
                  <a:cubicBezTo>
                    <a:pt x="4073608" y="1410432"/>
                    <a:pt x="4063470" y="1414631"/>
                    <a:pt x="4052900" y="1414631"/>
                  </a:cubicBezTo>
                  <a:lnTo>
                    <a:pt x="39856" y="1414631"/>
                  </a:lnTo>
                  <a:cubicBezTo>
                    <a:pt x="17844" y="1414631"/>
                    <a:pt x="0" y="1396787"/>
                    <a:pt x="0" y="1374775"/>
                  </a:cubicBezTo>
                  <a:lnTo>
                    <a:pt x="0" y="39856"/>
                  </a:lnTo>
                  <a:cubicBezTo>
                    <a:pt x="0" y="17844"/>
                    <a:pt x="17844" y="0"/>
                    <a:pt x="398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92756" cy="1452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913968" y="3993854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13968" y="6020262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776334" y="762719"/>
            <a:ext cx="5690302" cy="9524281"/>
            <a:chOff x="0" y="0"/>
            <a:chExt cx="7587070" cy="12699041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7334702" cy="12699041"/>
            </a:xfrm>
            <a:custGeom>
              <a:avLst/>
              <a:gdLst/>
              <a:ahLst/>
              <a:cxnLst/>
              <a:rect l="l" t="t" r="r" b="b"/>
              <a:pathLst>
                <a:path w="7334702" h="12699041">
                  <a:moveTo>
                    <a:pt x="7334702" y="0"/>
                  </a:moveTo>
                  <a:lnTo>
                    <a:pt x="0" y="0"/>
                  </a:lnTo>
                  <a:lnTo>
                    <a:pt x="0" y="12699041"/>
                  </a:lnTo>
                  <a:lnTo>
                    <a:pt x="7334702" y="12699041"/>
                  </a:lnTo>
                  <a:lnTo>
                    <a:pt x="733470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3777" r="-30471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5829069" y="842833"/>
              <a:ext cx="1758001" cy="2625846"/>
              <a:chOff x="0" y="0"/>
              <a:chExt cx="544168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416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4168" h="812800">
                    <a:moveTo>
                      <a:pt x="272084" y="0"/>
                    </a:moveTo>
                    <a:cubicBezTo>
                      <a:pt x="121816" y="0"/>
                      <a:pt x="0" y="181951"/>
                      <a:pt x="0" y="406400"/>
                    </a:cubicBezTo>
                    <a:cubicBezTo>
                      <a:pt x="0" y="630849"/>
                      <a:pt x="121816" y="812800"/>
                      <a:pt x="272084" y="812800"/>
                    </a:cubicBezTo>
                    <a:cubicBezTo>
                      <a:pt x="422352" y="812800"/>
                      <a:pt x="544168" y="630849"/>
                      <a:pt x="544168" y="406400"/>
                    </a:cubicBezTo>
                    <a:cubicBezTo>
                      <a:pt x="544168" y="181951"/>
                      <a:pt x="422352" y="0"/>
                      <a:pt x="272084" y="0"/>
                    </a:cubicBezTo>
                    <a:close/>
                  </a:path>
                </a:pathLst>
              </a:custGeom>
              <a:solidFill>
                <a:srgbClr val="FCDDE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51016" y="38100"/>
                <a:ext cx="442137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068817" y="335873"/>
            <a:ext cx="15517630" cy="241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650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Teorização da Gestão e evolução histórica:</a:t>
            </a:r>
          </a:p>
          <a:p>
            <a:pPr algn="l">
              <a:lnSpc>
                <a:spcPts val="5850"/>
              </a:lnSpc>
            </a:pPr>
            <a:endParaRPr lang="en-US" sz="6500">
              <a:solidFill>
                <a:srgbClr val="1D3163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50056" y="3946229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Organização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Formal: A Escola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valorizava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organização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formal, com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regras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procedimentos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claros, para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garantir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previsibilidade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50056" y="6065347"/>
            <a:ext cx="11333962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Hierarquia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hierarquia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era vista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fundamental para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garantir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disciplina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o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controlo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dentro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das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organizações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45476" y="1834484"/>
            <a:ext cx="596431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Escola </a:t>
            </a:r>
            <a:r>
              <a:rPr lang="en-US" sz="4999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4999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7466" y="2688560"/>
            <a:ext cx="108957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Ênfase na Estrutura Organizacional e na Hierarquia:</a:t>
            </a:r>
          </a:p>
        </p:txBody>
      </p:sp>
      <p:sp>
        <p:nvSpPr>
          <p:cNvPr id="17" name="Freeform 17"/>
          <p:cNvSpPr/>
          <p:nvPr/>
        </p:nvSpPr>
        <p:spPr>
          <a:xfrm>
            <a:off x="4913968" y="7810962"/>
            <a:ext cx="788158" cy="788158"/>
          </a:xfrm>
          <a:custGeom>
            <a:avLst/>
            <a:gdLst/>
            <a:ahLst/>
            <a:cxnLst/>
            <a:rect l="l" t="t" r="r" b="b"/>
            <a:pathLst>
              <a:path w="788158" h="788158">
                <a:moveTo>
                  <a:pt x="0" y="0"/>
                </a:moveTo>
                <a:lnTo>
                  <a:pt x="788158" y="0"/>
                </a:lnTo>
                <a:lnTo>
                  <a:pt x="788158" y="788158"/>
                </a:lnTo>
                <a:lnTo>
                  <a:pt x="0" y="78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50056" y="7795895"/>
            <a:ext cx="1133396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Autoridade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Responsabilidade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autoridade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centralizada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níveis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superiores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hierarquia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e 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responsabilidade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era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distribuída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pelos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níveis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inferiores</a:t>
            </a:r>
            <a:r>
              <a:rPr lang="en-US" sz="28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3101" y="4108704"/>
            <a:ext cx="6556199" cy="5149596"/>
          </a:xfrm>
          <a:custGeom>
            <a:avLst/>
            <a:gdLst/>
            <a:ahLst/>
            <a:cxnLst/>
            <a:rect l="l" t="t" r="r" b="b"/>
            <a:pathLst>
              <a:path w="6556199" h="5149596">
                <a:moveTo>
                  <a:pt x="0" y="0"/>
                </a:moveTo>
                <a:lnTo>
                  <a:pt x="6556199" y="0"/>
                </a:lnTo>
                <a:lnTo>
                  <a:pt x="6556199" y="5149596"/>
                </a:lnTo>
                <a:lnTo>
                  <a:pt x="0" y="5149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53229" y="1182957"/>
            <a:ext cx="7556349" cy="115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1D3163"/>
                </a:solidFill>
                <a:latin typeface="Bungee"/>
                <a:ea typeface="Bungee"/>
                <a:cs typeface="Bungee"/>
                <a:sym typeface="Bungee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277" y="3223643"/>
            <a:ext cx="8207724" cy="4570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À Escola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Clássica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Administração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surgiu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um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momento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grande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transformação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no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mundo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industrial, com o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objetivo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aumentar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a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produtividade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das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organizações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 Seus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princípios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técnicas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influenciaram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profundamente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forma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as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empresas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são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geridas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até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dirty="0" err="1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hoje</a:t>
            </a:r>
            <a:r>
              <a:rPr lang="en-US" sz="3200" b="1" dirty="0">
                <a:solidFill>
                  <a:srgbClr val="1D316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1484932" y="1028700"/>
            <a:ext cx="2168778" cy="2242568"/>
          </a:xfrm>
          <a:custGeom>
            <a:avLst/>
            <a:gdLst/>
            <a:ahLst/>
            <a:cxnLst/>
            <a:rect l="l" t="t" r="r" b="b"/>
            <a:pathLst>
              <a:path w="2168778" h="2242568">
                <a:moveTo>
                  <a:pt x="0" y="0"/>
                </a:moveTo>
                <a:lnTo>
                  <a:pt x="2168778" y="0"/>
                </a:lnTo>
                <a:lnTo>
                  <a:pt x="2168778" y="2242568"/>
                </a:lnTo>
                <a:lnTo>
                  <a:pt x="0" y="2242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087" r="-224693" b="-25342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248775"/>
            <a:ext cx="17970690" cy="2809662"/>
            <a:chOff x="0" y="0"/>
            <a:chExt cx="4733021" cy="739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33021" cy="739993"/>
            </a:xfrm>
            <a:custGeom>
              <a:avLst/>
              <a:gdLst/>
              <a:ahLst/>
              <a:cxnLst/>
              <a:rect l="l" t="t" r="r" b="b"/>
              <a:pathLst>
                <a:path w="4733021" h="739993">
                  <a:moveTo>
                    <a:pt x="34465" y="0"/>
                  </a:moveTo>
                  <a:lnTo>
                    <a:pt x="4698557" y="0"/>
                  </a:lnTo>
                  <a:cubicBezTo>
                    <a:pt x="4707697" y="0"/>
                    <a:pt x="4716463" y="3631"/>
                    <a:pt x="4722927" y="10094"/>
                  </a:cubicBezTo>
                  <a:cubicBezTo>
                    <a:pt x="4729390" y="16558"/>
                    <a:pt x="4733021" y="25324"/>
                    <a:pt x="4733021" y="34465"/>
                  </a:cubicBezTo>
                  <a:lnTo>
                    <a:pt x="4733021" y="705529"/>
                  </a:lnTo>
                  <a:cubicBezTo>
                    <a:pt x="4733021" y="714669"/>
                    <a:pt x="4729390" y="723436"/>
                    <a:pt x="4722927" y="729899"/>
                  </a:cubicBezTo>
                  <a:cubicBezTo>
                    <a:pt x="4716463" y="736362"/>
                    <a:pt x="4707697" y="739993"/>
                    <a:pt x="4698557" y="739993"/>
                  </a:cubicBezTo>
                  <a:lnTo>
                    <a:pt x="34465" y="739993"/>
                  </a:lnTo>
                  <a:cubicBezTo>
                    <a:pt x="25324" y="739993"/>
                    <a:pt x="16558" y="736362"/>
                    <a:pt x="10094" y="729899"/>
                  </a:cubicBezTo>
                  <a:cubicBezTo>
                    <a:pt x="3631" y="723436"/>
                    <a:pt x="0" y="714669"/>
                    <a:pt x="0" y="705529"/>
                  </a:cubicBezTo>
                  <a:lnTo>
                    <a:pt x="0" y="34465"/>
                  </a:lnTo>
                  <a:cubicBezTo>
                    <a:pt x="0" y="25324"/>
                    <a:pt x="3631" y="16558"/>
                    <a:pt x="10094" y="10094"/>
                  </a:cubicBezTo>
                  <a:cubicBezTo>
                    <a:pt x="16558" y="3631"/>
                    <a:pt x="25324" y="0"/>
                    <a:pt x="344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733021" cy="778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835963" y="1725882"/>
            <a:ext cx="2210292" cy="2380314"/>
          </a:xfrm>
          <a:custGeom>
            <a:avLst/>
            <a:gdLst/>
            <a:ahLst/>
            <a:cxnLst/>
            <a:rect l="l" t="t" r="r" b="b"/>
            <a:pathLst>
              <a:path w="2210292" h="2380314">
                <a:moveTo>
                  <a:pt x="0" y="0"/>
                </a:moveTo>
                <a:lnTo>
                  <a:pt x="2210291" y="0"/>
                </a:lnTo>
                <a:lnTo>
                  <a:pt x="2210291" y="2380314"/>
                </a:lnTo>
                <a:lnTo>
                  <a:pt x="0" y="2380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1884" t="-35465" r="-335790" b="-52916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105146" y="5143500"/>
            <a:ext cx="2210292" cy="2380314"/>
          </a:xfrm>
          <a:custGeom>
            <a:avLst/>
            <a:gdLst/>
            <a:ahLst/>
            <a:cxnLst/>
            <a:rect l="l" t="t" r="r" b="b"/>
            <a:pathLst>
              <a:path w="2210292" h="2380314">
                <a:moveTo>
                  <a:pt x="0" y="0"/>
                </a:moveTo>
                <a:lnTo>
                  <a:pt x="2210292" y="0"/>
                </a:lnTo>
                <a:lnTo>
                  <a:pt x="2210292" y="2380314"/>
                </a:lnTo>
                <a:lnTo>
                  <a:pt x="0" y="2380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01884" t="-35465" r="-335790" b="-52916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3069" y="5657850"/>
            <a:ext cx="11823872" cy="7825254"/>
          </a:xfrm>
          <a:custGeom>
            <a:avLst/>
            <a:gdLst/>
            <a:ahLst/>
            <a:cxnLst/>
            <a:rect l="l" t="t" r="r" b="b"/>
            <a:pathLst>
              <a:path w="11823872" h="7825254">
                <a:moveTo>
                  <a:pt x="0" y="0"/>
                </a:moveTo>
                <a:lnTo>
                  <a:pt x="11823872" y="0"/>
                </a:lnTo>
                <a:lnTo>
                  <a:pt x="11823872" y="7825254"/>
                </a:lnTo>
                <a:lnTo>
                  <a:pt x="0" y="7825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32132">
            <a:off x="-4471438" y="-2883927"/>
            <a:ext cx="11823872" cy="7825254"/>
          </a:xfrm>
          <a:custGeom>
            <a:avLst/>
            <a:gdLst/>
            <a:ahLst/>
            <a:cxnLst/>
            <a:rect l="l" t="t" r="r" b="b"/>
            <a:pathLst>
              <a:path w="11823872" h="7825254">
                <a:moveTo>
                  <a:pt x="0" y="0"/>
                </a:moveTo>
                <a:lnTo>
                  <a:pt x="11823872" y="0"/>
                </a:lnTo>
                <a:lnTo>
                  <a:pt x="11823872" y="7825254"/>
                </a:lnTo>
                <a:lnTo>
                  <a:pt x="0" y="7825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5914" flipH="1">
            <a:off x="1342141" y="541201"/>
            <a:ext cx="9523232" cy="5665559"/>
          </a:xfrm>
          <a:custGeom>
            <a:avLst/>
            <a:gdLst/>
            <a:ahLst/>
            <a:cxnLst/>
            <a:rect l="l" t="t" r="r" b="b"/>
            <a:pathLst>
              <a:path w="9523232" h="5665559">
                <a:moveTo>
                  <a:pt x="9523233" y="0"/>
                </a:moveTo>
                <a:lnTo>
                  <a:pt x="0" y="0"/>
                </a:lnTo>
                <a:lnTo>
                  <a:pt x="0" y="5665559"/>
                </a:lnTo>
                <a:lnTo>
                  <a:pt x="9523233" y="5665559"/>
                </a:lnTo>
                <a:lnTo>
                  <a:pt x="95232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09546" y="0"/>
            <a:ext cx="5278454" cy="5278454"/>
          </a:xfrm>
          <a:custGeom>
            <a:avLst/>
            <a:gdLst/>
            <a:ahLst/>
            <a:cxnLst/>
            <a:rect l="l" t="t" r="r" b="b"/>
            <a:pathLst>
              <a:path w="5278454" h="5278454">
                <a:moveTo>
                  <a:pt x="0" y="0"/>
                </a:moveTo>
                <a:lnTo>
                  <a:pt x="5278454" y="0"/>
                </a:lnTo>
                <a:lnTo>
                  <a:pt x="5278454" y="5278454"/>
                </a:lnTo>
                <a:lnTo>
                  <a:pt x="0" y="5278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05914">
            <a:off x="2124096" y="1916457"/>
            <a:ext cx="7959321" cy="24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</a:pPr>
            <a:r>
              <a:rPr lang="en-US" sz="5823" b="1" dirty="0">
                <a:solidFill>
                  <a:srgbClr val="233D5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ADMINISTRAÇÃO CIENTÍFICA (TAYLOR):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7890" y="6474774"/>
            <a:ext cx="16850358" cy="30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Frederick Winslow Taylor (20 de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março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1856 - 21 de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março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1915)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foi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um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engenheiro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mecânico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americano . Ele era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amplamente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conhecido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por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seus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métodos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para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melhorar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industrial . Ele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foi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um dos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primeiros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consultores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gestão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. Em 1909, Taylor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resumiu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suas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técnicas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eficiência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seu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livro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The Principles of Scientific Management , que,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2001,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Fellows of the Academy of Management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votaram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o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livro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gestão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mais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influente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</a:t>
            </a:r>
            <a:r>
              <a:rPr lang="en-US" sz="28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século</a:t>
            </a:r>
            <a:r>
              <a:rPr lang="en-US" sz="28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XX.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99157" y="9532377"/>
            <a:ext cx="41025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Fonte: Wikipédia, a enciclopédia livre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32427" y="2149626"/>
            <a:ext cx="5352038" cy="5421033"/>
          </a:xfrm>
          <a:custGeom>
            <a:avLst/>
            <a:gdLst/>
            <a:ahLst/>
            <a:cxnLst/>
            <a:rect l="l" t="t" r="r" b="b"/>
            <a:pathLst>
              <a:path w="5352038" h="5421033">
                <a:moveTo>
                  <a:pt x="0" y="0"/>
                </a:moveTo>
                <a:lnTo>
                  <a:pt x="5352038" y="0"/>
                </a:lnTo>
                <a:lnTo>
                  <a:pt x="5352038" y="5421033"/>
                </a:lnTo>
                <a:lnTo>
                  <a:pt x="0" y="542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270288" y="5621772"/>
            <a:ext cx="4562723" cy="4621543"/>
          </a:xfrm>
          <a:custGeom>
            <a:avLst/>
            <a:gdLst/>
            <a:ahLst/>
            <a:cxnLst/>
            <a:rect l="l" t="t" r="r" b="b"/>
            <a:pathLst>
              <a:path w="4562723" h="4621543">
                <a:moveTo>
                  <a:pt x="0" y="0"/>
                </a:moveTo>
                <a:lnTo>
                  <a:pt x="4562723" y="0"/>
                </a:lnTo>
                <a:lnTo>
                  <a:pt x="4562723" y="4621543"/>
                </a:lnTo>
                <a:lnTo>
                  <a:pt x="0" y="4621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0896741" y="994380"/>
            <a:ext cx="5324450" cy="5393090"/>
          </a:xfrm>
          <a:custGeom>
            <a:avLst/>
            <a:gdLst/>
            <a:ahLst/>
            <a:cxnLst/>
            <a:rect l="l" t="t" r="r" b="b"/>
            <a:pathLst>
              <a:path w="5324450" h="5393090">
                <a:moveTo>
                  <a:pt x="0" y="0"/>
                </a:moveTo>
                <a:lnTo>
                  <a:pt x="5324450" y="0"/>
                </a:lnTo>
                <a:lnTo>
                  <a:pt x="5324450" y="5393090"/>
                </a:lnTo>
                <a:lnTo>
                  <a:pt x="0" y="5393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607580">
            <a:off x="-3430208" y="1230873"/>
            <a:ext cx="11823872" cy="7825254"/>
          </a:xfrm>
          <a:custGeom>
            <a:avLst/>
            <a:gdLst/>
            <a:ahLst/>
            <a:cxnLst/>
            <a:rect l="l" t="t" r="r" b="b"/>
            <a:pathLst>
              <a:path w="11823872" h="7825254">
                <a:moveTo>
                  <a:pt x="0" y="0"/>
                </a:moveTo>
                <a:lnTo>
                  <a:pt x="11823872" y="0"/>
                </a:lnTo>
                <a:lnTo>
                  <a:pt x="11823872" y="7825254"/>
                </a:lnTo>
                <a:lnTo>
                  <a:pt x="0" y="7825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68577" y="2253473"/>
            <a:ext cx="3819837" cy="5763282"/>
            <a:chOff x="0" y="0"/>
            <a:chExt cx="5093116" cy="768437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5093116" cy="48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 dirty="0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O que é: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1133"/>
              <a:ext cx="5093116" cy="6405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Taylor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acreditava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que era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possível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encontrar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"a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melhor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maneira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" de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realizar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tarefa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através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observação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análise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detalhada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dos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movimentos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dos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objetivo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era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eliminar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movimentos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desnecessários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reduzir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o tempo de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execução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aumentar</a:t>
              </a:r>
              <a:r>
                <a:rPr lang="en-US" sz="21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 </a:t>
              </a:r>
              <a:r>
                <a:rPr lang="en-US" sz="21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produtividade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l">
                <a:lnSpc>
                  <a:spcPts val="2940"/>
                </a:lnSpc>
              </a:pPr>
              <a:endPara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49733" y="5844470"/>
            <a:ext cx="4412688" cy="3383384"/>
            <a:chOff x="0" y="0"/>
            <a:chExt cx="5883584" cy="45111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5883584" cy="48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Exemplo prático: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71608"/>
              <a:ext cx="5883584" cy="423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19"/>
                </a:lnSpc>
              </a:pP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Taylor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estudou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o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trabalho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de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carregamento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de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carvão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em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uma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fábrica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, e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descobriu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que era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possível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aumentar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a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produtividade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padronizando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o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tamanho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da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pá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e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ensinando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os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trabalhadores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a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utilizar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técnicas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mais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22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eficientes</a:t>
              </a:r>
              <a:r>
                <a:rPr lang="en-US" sz="22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255650" y="1535993"/>
            <a:ext cx="4678172" cy="4647310"/>
            <a:chOff x="0" y="0"/>
            <a:chExt cx="6237562" cy="619641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6237562" cy="48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Como funcionava: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81133"/>
              <a:ext cx="6237562" cy="5415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especialistas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tempos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observavam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cronometravam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registavam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dados.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Com base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nos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dados,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eles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redesenhavam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tarefas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eliminando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movimentos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redundantes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simplificando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processos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just">
                <a:lnSpc>
                  <a:spcPts val="2940"/>
                </a:lnSpc>
              </a:pPr>
              <a:endPara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7929" y="563879"/>
            <a:ext cx="16892141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Estudo dos Tempos e Movimentos: Análise Detalhada das Tarefas para Eliminar o Desperdício: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44437">
            <a:off x="2687100" y="-431344"/>
            <a:ext cx="3756029" cy="7422365"/>
          </a:xfrm>
          <a:custGeom>
            <a:avLst/>
            <a:gdLst/>
            <a:ahLst/>
            <a:cxnLst/>
            <a:rect l="l" t="t" r="r" b="b"/>
            <a:pathLst>
              <a:path w="2901470" h="7422365">
                <a:moveTo>
                  <a:pt x="0" y="0"/>
                </a:moveTo>
                <a:lnTo>
                  <a:pt x="2901470" y="0"/>
                </a:lnTo>
                <a:lnTo>
                  <a:pt x="2901470" y="7422365"/>
                </a:lnTo>
                <a:lnTo>
                  <a:pt x="0" y="7422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44437">
            <a:off x="2644450" y="4291539"/>
            <a:ext cx="3714818" cy="6748308"/>
          </a:xfrm>
          <a:custGeom>
            <a:avLst/>
            <a:gdLst/>
            <a:ahLst/>
            <a:cxnLst/>
            <a:rect l="l" t="t" r="r" b="b"/>
            <a:pathLst>
              <a:path w="2637975" h="6748308">
                <a:moveTo>
                  <a:pt x="0" y="0"/>
                </a:moveTo>
                <a:lnTo>
                  <a:pt x="2637975" y="0"/>
                </a:lnTo>
                <a:lnTo>
                  <a:pt x="2637975" y="6748308"/>
                </a:lnTo>
                <a:lnTo>
                  <a:pt x="0" y="674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44437">
            <a:off x="11663225" y="1659588"/>
            <a:ext cx="2637975" cy="6748308"/>
          </a:xfrm>
          <a:custGeom>
            <a:avLst/>
            <a:gdLst/>
            <a:ahLst/>
            <a:cxnLst/>
            <a:rect l="l" t="t" r="r" b="b"/>
            <a:pathLst>
              <a:path w="2637975" h="6748308">
                <a:moveTo>
                  <a:pt x="0" y="0"/>
                </a:moveTo>
                <a:lnTo>
                  <a:pt x="2637975" y="0"/>
                </a:lnTo>
                <a:lnTo>
                  <a:pt x="2637975" y="6748308"/>
                </a:lnTo>
                <a:lnTo>
                  <a:pt x="0" y="674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66776" y="2002625"/>
            <a:ext cx="4649363" cy="2678360"/>
            <a:chOff x="0" y="0"/>
            <a:chExt cx="6199151" cy="3571146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6199151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O que é: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833"/>
              <a:ext cx="6199151" cy="2930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indent="-172721" algn="just">
                <a:lnSpc>
                  <a:spcPts val="2240"/>
                </a:lnSpc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Taylor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defendia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padronização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das ferramentas,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equipamentos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métodos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trabalho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para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garantir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consistência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qualidade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produção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marL="345439" lvl="1" indent="-172720" algn="just">
                <a:lnSpc>
                  <a:spcPts val="2239"/>
                </a:lnSpc>
                <a:buFont typeface="Arial"/>
                <a:buChar char="•"/>
              </a:pP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deveria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utilizar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mesmas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ferramentas e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seguir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mesmos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procedimentos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para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evitar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variações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erros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just">
                <a:lnSpc>
                  <a:spcPts val="2240"/>
                </a:lnSpc>
              </a:pPr>
              <a:endParaRPr lang="en-US" sz="1599" dirty="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72896" y="4247012"/>
            <a:ext cx="4605530" cy="1573460"/>
            <a:chOff x="0" y="0"/>
            <a:chExt cx="6140707" cy="2097946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6140707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Exemplo prático: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40833"/>
              <a:ext cx="6140707" cy="145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39"/>
                </a:lnSpc>
              </a:pP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Em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uma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fábrica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de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automóveis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,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todas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as ferramentas e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peças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eram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padronizadas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, e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os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trabalhadores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seguiam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um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processo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de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montagem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detalhado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 e </a:t>
              </a:r>
              <a:r>
                <a:rPr lang="en-US" sz="1599" b="1" dirty="0" err="1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repetitivo</a:t>
              </a:r>
              <a:r>
                <a:rPr lang="en-US" sz="1599" b="1" dirty="0">
                  <a:solidFill>
                    <a:srgbClr val="000000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50213" y="6784751"/>
            <a:ext cx="4649363" cy="2400422"/>
            <a:chOff x="0" y="0"/>
            <a:chExt cx="6199151" cy="320056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6199151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Como </a:t>
              </a:r>
              <a:r>
                <a:rPr lang="en-US" sz="2099" b="1" dirty="0" err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funcionava</a:t>
              </a:r>
              <a:r>
                <a:rPr lang="en-US" sz="2099" b="1" dirty="0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55541"/>
              <a:ext cx="6199151" cy="2930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indent="-172721" algn="just">
                <a:lnSpc>
                  <a:spcPts val="2240"/>
                </a:lnSpc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As ferramentas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projetadas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serem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ergonómicas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eficientes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métodos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trabalho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documentados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em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manuais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1600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procedimentos</a:t>
              </a:r>
              <a:r>
                <a:rPr lang="en-US" sz="1600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marL="345439" lvl="1" indent="-172720" algn="just">
                <a:lnSpc>
                  <a:spcPts val="2239"/>
                </a:lnSpc>
                <a:buFont typeface="Arial"/>
                <a:buChar char="•"/>
              </a:pP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treinados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utilizar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ferramentas e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seguir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procedimentos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padronizados</a:t>
              </a:r>
              <a:r>
                <a:rPr lang="en-US" sz="1599" dirty="0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just">
                <a:lnSpc>
                  <a:spcPts val="2240"/>
                </a:lnSpc>
              </a:pPr>
              <a:endParaRPr lang="en-US" sz="1599" dirty="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88304" y="319680"/>
            <a:ext cx="9258151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Padronização das Ferramentas e Métodos de Trabalho: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4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61145">
            <a:off x="-5154459" y="-2114140"/>
            <a:ext cx="9674436" cy="6402718"/>
          </a:xfrm>
          <a:custGeom>
            <a:avLst/>
            <a:gdLst/>
            <a:ahLst/>
            <a:cxnLst/>
            <a:rect l="l" t="t" r="r" b="b"/>
            <a:pathLst>
              <a:path w="9674436" h="6402718">
                <a:moveTo>
                  <a:pt x="0" y="0"/>
                </a:moveTo>
                <a:lnTo>
                  <a:pt x="9674436" y="0"/>
                </a:lnTo>
                <a:lnTo>
                  <a:pt x="9674436" y="6402717"/>
                </a:lnTo>
                <a:lnTo>
                  <a:pt x="0" y="640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44437">
            <a:off x="8070967" y="-1860843"/>
            <a:ext cx="3675730" cy="9403031"/>
          </a:xfrm>
          <a:custGeom>
            <a:avLst/>
            <a:gdLst/>
            <a:ahLst/>
            <a:cxnLst/>
            <a:rect l="l" t="t" r="r" b="b"/>
            <a:pathLst>
              <a:path w="3675730" h="9403031">
                <a:moveTo>
                  <a:pt x="0" y="0"/>
                </a:moveTo>
                <a:lnTo>
                  <a:pt x="3675730" y="0"/>
                </a:lnTo>
                <a:lnTo>
                  <a:pt x="3675730" y="9403031"/>
                </a:lnTo>
                <a:lnTo>
                  <a:pt x="0" y="940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44437">
            <a:off x="3441010" y="3196113"/>
            <a:ext cx="3210270" cy="8212317"/>
          </a:xfrm>
          <a:custGeom>
            <a:avLst/>
            <a:gdLst/>
            <a:ahLst/>
            <a:cxnLst/>
            <a:rect l="l" t="t" r="r" b="b"/>
            <a:pathLst>
              <a:path w="3210270" h="8212317">
                <a:moveTo>
                  <a:pt x="0" y="0"/>
                </a:moveTo>
                <a:lnTo>
                  <a:pt x="3210269" y="0"/>
                </a:lnTo>
                <a:lnTo>
                  <a:pt x="3210269" y="8212318"/>
                </a:lnTo>
                <a:lnTo>
                  <a:pt x="0" y="82123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332">
            <a:off x="11545959" y="3989653"/>
            <a:ext cx="11426683" cy="7562386"/>
          </a:xfrm>
          <a:custGeom>
            <a:avLst/>
            <a:gdLst/>
            <a:ahLst/>
            <a:cxnLst/>
            <a:rect l="l" t="t" r="r" b="b"/>
            <a:pathLst>
              <a:path w="11426683" h="7562386">
                <a:moveTo>
                  <a:pt x="0" y="0"/>
                </a:moveTo>
                <a:lnTo>
                  <a:pt x="11426682" y="0"/>
                </a:lnTo>
                <a:lnTo>
                  <a:pt x="11426682" y="7562386"/>
                </a:lnTo>
                <a:lnTo>
                  <a:pt x="0" y="7562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044437">
            <a:off x="11965361" y="4194930"/>
            <a:ext cx="3239981" cy="8288323"/>
          </a:xfrm>
          <a:custGeom>
            <a:avLst/>
            <a:gdLst/>
            <a:ahLst/>
            <a:cxnLst/>
            <a:rect l="l" t="t" r="r" b="b"/>
            <a:pathLst>
              <a:path w="3239981" h="8288323">
                <a:moveTo>
                  <a:pt x="0" y="0"/>
                </a:moveTo>
                <a:lnTo>
                  <a:pt x="3239981" y="0"/>
                </a:lnTo>
                <a:lnTo>
                  <a:pt x="3239981" y="8288323"/>
                </a:lnTo>
                <a:lnTo>
                  <a:pt x="0" y="8288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887398" y="1659018"/>
            <a:ext cx="7258247" cy="3056185"/>
            <a:chOff x="0" y="0"/>
            <a:chExt cx="9677662" cy="407491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677662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O que é: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40833"/>
              <a:ext cx="9677662" cy="3434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Taylor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acreditava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que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cada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tinha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aptidões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habilidades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específicas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e que era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importante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selecionar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treinar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tarefas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que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melhor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se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adequavam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às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suas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capacidades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objetivo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colocar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"o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homem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certo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no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lugar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certo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", para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maximizar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produtividade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eficiência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just">
                <a:lnSpc>
                  <a:spcPts val="2940"/>
                </a:lnSpc>
              </a:pPr>
              <a:endPara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299895"/>
            <a:ext cx="7364909" cy="2684710"/>
            <a:chOff x="0" y="0"/>
            <a:chExt cx="9819878" cy="357961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819878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Como funcionava: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40833"/>
              <a:ext cx="9819878" cy="293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submetidos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 testes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entrevistas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avaliar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suas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aptidões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habilidades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selecionados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treinados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realizar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tarefas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específicas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do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seu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cargo,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recebiam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formação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contínua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aprimorar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suas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habilidades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  <a:p>
              <a:pPr algn="just">
                <a:lnSpc>
                  <a:spcPts val="2940"/>
                </a:lnSpc>
              </a:pPr>
              <a:endParaRPr lang="en-US" sz="2100" dirty="0">
                <a:solidFill>
                  <a:srgbClr val="233D5D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45907" y="7381009"/>
            <a:ext cx="5799476" cy="1941760"/>
            <a:chOff x="0" y="0"/>
            <a:chExt cx="7732635" cy="258901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7732635" cy="41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2099" b="1">
                  <a:solidFill>
                    <a:srgbClr val="233D5D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Exemplo prático: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40833"/>
              <a:ext cx="7732635" cy="19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</a:pP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Em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uma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fábrica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de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tecidos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trabalhadores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eram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selecionados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treinados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para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operar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máquinas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específicas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, de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acordo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com as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suas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habilidades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 e </a:t>
              </a:r>
              <a:r>
                <a:rPr lang="en-US" sz="2100" dirty="0" err="1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aptidões</a:t>
              </a:r>
              <a:r>
                <a:rPr lang="en-US" sz="2100" dirty="0">
                  <a:solidFill>
                    <a:srgbClr val="233D5D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853237" y="493619"/>
            <a:ext cx="1288568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b="1">
                <a:solidFill>
                  <a:srgbClr val="233D5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Seleção e Treinamento dos Trabalhadores para as Tarefas Específicas: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63341" y="1379187"/>
            <a:ext cx="6937658" cy="7027094"/>
          </a:xfrm>
          <a:custGeom>
            <a:avLst/>
            <a:gdLst/>
            <a:ahLst/>
            <a:cxnLst/>
            <a:rect l="l" t="t" r="r" b="b"/>
            <a:pathLst>
              <a:path w="6937658" h="7027094">
                <a:moveTo>
                  <a:pt x="0" y="0"/>
                </a:moveTo>
                <a:lnTo>
                  <a:pt x="6937657" y="0"/>
                </a:lnTo>
                <a:lnTo>
                  <a:pt x="6937657" y="7027094"/>
                </a:lnTo>
                <a:lnTo>
                  <a:pt x="0" y="7027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8623" y="2588150"/>
            <a:ext cx="6791610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176" lvl="1" indent="-299588" algn="just">
              <a:lnSpc>
                <a:spcPts val="3330"/>
              </a:lnSpc>
              <a:buFont typeface="Arial"/>
              <a:buChar char="•"/>
            </a:pP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Taylor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defendia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a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separação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entre o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trabalho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de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planeamento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realizado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pelos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gestores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e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especialistas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e o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trabalho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de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execução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realizado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pelos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trabalhadores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.</a:t>
            </a:r>
          </a:p>
          <a:p>
            <a:pPr marL="599176" lvl="1" indent="-299588" algn="just">
              <a:lnSpc>
                <a:spcPts val="3330"/>
              </a:lnSpc>
              <a:buFont typeface="Arial"/>
              <a:buChar char="•"/>
            </a:pP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gestores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eram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responsáveis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por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definir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objetivos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planear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processos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e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controlar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resultados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enquanto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trabalhadores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eram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responsáveis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por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executar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as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tarefas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de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acordo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com as </a:t>
            </a:r>
            <a:r>
              <a:rPr lang="en-US" sz="2775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instruções</a:t>
            </a:r>
            <a:r>
              <a:rPr lang="en-US" sz="2775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.</a:t>
            </a:r>
          </a:p>
          <a:p>
            <a:pPr algn="just">
              <a:lnSpc>
                <a:spcPts val="3330"/>
              </a:lnSpc>
            </a:pPr>
            <a:endParaRPr lang="en-US" sz="2775" b="1" dirty="0">
              <a:solidFill>
                <a:srgbClr val="233D5D"/>
              </a:solidFill>
              <a:latin typeface="Libre Franklin Semi-Bold"/>
              <a:ea typeface="Libre Franklin Semi-Bold"/>
              <a:cs typeface="Libre Franklin Semi-Bold"/>
              <a:sym typeface="Libre Franklin Semi-Bold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10538538" y="978826"/>
            <a:ext cx="7737542" cy="7837289"/>
          </a:xfrm>
          <a:custGeom>
            <a:avLst/>
            <a:gdLst/>
            <a:ahLst/>
            <a:cxnLst/>
            <a:rect l="l" t="t" r="r" b="b"/>
            <a:pathLst>
              <a:path w="7737542" h="7837289">
                <a:moveTo>
                  <a:pt x="0" y="0"/>
                </a:moveTo>
                <a:lnTo>
                  <a:pt x="7737542" y="0"/>
                </a:lnTo>
                <a:lnTo>
                  <a:pt x="7737542" y="7837290"/>
                </a:lnTo>
                <a:lnTo>
                  <a:pt x="0" y="7837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488664" y="2302944"/>
            <a:ext cx="7518534" cy="414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 algn="just">
              <a:lnSpc>
                <a:spcPts val="3240"/>
              </a:lnSpc>
              <a:buFont typeface="Arial"/>
              <a:buChar char="•"/>
            </a:pP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gestores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utilizavam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técnicas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como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estudo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dos tempos e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movimentos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para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planear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processos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definir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padrões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produção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</a:p>
          <a:p>
            <a:pPr marL="582932" lvl="1" indent="-291466" algn="just">
              <a:lnSpc>
                <a:spcPts val="3240"/>
              </a:lnSpc>
              <a:buFont typeface="Arial"/>
              <a:buChar char="•"/>
            </a:pP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trabalhadores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recebiam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instruções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detalhadas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sobre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como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realizar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as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suas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tarefas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e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eram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supervisionados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pelos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gestores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para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garantir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que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seguiam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procedimentos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700" dirty="0" err="1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corretos</a:t>
            </a:r>
            <a:r>
              <a:rPr lang="en-US" sz="2700" dirty="0">
                <a:solidFill>
                  <a:srgbClr val="233D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</a:p>
          <a:p>
            <a:pPr algn="just">
              <a:lnSpc>
                <a:spcPts val="3600"/>
              </a:lnSpc>
            </a:pPr>
            <a:endParaRPr lang="en-US" sz="2700" dirty="0">
              <a:solidFill>
                <a:srgbClr val="233D5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1102" y="8706659"/>
            <a:ext cx="129162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3001" lvl="1" indent="-291501" algn="just">
              <a:lnSpc>
                <a:spcPts val="3240"/>
              </a:lnSpc>
              <a:buFont typeface="Arial"/>
              <a:buChar char="•"/>
            </a:pP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Exemplo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prático:Em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uma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construção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civil,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engenheiros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e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arquitetos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planeavam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o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projeto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, e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trabalhadores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executavam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as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tarefas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de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acordo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com as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instruções</a:t>
            </a:r>
            <a:r>
              <a:rPr lang="en-US" sz="2700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 dos </a:t>
            </a:r>
            <a:r>
              <a:rPr lang="en-US" sz="2700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supervisores</a:t>
            </a:r>
            <a:endParaRPr lang="en-US" sz="2700" b="1" dirty="0">
              <a:solidFill>
                <a:srgbClr val="233D5D"/>
              </a:solidFill>
              <a:latin typeface="Libre Franklin Semi-Bold"/>
              <a:ea typeface="Libre Franklin Semi-Bold"/>
              <a:cs typeface="Libre Franklin Semi-Bold"/>
              <a:sym typeface="Libre Franklin Semi-Bold"/>
            </a:endParaRPr>
          </a:p>
          <a:p>
            <a:pPr algn="just">
              <a:lnSpc>
                <a:spcPts val="3240"/>
              </a:lnSpc>
            </a:pPr>
            <a:endParaRPr lang="en-US" sz="2700" b="1" dirty="0">
              <a:solidFill>
                <a:srgbClr val="233D5D"/>
              </a:solidFill>
              <a:latin typeface="Libre Franklin Semi-Bold"/>
              <a:ea typeface="Libre Franklin Semi-Bold"/>
              <a:cs typeface="Libre Franklin Semi-Bold"/>
              <a:sym typeface="Libre Franklin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98647" y="552450"/>
            <a:ext cx="1337057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  <a:spcBef>
                <a:spcPct val="0"/>
              </a:spcBef>
            </a:pPr>
            <a:r>
              <a:rPr lang="en-US" sz="3099" b="1">
                <a:solidFill>
                  <a:srgbClr val="233D5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Separação entre o Trabalho de Planeamento e o Trabalho de Execução: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5731" y="2079107"/>
            <a:ext cx="144259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b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O que é: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4067" y="1288072"/>
            <a:ext cx="324772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Como </a:t>
            </a:r>
            <a:r>
              <a:rPr lang="en-US" sz="2999" b="1" dirty="0" err="1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funcionava</a:t>
            </a:r>
            <a:r>
              <a:rPr lang="en-US" sz="2999" b="1" dirty="0">
                <a:solidFill>
                  <a:srgbClr val="233D5D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1754</Words>
  <Application>Microsoft Office PowerPoint</Application>
  <PresentationFormat>Personalizar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6" baseType="lpstr">
      <vt:lpstr>Quicksand Bold</vt:lpstr>
      <vt:lpstr>Bernoru</vt:lpstr>
      <vt:lpstr>Funtastic</vt:lpstr>
      <vt:lpstr>Handyman</vt:lpstr>
      <vt:lpstr>Libre Franklin Semi-Bold</vt:lpstr>
      <vt:lpstr>Libre Franklin Light</vt:lpstr>
      <vt:lpstr>Quicksand</vt:lpstr>
      <vt:lpstr>Bungee</vt:lpstr>
      <vt:lpstr>Arial</vt:lpstr>
      <vt:lpstr>Handy Casual</vt:lpstr>
      <vt:lpstr>Libre Franklin Bold</vt:lpstr>
      <vt:lpstr>Calibri</vt:lpstr>
      <vt:lpstr>Migra Ultra-Bold</vt:lpstr>
      <vt:lpstr>Libre Franklin</vt:lpstr>
      <vt:lpstr>Abril Fatface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2- Principios de Gestão</dc:title>
  <cp:lastModifiedBy>robson antonio tavares costa</cp:lastModifiedBy>
  <cp:revision>2</cp:revision>
  <dcterms:created xsi:type="dcterms:W3CDTF">2006-08-16T00:00:00Z</dcterms:created>
  <dcterms:modified xsi:type="dcterms:W3CDTF">2025-03-20T18:27:14Z</dcterms:modified>
  <dc:identifier>DAGfuBBQR0A</dc:identifier>
</cp:coreProperties>
</file>