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428625" y="1711709"/>
            <a:ext cx="1705598" cy="289322"/>
          </a:xfrm>
          <a:prstGeom prst="roundRect">
            <a:avLst/>
          </a:prstGeom>
          <a:solidFill>
            <a:srgbClr val="7C3AED"/>
          </a:solidFill>
          <a:ln/>
        </p:spPr>
      </p:sp>
      <p:sp>
        <p:nvSpPr>
          <p:cNvPr id="4" name="Text 1"/>
          <p:cNvSpPr/>
          <p:nvPr/>
        </p:nvSpPr>
        <p:spPr>
          <a:xfrm>
            <a:off x="428625" y="1711709"/>
            <a:ext cx="1705598" cy="289322"/>
          </a:xfrm>
          <a:prstGeom prst="rect">
            <a:avLst/>
          </a:prstGeom>
          <a:noFill/>
          <a:ln/>
        </p:spPr>
        <p:txBody>
          <a:bodyPr wrap="square" lIns="153035" tIns="68072" rIns="153035" bIns="68072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Gestão Organizacional</a:t>
            </a:r>
            <a:endParaRPr lang="en-US" sz="885" dirty="0"/>
          </a:p>
        </p:txBody>
      </p:sp>
      <p:sp>
        <p:nvSpPr>
          <p:cNvPr id="5" name="Text 2"/>
          <p:cNvSpPr/>
          <p:nvPr/>
        </p:nvSpPr>
        <p:spPr>
          <a:xfrm>
            <a:off x="428625" y="2421648"/>
            <a:ext cx="4797586" cy="5029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000"/>
              </a:lnSpc>
              <a:buNone/>
            </a:pPr>
            <a:r>
              <a:rPr lang="en-US" sz="3294" b="1" dirty="0">
                <a:solidFill>
                  <a:srgbClr val="1F2937"/>
                </a:solidFill>
              </a:rPr>
              <a:t>Funções da Gestão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428625" y="3153156"/>
            <a:ext cx="4797586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704" dirty="0">
                <a:solidFill>
                  <a:srgbClr val="7C3AED"/>
                </a:solidFill>
              </a:rPr>
              <a:t>Planear, Liderar e Avaliar</a:t>
            </a:r>
            <a:endParaRPr lang="en-US" sz="1704" dirty="0"/>
          </a:p>
        </p:txBody>
      </p:sp>
      <p:sp>
        <p:nvSpPr>
          <p:cNvPr id="7" name="Text 4"/>
          <p:cNvSpPr/>
          <p:nvPr/>
        </p:nvSpPr>
        <p:spPr>
          <a:xfrm>
            <a:off x="428625" y="3665720"/>
            <a:ext cx="4797586" cy="194667"/>
          </a:xfrm>
          <a:prstGeom prst="rect">
            <a:avLst/>
          </a:prstGeom>
          <a:noFill/>
          <a:ln/>
        </p:spPr>
        <p:txBody>
          <a:bodyPr wrap="none" lIns="102108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Curso Superior de Gestão - IPS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5226211" y="1928813"/>
            <a:ext cx="2057400" cy="371475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224" y="2028825"/>
            <a:ext cx="171450" cy="17145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583399" y="2036862"/>
            <a:ext cx="143528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1F2937"/>
                </a:solidFill>
              </a:rPr>
              <a:t>Planeamento Estratégico</a:t>
            </a:r>
            <a:endParaRPr lang="en-US" sz="784" dirty="0"/>
          </a:p>
        </p:txBody>
      </p:sp>
      <p:sp>
        <p:nvSpPr>
          <p:cNvPr id="11" name="Shape 7"/>
          <p:cNvSpPr/>
          <p:nvPr/>
        </p:nvSpPr>
        <p:spPr>
          <a:xfrm>
            <a:off x="6657975" y="2386013"/>
            <a:ext cx="2057400" cy="371475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7988" y="2486025"/>
            <a:ext cx="214313" cy="17145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7058025" y="2494062"/>
            <a:ext cx="120472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1F2937"/>
                </a:solidFill>
              </a:rPr>
              <a:t>Liderança de Equipas</a:t>
            </a:r>
            <a:endParaRPr lang="en-US" sz="784" dirty="0"/>
          </a:p>
        </p:txBody>
      </p:sp>
      <p:sp>
        <p:nvSpPr>
          <p:cNvPr id="14" name="Shape 9"/>
          <p:cNvSpPr/>
          <p:nvPr/>
        </p:nvSpPr>
        <p:spPr>
          <a:xfrm>
            <a:off x="5226211" y="2843213"/>
            <a:ext cx="2057400" cy="371475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224" y="2943225"/>
            <a:ext cx="171450" cy="17145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5583399" y="2951262"/>
            <a:ext cx="1377907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1F2937"/>
                </a:solidFill>
              </a:rPr>
              <a:t>Avaliação de Resultados</a:t>
            </a:r>
            <a:endParaRPr lang="en-US" sz="78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588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678837" y="1046392"/>
            <a:ext cx="5786326" cy="659011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1F2937"/>
                </a:solidFill>
              </a:rPr>
              <a:t>Conclusão e Próximos Passos</a:t>
            </a:r>
            <a:endParaRPr lang="en-US" sz="2862" dirty="0"/>
          </a:p>
        </p:txBody>
      </p:sp>
      <p:sp>
        <p:nvSpPr>
          <p:cNvPr id="4" name="Text 1"/>
          <p:cNvSpPr/>
          <p:nvPr/>
        </p:nvSpPr>
        <p:spPr>
          <a:xfrm>
            <a:off x="1714500" y="2108857"/>
            <a:ext cx="5715000" cy="8229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269" dirty="0">
                <a:solidFill>
                  <a:srgbClr val="4B5563"/>
                </a:solidFill>
              </a:rPr>
              <a:t>As funções da gestão — </a:t>
            </a:r>
            <a:pPr algn="ctr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7C3AED"/>
                </a:solidFill>
              </a:rPr>
              <a:t>Planear, Liderar e Avaliar</a:t>
            </a:r>
            <a:pPr algn="ctr" indent="0" marL="0">
              <a:lnSpc>
                <a:spcPts val="2200"/>
              </a:lnSpc>
              <a:buNone/>
            </a:pPr>
            <a:r>
              <a:rPr lang="en-US" sz="1269" dirty="0">
                <a:solidFill>
                  <a:srgbClr val="4B5563"/>
                </a:solidFill>
              </a:rPr>
              <a:t> — não são </a:t>
            </a:r>
            <a:pPr algn="ctr" indent="0" marL="0">
              <a:lnSpc>
                <a:spcPts val="2200"/>
              </a:lnSpc>
              <a:buNone/>
            </a:pPr>
            <a:r>
              <a:rPr lang="en-US" sz="1269" dirty="0">
                <a:solidFill>
                  <a:srgbClr val="4B5563"/>
                </a:solidFill>
              </a:rPr>
              <a:t>compartimentos isolados. Elas formam um ciclo contínuo onde cada </a:t>
            </a:r>
            <a:pPr algn="ctr" indent="0" marL="0">
              <a:lnSpc>
                <a:spcPts val="2200"/>
              </a:lnSpc>
              <a:buNone/>
            </a:pPr>
            <a:r>
              <a:rPr lang="en-US" sz="1269" dirty="0">
                <a:solidFill>
                  <a:srgbClr val="4B5563"/>
                </a:solidFill>
              </a:rPr>
              <a:t>etapa alimenta e fortalece a seguinte para o sucesso da organização.</a:t>
            </a:r>
            <a:endParaRPr lang="en-US" sz="1269" dirty="0"/>
          </a:p>
        </p:txBody>
      </p:sp>
      <p:sp>
        <p:nvSpPr>
          <p:cNvPr id="5" name="Shape 2"/>
          <p:cNvSpPr/>
          <p:nvPr/>
        </p:nvSpPr>
        <p:spPr>
          <a:xfrm>
            <a:off x="1000125" y="3074659"/>
            <a:ext cx="3429000" cy="172343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3"/>
          <p:cNvSpPr/>
          <p:nvPr/>
        </p:nvSpPr>
        <p:spPr>
          <a:xfrm>
            <a:off x="1000125" y="3074659"/>
            <a:ext cx="3429000" cy="57150"/>
          </a:xfrm>
          <a:prstGeom prst="rect">
            <a:avLst/>
          </a:prstGeom>
          <a:solidFill>
            <a:srgbClr val="7C3AED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6031" y="3344335"/>
            <a:ext cx="357188" cy="28575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214438" y="3821181"/>
            <a:ext cx="3000375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F2937"/>
                </a:solidFill>
              </a:rPr>
              <a:t>Debate Aberto</a:t>
            </a:r>
            <a:endParaRPr lang="en-US" sz="1193" dirty="0"/>
          </a:p>
        </p:txBody>
      </p:sp>
      <p:sp>
        <p:nvSpPr>
          <p:cNvPr id="9" name="Text 5"/>
          <p:cNvSpPr/>
          <p:nvPr/>
        </p:nvSpPr>
        <p:spPr>
          <a:xfrm>
            <a:off x="1214438" y="4162295"/>
            <a:ext cx="3000375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Espaço para perguntas, dúvidas e partilha de experiências sobre os temas abordados hoje.</a:t>
            </a:r>
            <a:endParaRPr lang="en-US" sz="942" dirty="0"/>
          </a:p>
        </p:txBody>
      </p:sp>
      <p:sp>
        <p:nvSpPr>
          <p:cNvPr id="10" name="Shape 6"/>
          <p:cNvSpPr/>
          <p:nvPr/>
        </p:nvSpPr>
        <p:spPr>
          <a:xfrm>
            <a:off x="4714875" y="3074659"/>
            <a:ext cx="3429000" cy="172343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Shape 7"/>
          <p:cNvSpPr/>
          <p:nvPr/>
        </p:nvSpPr>
        <p:spPr>
          <a:xfrm>
            <a:off x="4714875" y="3074659"/>
            <a:ext cx="3429000" cy="57150"/>
          </a:xfrm>
          <a:prstGeom prst="rect">
            <a:avLst/>
          </a:prstGeom>
          <a:solidFill>
            <a:srgbClr val="7C3AED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0" y="3344335"/>
            <a:ext cx="285750" cy="28575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4929188" y="3821181"/>
            <a:ext cx="3000375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F2937"/>
                </a:solidFill>
              </a:rPr>
              <a:t>Desafio Prático</a:t>
            </a:r>
            <a:endParaRPr lang="en-US" sz="1193" dirty="0"/>
          </a:p>
        </p:txBody>
      </p:sp>
      <p:sp>
        <p:nvSpPr>
          <p:cNvPr id="14" name="Text 9"/>
          <p:cNvSpPr/>
          <p:nvPr/>
        </p:nvSpPr>
        <p:spPr>
          <a:xfrm>
            <a:off x="4929188" y="4162295"/>
            <a:ext cx="3000375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"Escolham uma empresa local de Setúbal e identifiquem uma oportunidade de melhoria numa das funções de gestão estudadas."</a:t>
            </a:r>
            <a:endParaRPr lang="en-US" sz="942" dirty="0"/>
          </a:p>
        </p:txBody>
      </p:sp>
      <p:sp>
        <p:nvSpPr>
          <p:cNvPr id="15" name="Text 10"/>
          <p:cNvSpPr/>
          <p:nvPr/>
        </p:nvSpPr>
        <p:spPr>
          <a:xfrm>
            <a:off x="2913143" y="4740939"/>
            <a:ext cx="3317714" cy="460772"/>
          </a:xfrm>
          <a:prstGeom prst="rect">
            <a:avLst/>
          </a:prstGeom>
          <a:noFill/>
          <a:ln/>
        </p:spPr>
        <p:txBody>
          <a:bodyPr wrap="square" lIns="0" tIns="340233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7C3AED"/>
                </a:solidFill>
              </a:rPr>
              <a:t>Obrigado pela vossa participação! | Gestão IPS 2026</a:t>
            </a:r>
            <a:endParaRPr lang="en-US" sz="88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4734437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F2937"/>
                </a:solidFill>
              </a:rPr>
              <a:t>Planear: O Ponto de Partida</a:t>
            </a:r>
            <a:endParaRPr lang="en-US" sz="2436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750609"/>
            <a:ext cx="200025" cy="20002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57250" y="1713998"/>
            <a:ext cx="2243305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7C3AED"/>
                </a:solidFill>
              </a:rPr>
              <a:t>Definição de Objetivos</a:t>
            </a:r>
            <a:endParaRPr lang="en-US" sz="1397" dirty="0"/>
          </a:p>
        </p:txBody>
      </p:sp>
      <p:sp>
        <p:nvSpPr>
          <p:cNvPr id="6" name="Text 2"/>
          <p:cNvSpPr/>
          <p:nvPr/>
        </p:nvSpPr>
        <p:spPr>
          <a:xfrm>
            <a:off x="571500" y="2081901"/>
            <a:ext cx="348615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O planeamento determina onde a organização quer</a:t>
            </a:r>
            <a:endParaRPr lang="en-US" sz="1050" dirty="0"/>
          </a:p>
        </p:txBody>
      </p:sp>
      <p:sp>
        <p:nvSpPr>
          <p:cNvPr id="7" name="Text 3"/>
          <p:cNvSpPr/>
          <p:nvPr/>
        </p:nvSpPr>
        <p:spPr>
          <a:xfrm>
            <a:off x="571500" y="2296213"/>
            <a:ext cx="345417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chegar e como o fará. É a base para todas as outras</a:t>
            </a:r>
            <a:endParaRPr lang="en-US" sz="1050" dirty="0"/>
          </a:p>
        </p:txBody>
      </p:sp>
      <p:sp>
        <p:nvSpPr>
          <p:cNvPr id="8" name="Text 4"/>
          <p:cNvSpPr/>
          <p:nvPr/>
        </p:nvSpPr>
        <p:spPr>
          <a:xfrm>
            <a:off x="571500" y="2510526"/>
            <a:ext cx="568096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funções.</a:t>
            </a:r>
            <a:endParaRPr lang="en-US" sz="1050" dirty="0"/>
          </a:p>
        </p:txBody>
      </p:sp>
      <p:sp>
        <p:nvSpPr>
          <p:cNvPr id="9" name="Text 5"/>
          <p:cNvSpPr/>
          <p:nvPr/>
        </p:nvSpPr>
        <p:spPr>
          <a:xfrm>
            <a:off x="571500" y="2815921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7C3AED"/>
                </a:solidFill>
              </a:rPr>
              <a:t></a:t>
            </a:r>
            <a:endParaRPr lang="en-US" sz="987" dirty="0"/>
          </a:p>
        </p:txBody>
      </p:sp>
      <p:sp>
        <p:nvSpPr>
          <p:cNvPr id="10" name="Text 6"/>
          <p:cNvSpPr/>
          <p:nvPr/>
        </p:nvSpPr>
        <p:spPr>
          <a:xfrm>
            <a:off x="757238" y="2824851"/>
            <a:ext cx="7874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S</a:t>
            </a:r>
            <a:endParaRPr lang="en-US" sz="987" dirty="0"/>
          </a:p>
        </p:txBody>
      </p:sp>
      <p:sp>
        <p:nvSpPr>
          <p:cNvPr id="11" name="Text 7"/>
          <p:cNvSpPr/>
          <p:nvPr/>
        </p:nvSpPr>
        <p:spPr>
          <a:xfrm>
            <a:off x="835986" y="2824851"/>
            <a:ext cx="127630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pecific (Específicas)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571500" y="3073096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7C3AED"/>
                </a:solidFill>
              </a:rPr>
              <a:t></a:t>
            </a:r>
            <a:endParaRPr lang="en-US" sz="987" dirty="0"/>
          </a:p>
        </p:txBody>
      </p:sp>
      <p:sp>
        <p:nvSpPr>
          <p:cNvPr id="13" name="Text 9"/>
          <p:cNvSpPr/>
          <p:nvPr/>
        </p:nvSpPr>
        <p:spPr>
          <a:xfrm>
            <a:off x="757238" y="3082026"/>
            <a:ext cx="13475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M</a:t>
            </a:r>
            <a:endParaRPr lang="en-US" sz="987" dirty="0"/>
          </a:p>
        </p:txBody>
      </p:sp>
      <p:sp>
        <p:nvSpPr>
          <p:cNvPr id="14" name="Text 10"/>
          <p:cNvSpPr/>
          <p:nvPr/>
        </p:nvSpPr>
        <p:spPr>
          <a:xfrm>
            <a:off x="891992" y="3082026"/>
            <a:ext cx="1631928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easurable (Mensuráveis)</a:t>
            </a:r>
            <a:endParaRPr lang="en-US" sz="1050" dirty="0"/>
          </a:p>
        </p:txBody>
      </p:sp>
      <p:sp>
        <p:nvSpPr>
          <p:cNvPr id="15" name="Text 11"/>
          <p:cNvSpPr/>
          <p:nvPr/>
        </p:nvSpPr>
        <p:spPr>
          <a:xfrm>
            <a:off x="571500" y="3330271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7C3AED"/>
                </a:solidFill>
              </a:rPr>
              <a:t></a:t>
            </a:r>
            <a:endParaRPr lang="en-US" sz="987" dirty="0"/>
          </a:p>
        </p:txBody>
      </p:sp>
      <p:sp>
        <p:nvSpPr>
          <p:cNvPr id="16" name="Text 12"/>
          <p:cNvSpPr/>
          <p:nvPr/>
        </p:nvSpPr>
        <p:spPr>
          <a:xfrm>
            <a:off x="757238" y="3339201"/>
            <a:ext cx="9858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A</a:t>
            </a:r>
            <a:endParaRPr lang="en-US" sz="987" dirty="0"/>
          </a:p>
        </p:txBody>
      </p:sp>
      <p:sp>
        <p:nvSpPr>
          <p:cNvPr id="17" name="Text 13"/>
          <p:cNvSpPr/>
          <p:nvPr/>
        </p:nvSpPr>
        <p:spPr>
          <a:xfrm>
            <a:off x="855827" y="3339201"/>
            <a:ext cx="1403607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chievable (Atingíveis)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571500" y="3587446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7C3AED"/>
                </a:solidFill>
              </a:rPr>
              <a:t></a:t>
            </a:r>
            <a:endParaRPr lang="en-US" sz="987" dirty="0"/>
          </a:p>
        </p:txBody>
      </p:sp>
      <p:sp>
        <p:nvSpPr>
          <p:cNvPr id="19" name="Text 15"/>
          <p:cNvSpPr/>
          <p:nvPr/>
        </p:nvSpPr>
        <p:spPr>
          <a:xfrm>
            <a:off x="757238" y="3596376"/>
            <a:ext cx="9432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R</a:t>
            </a:r>
            <a:endParaRPr lang="en-US" sz="987" dirty="0"/>
          </a:p>
        </p:txBody>
      </p:sp>
      <p:sp>
        <p:nvSpPr>
          <p:cNvPr id="20" name="Text 16"/>
          <p:cNvSpPr/>
          <p:nvPr/>
        </p:nvSpPr>
        <p:spPr>
          <a:xfrm>
            <a:off x="851557" y="3596376"/>
            <a:ext cx="1336328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elevant (Relevantes)</a:t>
            </a:r>
            <a:endParaRPr lang="en-US" sz="1050" dirty="0"/>
          </a:p>
        </p:txBody>
      </p:sp>
      <p:sp>
        <p:nvSpPr>
          <p:cNvPr id="21" name="Text 17"/>
          <p:cNvSpPr/>
          <p:nvPr/>
        </p:nvSpPr>
        <p:spPr>
          <a:xfrm>
            <a:off x="571500" y="3844621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7C3AED"/>
                </a:solidFill>
              </a:rPr>
              <a:t></a:t>
            </a:r>
            <a:endParaRPr lang="en-US" sz="987" dirty="0"/>
          </a:p>
        </p:txBody>
      </p:sp>
      <p:sp>
        <p:nvSpPr>
          <p:cNvPr id="22" name="Text 18"/>
          <p:cNvSpPr/>
          <p:nvPr/>
        </p:nvSpPr>
        <p:spPr>
          <a:xfrm>
            <a:off x="757238" y="3853551"/>
            <a:ext cx="8273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T</a:t>
            </a:r>
            <a:endParaRPr lang="en-US" sz="987" dirty="0"/>
          </a:p>
        </p:txBody>
      </p:sp>
      <p:sp>
        <p:nvSpPr>
          <p:cNvPr id="23" name="Text 19"/>
          <p:cNvSpPr/>
          <p:nvPr/>
        </p:nvSpPr>
        <p:spPr>
          <a:xfrm>
            <a:off x="839977" y="3853551"/>
            <a:ext cx="1582508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ime-bound (Com Prazo)</a:t>
            </a:r>
            <a:endParaRPr lang="en-US" sz="1050" dirty="0"/>
          </a:p>
        </p:txBody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9156" y="1750609"/>
            <a:ext cx="150019" cy="200025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4914900" y="1713998"/>
            <a:ext cx="1609409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7C3AED"/>
                </a:solidFill>
              </a:rPr>
              <a:t>Exemplo Prático</a:t>
            </a:r>
            <a:endParaRPr lang="en-US" sz="1397" dirty="0"/>
          </a:p>
        </p:txBody>
      </p:sp>
      <p:sp>
        <p:nvSpPr>
          <p:cNvPr id="26" name="Text 21"/>
          <p:cNvSpPr/>
          <p:nvPr/>
        </p:nvSpPr>
        <p:spPr>
          <a:xfrm>
            <a:off x="4679156" y="2072971"/>
            <a:ext cx="3893344" cy="8572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Cenário:</a:t>
            </a:r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 Uma loja de retalho em Setúbal quer expandir </a:t>
            </a:r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para o mercado nacional. </a:t>
            </a:r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 Objetivo SMART:</a:t>
            </a:r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 "Aumentar as </a:t>
            </a:r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vendas online em 25% através do lançamento de uma </a:t>
            </a:r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plataforma de e-commerce nos próximos 6 meses."</a:t>
            </a:r>
            <a:endParaRPr lang="en-US" sz="1050" dirty="0"/>
          </a:p>
        </p:txBody>
      </p:sp>
      <p:sp>
        <p:nvSpPr>
          <p:cNvPr id="27" name="Text 22"/>
          <p:cNvSpPr/>
          <p:nvPr/>
        </p:nvSpPr>
        <p:spPr>
          <a:xfrm>
            <a:off x="4679156" y="3073096"/>
            <a:ext cx="3893344" cy="396478"/>
          </a:xfrm>
          <a:prstGeom prst="rect">
            <a:avLst/>
          </a:prstGeom>
          <a:noFill/>
          <a:ln/>
        </p:spPr>
        <p:txBody>
          <a:bodyPr wrap="square" lIns="0" tIns="8509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i="1" dirty="0">
                <a:solidFill>
                  <a:srgbClr val="1F2937"/>
                </a:solidFill>
              </a:rPr>
              <a:t>Reflexão: Sem um plano estruturado, como mediríamos o sucesso desta expansão?</a:t>
            </a:r>
            <a:endParaRPr lang="en-US" sz="78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4485494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F2937"/>
                </a:solidFill>
              </a:rPr>
              <a:t>Planos de Ação e Recursos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285750" y="1785435"/>
            <a:ext cx="2762259" cy="3266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285750" y="1785435"/>
            <a:ext cx="2762259" cy="57150"/>
          </a:xfrm>
          <a:prstGeom prst="rect">
            <a:avLst/>
          </a:prstGeom>
          <a:solidFill>
            <a:srgbClr val="7C3AED"/>
          </a:solidFill>
          <a:ln/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1" y="2055112"/>
            <a:ext cx="285750" cy="28575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4344" y="2531957"/>
            <a:ext cx="2405072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F2937"/>
                </a:solidFill>
              </a:rPr>
              <a:t>Planos de Ação</a:t>
            </a:r>
            <a:endParaRPr lang="en-US" sz="1193" dirty="0"/>
          </a:p>
        </p:txBody>
      </p:sp>
      <p:sp>
        <p:nvSpPr>
          <p:cNvPr id="8" name="Text 4"/>
          <p:cNvSpPr/>
          <p:nvPr/>
        </p:nvSpPr>
        <p:spPr>
          <a:xfrm>
            <a:off x="464344" y="2873071"/>
            <a:ext cx="2405072" cy="21216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O roteiro detalhado para atingir as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metas. Utiliza-se frequentemente a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metodologia 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7C3AED"/>
                </a:solidFill>
              </a:rPr>
              <a:t>5W2H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: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• O Quê? (What)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• Porquê? (Why)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• Quem? (Who)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• Onde? (Where)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• Quando? (When)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• Como? (How)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• Quanto custa? (How much)</a:t>
            </a:r>
            <a:endParaRPr lang="en-US" sz="942" dirty="0"/>
          </a:p>
        </p:txBody>
      </p:sp>
      <p:sp>
        <p:nvSpPr>
          <p:cNvPr id="9" name="Shape 5"/>
          <p:cNvSpPr/>
          <p:nvPr/>
        </p:nvSpPr>
        <p:spPr>
          <a:xfrm>
            <a:off x="3190884" y="1785435"/>
            <a:ext cx="2762259" cy="320933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6"/>
          <p:cNvSpPr/>
          <p:nvPr/>
        </p:nvSpPr>
        <p:spPr>
          <a:xfrm>
            <a:off x="3190884" y="1785435"/>
            <a:ext cx="2762259" cy="57150"/>
          </a:xfrm>
          <a:prstGeom prst="rect">
            <a:avLst/>
          </a:prstGeom>
          <a:solidFill>
            <a:srgbClr val="7C3AED"/>
          </a:solidFill>
          <a:ln/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5" y="2055112"/>
            <a:ext cx="285750" cy="28575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369478" y="2531957"/>
            <a:ext cx="2405072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F2937"/>
                </a:solidFill>
              </a:rPr>
              <a:t>Orçamento</a:t>
            </a:r>
            <a:endParaRPr lang="en-US" sz="1193" dirty="0"/>
          </a:p>
        </p:txBody>
      </p:sp>
      <p:sp>
        <p:nvSpPr>
          <p:cNvPr id="13" name="Text 8"/>
          <p:cNvSpPr/>
          <p:nvPr/>
        </p:nvSpPr>
        <p:spPr>
          <a:xfrm>
            <a:off x="3369478" y="2873071"/>
            <a:ext cx="2405072" cy="13501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A expressão financeira do plano.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Garante que os recursos monetários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são alocados de forma 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7C3AED"/>
                </a:solidFill>
              </a:rPr>
              <a:t>estratégica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.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Evita o desperdício e permite o controlo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financeiro rigoroso durante a execução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do projeto.</a:t>
            </a:r>
            <a:endParaRPr lang="en-US" sz="942" dirty="0"/>
          </a:p>
        </p:txBody>
      </p:sp>
      <p:sp>
        <p:nvSpPr>
          <p:cNvPr id="14" name="Shape 9"/>
          <p:cNvSpPr/>
          <p:nvPr/>
        </p:nvSpPr>
        <p:spPr>
          <a:xfrm>
            <a:off x="6096019" y="1785435"/>
            <a:ext cx="2762259" cy="320933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Shape 10"/>
          <p:cNvSpPr/>
          <p:nvPr/>
        </p:nvSpPr>
        <p:spPr>
          <a:xfrm>
            <a:off x="6096019" y="1785435"/>
            <a:ext cx="2762259" cy="57150"/>
          </a:xfrm>
          <a:prstGeom prst="rect">
            <a:avLst/>
          </a:prstGeom>
          <a:solidFill>
            <a:srgbClr val="7C3AED"/>
          </a:solidFill>
          <a:ln/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4259" y="2055112"/>
            <a:ext cx="285750" cy="28575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274612" y="2531957"/>
            <a:ext cx="2405072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F2937"/>
                </a:solidFill>
              </a:rPr>
              <a:t>Alocação de Recursos</a:t>
            </a:r>
            <a:endParaRPr lang="en-US" sz="1193" dirty="0"/>
          </a:p>
        </p:txBody>
      </p:sp>
      <p:sp>
        <p:nvSpPr>
          <p:cNvPr id="18" name="Text 12"/>
          <p:cNvSpPr/>
          <p:nvPr/>
        </p:nvSpPr>
        <p:spPr>
          <a:xfrm>
            <a:off x="6274612" y="2873071"/>
            <a:ext cx="2405072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Gestão eficiente de ativos: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• 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7C3AED"/>
                </a:solidFill>
              </a:rPr>
              <a:t>Humanos: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Pessoas certas nos lugares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certos.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• 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7C3AED"/>
                </a:solidFill>
              </a:rPr>
              <a:t>Tecnológicos: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Ferramentas e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software.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• 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7C3AED"/>
                </a:solidFill>
              </a:rPr>
              <a:t>Materiais: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Equipamentos e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infraestrutura.</a:t>
            </a:r>
            <a:endParaRPr lang="en-US" sz="94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4937420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F2937"/>
                </a:solidFill>
              </a:rPr>
              <a:t>Liderar: O Motor das Equipas</a:t>
            </a:r>
            <a:endParaRPr lang="en-US" sz="2436" dirty="0"/>
          </a:p>
        </p:txBody>
      </p:sp>
      <p:sp>
        <p:nvSpPr>
          <p:cNvPr id="4" name="Text 1"/>
          <p:cNvSpPr/>
          <p:nvPr/>
        </p:nvSpPr>
        <p:spPr>
          <a:xfrm>
            <a:off x="678656" y="1613985"/>
            <a:ext cx="2564941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7C3AED"/>
                </a:solidFill>
              </a:rPr>
              <a:t>Influência e Engajamento</a:t>
            </a:r>
            <a:endParaRPr lang="en-US" sz="1397" dirty="0"/>
          </a:p>
        </p:txBody>
      </p:sp>
      <p:sp>
        <p:nvSpPr>
          <p:cNvPr id="5" name="Text 2"/>
          <p:cNvSpPr/>
          <p:nvPr/>
        </p:nvSpPr>
        <p:spPr>
          <a:xfrm>
            <a:off x="571500" y="1989032"/>
            <a:ext cx="3422442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Liderar é o processo de influenciar outros para que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71500" y="2217632"/>
            <a:ext cx="3856062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trabalhem com entusiasmo em prol de objetivos comuns.</a:t>
            </a:r>
            <a:endParaRPr lang="en-US" sz="105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537315"/>
            <a:ext cx="128588" cy="12858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21531" y="2517670"/>
            <a:ext cx="78525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Motivação:</a:t>
            </a:r>
            <a:endParaRPr lang="en-US" sz="987" dirty="0"/>
          </a:p>
        </p:txBody>
      </p:sp>
      <p:sp>
        <p:nvSpPr>
          <p:cNvPr id="9" name="Text 5"/>
          <p:cNvSpPr/>
          <p:nvPr/>
        </p:nvSpPr>
        <p:spPr>
          <a:xfrm>
            <a:off x="1606786" y="2517670"/>
            <a:ext cx="278193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Impulsionar a energia interna da equipa.</a:t>
            </a:r>
            <a:endParaRPr lang="en-US" sz="105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2823065"/>
            <a:ext cx="160734" cy="128588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821531" y="2803420"/>
            <a:ext cx="99027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Engajamento:</a:t>
            </a:r>
            <a:endParaRPr lang="en-US" sz="987" dirty="0"/>
          </a:p>
        </p:txBody>
      </p:sp>
      <p:sp>
        <p:nvSpPr>
          <p:cNvPr id="12" name="Text 7"/>
          <p:cNvSpPr/>
          <p:nvPr/>
        </p:nvSpPr>
        <p:spPr>
          <a:xfrm>
            <a:off x="821531" y="2803420"/>
            <a:ext cx="3296729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Criar um compromisso emocional com a organização.</a:t>
            </a:r>
            <a:endParaRPr lang="en-US" sz="10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3337415"/>
            <a:ext cx="96441" cy="128588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821531" y="3317770"/>
            <a:ext cx="119029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Exemplo Prático:</a:t>
            </a:r>
            <a:endParaRPr lang="en-US" sz="987" dirty="0"/>
          </a:p>
        </p:txBody>
      </p:sp>
      <p:sp>
        <p:nvSpPr>
          <p:cNvPr id="15" name="Text 9"/>
          <p:cNvSpPr/>
          <p:nvPr/>
        </p:nvSpPr>
        <p:spPr>
          <a:xfrm>
            <a:off x="821531" y="3317770"/>
            <a:ext cx="3431177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O papel do líder numa equipa de vendas durante uma crise de mercado.</a:t>
            </a:r>
            <a:endParaRPr lang="en-US" sz="105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4875" y="1650597"/>
            <a:ext cx="200025" cy="200025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5022056" y="1613985"/>
            <a:ext cx="2107071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7C3AED"/>
                </a:solidFill>
              </a:rPr>
              <a:t>Teorias de Motivação</a:t>
            </a:r>
            <a:endParaRPr lang="en-US" sz="1397" dirty="0"/>
          </a:p>
        </p:txBody>
      </p:sp>
      <p:sp>
        <p:nvSpPr>
          <p:cNvPr id="18" name="Text 11"/>
          <p:cNvSpPr/>
          <p:nvPr/>
        </p:nvSpPr>
        <p:spPr>
          <a:xfrm>
            <a:off x="4714875" y="1989032"/>
            <a:ext cx="3624616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Compreender o que move as pessoas é essencial para</a:t>
            </a:r>
            <a:endParaRPr lang="en-US" sz="1050" dirty="0"/>
          </a:p>
        </p:txBody>
      </p:sp>
      <p:sp>
        <p:nvSpPr>
          <p:cNvPr id="19" name="Text 12"/>
          <p:cNvSpPr/>
          <p:nvPr/>
        </p:nvSpPr>
        <p:spPr>
          <a:xfrm>
            <a:off x="4714875" y="2217632"/>
            <a:ext cx="125216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uma gestão eficaz:</a:t>
            </a:r>
            <a:endParaRPr lang="en-US" sz="105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4875" y="2537315"/>
            <a:ext cx="128588" cy="128588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4964906" y="2517670"/>
            <a:ext cx="147376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Pirâmide de Maslow:</a:t>
            </a:r>
            <a:endParaRPr lang="en-US" sz="987" dirty="0"/>
          </a:p>
        </p:txBody>
      </p:sp>
      <p:sp>
        <p:nvSpPr>
          <p:cNvPr id="22" name="Text 14"/>
          <p:cNvSpPr/>
          <p:nvPr/>
        </p:nvSpPr>
        <p:spPr>
          <a:xfrm>
            <a:off x="4964906" y="2517670"/>
            <a:ext cx="3342577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Das necessidades básicas à autorrealização.</a:t>
            </a:r>
            <a:endParaRPr lang="en-US" sz="1050" dirty="0"/>
          </a:p>
        </p:txBody>
      </p:sp>
      <p:pic>
        <p:nvPicPr>
          <p:cNvPr id="23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4875" y="3051665"/>
            <a:ext cx="160734" cy="128588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4964906" y="3032020"/>
            <a:ext cx="138733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Teoria de Herzberg:</a:t>
            </a:r>
            <a:endParaRPr lang="en-US" sz="987" dirty="0"/>
          </a:p>
        </p:txBody>
      </p:sp>
      <p:sp>
        <p:nvSpPr>
          <p:cNvPr id="25" name="Text 16"/>
          <p:cNvSpPr/>
          <p:nvPr/>
        </p:nvSpPr>
        <p:spPr>
          <a:xfrm>
            <a:off x="4964906" y="3032020"/>
            <a:ext cx="3364316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Fatores higiénicos vs. fatores motivacionais.</a:t>
            </a:r>
            <a:endParaRPr lang="en-US" sz="1050" dirty="0"/>
          </a:p>
        </p:txBody>
      </p:sp>
      <p:pic>
        <p:nvPicPr>
          <p:cNvPr id="26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4875" y="3566015"/>
            <a:ext cx="128588" cy="128588"/>
          </a:xfrm>
          <a:prstGeom prst="rect">
            <a:avLst/>
          </a:prstGeom>
        </p:spPr>
      </p:pic>
      <p:sp>
        <p:nvSpPr>
          <p:cNvPr id="27" name="Text 17"/>
          <p:cNvSpPr/>
          <p:nvPr/>
        </p:nvSpPr>
        <p:spPr>
          <a:xfrm>
            <a:off x="4964906" y="3546370"/>
            <a:ext cx="724812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Aplicação:</a:t>
            </a:r>
            <a:endParaRPr lang="en-US" sz="987" dirty="0"/>
          </a:p>
        </p:txBody>
      </p:sp>
      <p:sp>
        <p:nvSpPr>
          <p:cNvPr id="28" name="Text 18"/>
          <p:cNvSpPr/>
          <p:nvPr/>
        </p:nvSpPr>
        <p:spPr>
          <a:xfrm>
            <a:off x="4964906" y="3546370"/>
            <a:ext cx="2796946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Adaptar o estilo de liderança à maturidade da equipa.</a:t>
            </a:r>
            <a:endParaRPr lang="en-US" sz="1050" dirty="0"/>
          </a:p>
        </p:txBody>
      </p:sp>
      <p:sp>
        <p:nvSpPr>
          <p:cNvPr id="29" name="Text 19"/>
          <p:cNvSpPr/>
          <p:nvPr/>
        </p:nvSpPr>
        <p:spPr>
          <a:xfrm>
            <a:off x="571500" y="4514850"/>
            <a:ext cx="8001000" cy="342900"/>
          </a:xfrm>
          <a:prstGeom prst="rect">
            <a:avLst/>
          </a:prstGeom>
          <a:noFill/>
          <a:ln/>
        </p:spPr>
        <p:txBody>
          <a:bodyPr wrap="square" lIns="0" tIns="136017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i="1" dirty="0">
                <a:solidFill>
                  <a:srgbClr val="1F2937"/>
                </a:solidFill>
              </a:rPr>
              <a:t>Interatividade: "O que mais te motiva num líder? Autoridade ou Inspiração?"</a:t>
            </a:r>
            <a:endParaRPr lang="en-US" sz="10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4211855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F2937"/>
                </a:solidFill>
              </a:rPr>
              <a:t>Comunicação e Conflitos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571500" y="1785435"/>
            <a:ext cx="3857625" cy="258737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571500" y="1785435"/>
            <a:ext cx="3857625" cy="57150"/>
          </a:xfrm>
          <a:prstGeom prst="rect">
            <a:avLst/>
          </a:prstGeom>
          <a:solidFill>
            <a:srgbClr val="7C3AED"/>
          </a:solidFill>
          <a:ln/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3" y="2022072"/>
            <a:ext cx="285750" cy="2286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178719" y="1999748"/>
            <a:ext cx="1966261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F2937"/>
                </a:solidFill>
              </a:rPr>
              <a:t>Comunicação Eficaz</a:t>
            </a:r>
            <a:endParaRPr lang="en-US" sz="1397" dirty="0"/>
          </a:p>
        </p:txBody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3" y="2451590"/>
            <a:ext cx="128588" cy="375717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985838" y="2415871"/>
            <a:ext cx="3228975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4B5563"/>
                </a:solidFill>
              </a:rPr>
              <a:t>Transparência: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Partilha clara de objetivos e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expectativas para evitar ruídos.</a:t>
            </a:r>
            <a:endParaRPr lang="en-US" sz="885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13" y="2970181"/>
            <a:ext cx="128588" cy="375717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985838" y="2934463"/>
            <a:ext cx="3228975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4B5563"/>
                </a:solidFill>
              </a:rPr>
              <a:t>Escuta Ativa: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Compreender as necessidades da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equipa antes de responder.</a:t>
            </a:r>
            <a:endParaRPr lang="en-US" sz="885" dirty="0"/>
          </a:p>
        </p:txBody>
      </p:sp>
      <p:pic>
        <p:nvPicPr>
          <p:cNvPr id="1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5813" y="3488773"/>
            <a:ext cx="128588" cy="375717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985838" y="3453054"/>
            <a:ext cx="3228975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4B5563"/>
                </a:solidFill>
              </a:rPr>
              <a:t>Feedback: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Ciclos constantes de retorno para ajuste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de desempenho.</a:t>
            </a:r>
            <a:endParaRPr lang="en-US" sz="885" dirty="0"/>
          </a:p>
        </p:txBody>
      </p:sp>
      <p:sp>
        <p:nvSpPr>
          <p:cNvPr id="14" name="Shape 7"/>
          <p:cNvSpPr/>
          <p:nvPr/>
        </p:nvSpPr>
        <p:spPr>
          <a:xfrm>
            <a:off x="4714875" y="1785435"/>
            <a:ext cx="3857625" cy="258737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Shape 8"/>
          <p:cNvSpPr/>
          <p:nvPr/>
        </p:nvSpPr>
        <p:spPr>
          <a:xfrm>
            <a:off x="4714875" y="1785435"/>
            <a:ext cx="3857625" cy="57150"/>
          </a:xfrm>
          <a:prstGeom prst="rect">
            <a:avLst/>
          </a:prstGeom>
          <a:solidFill>
            <a:srgbClr val="7C3AED"/>
          </a:solidFill>
          <a:ln/>
        </p:spPr>
      </p:sp>
      <p:pic>
        <p:nvPicPr>
          <p:cNvPr id="1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9188" y="2022072"/>
            <a:ext cx="285750" cy="22860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5322094" y="1999748"/>
            <a:ext cx="1934868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1F2937"/>
                </a:solidFill>
              </a:rPr>
              <a:t>Gestão de Conflitos</a:t>
            </a:r>
            <a:endParaRPr lang="en-US" sz="1397" dirty="0"/>
          </a:p>
        </p:txBody>
      </p:sp>
      <p:pic>
        <p:nvPicPr>
          <p:cNvPr id="1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29188" y="2451590"/>
            <a:ext cx="128588" cy="375717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5129213" y="2415871"/>
            <a:ext cx="3228975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4B5563"/>
                </a:solidFill>
              </a:rPr>
              <a:t>Mediação: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O líder como facilitador na resolução de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divergências.</a:t>
            </a:r>
            <a:endParaRPr lang="en-US" sz="885" dirty="0"/>
          </a:p>
        </p:txBody>
      </p:sp>
      <p:pic>
        <p:nvPicPr>
          <p:cNvPr id="20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29188" y="2970181"/>
            <a:ext cx="128588" cy="375717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5129213" y="2934463"/>
            <a:ext cx="3228975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4B5563"/>
                </a:solidFill>
              </a:rPr>
              <a:t>Foco na Solução: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 Desviar a atenção do problema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pessoal para o objetivo comum.</a:t>
            </a:r>
            <a:endParaRPr lang="en-US" sz="885" dirty="0"/>
          </a:p>
        </p:txBody>
      </p:sp>
      <p:sp>
        <p:nvSpPr>
          <p:cNvPr id="22" name="Text 12"/>
          <p:cNvSpPr/>
          <p:nvPr/>
        </p:nvSpPr>
        <p:spPr>
          <a:xfrm>
            <a:off x="4929188" y="3717373"/>
            <a:ext cx="342900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7C3AED"/>
                </a:solidFill>
              </a:rPr>
              <a:t>Cenário Prático:</a:t>
            </a:r>
            <a:endParaRPr lang="en-US" sz="987" dirty="0"/>
          </a:p>
        </p:txBody>
      </p:sp>
      <p:sp>
        <p:nvSpPr>
          <p:cNvPr id="23" name="Text 13"/>
          <p:cNvSpPr/>
          <p:nvPr/>
        </p:nvSpPr>
        <p:spPr>
          <a:xfrm>
            <a:off x="4929188" y="3983478"/>
            <a:ext cx="3429000" cy="332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88" i="1" dirty="0">
                <a:solidFill>
                  <a:srgbClr val="4B5563"/>
                </a:solidFill>
              </a:rPr>
              <a:t>"Como resolver um desentendimento entre o departamento de Marketing (prazos criativos) e Produção (capacidade técnica)?"</a:t>
            </a:r>
            <a:endParaRPr lang="en-US" sz="88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4939150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F2937"/>
                </a:solidFill>
              </a:rPr>
              <a:t>Avaliar: Medir para Melhorar</a:t>
            </a:r>
            <a:endParaRPr lang="en-US" sz="2436" dirty="0"/>
          </a:p>
        </p:txBody>
      </p:sp>
      <p:sp>
        <p:nvSpPr>
          <p:cNvPr id="4" name="Text 1"/>
          <p:cNvSpPr/>
          <p:nvPr/>
        </p:nvSpPr>
        <p:spPr>
          <a:xfrm>
            <a:off x="571500" y="1785435"/>
            <a:ext cx="3857625" cy="3200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397" b="1" dirty="0">
                <a:solidFill>
                  <a:srgbClr val="7C3AED"/>
                </a:solidFill>
              </a:rPr>
              <a:t>Indicadores de Desempenho (KPIs)</a:t>
            </a:r>
            <a:endParaRPr lang="en-US" sz="1397" dirty="0"/>
          </a:p>
        </p:txBody>
      </p:sp>
      <p:sp>
        <p:nvSpPr>
          <p:cNvPr id="5" name="Text 2"/>
          <p:cNvSpPr/>
          <p:nvPr/>
        </p:nvSpPr>
        <p:spPr>
          <a:xfrm>
            <a:off x="571500" y="2248328"/>
            <a:ext cx="385762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Avaliar é o processo de monitorizar as atividades para garantir que estão a ser realizadas conforme planeado e corrigir quaisquer desvios significativos.</a:t>
            </a:r>
            <a:endParaRPr lang="en-US" sz="1050" dirty="0"/>
          </a:p>
        </p:txBody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3112722"/>
            <a:ext cx="160734" cy="142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821531" y="3093076"/>
            <a:ext cx="71825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Eficiência:</a:t>
            </a:r>
            <a:endParaRPr lang="en-US" sz="987" dirty="0"/>
          </a:p>
        </p:txBody>
      </p:sp>
      <p:sp>
        <p:nvSpPr>
          <p:cNvPr id="8" name="Text 4"/>
          <p:cNvSpPr/>
          <p:nvPr/>
        </p:nvSpPr>
        <p:spPr>
          <a:xfrm>
            <a:off x="821531" y="3093076"/>
            <a:ext cx="2918975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Relação entre recursos usados e resultados obtidos.</a:t>
            </a:r>
            <a:endParaRPr lang="en-US" sz="1050" dirty="0"/>
          </a:p>
        </p:txBody>
      </p:sp>
      <p:pic>
        <p:nvPicPr>
          <p:cNvPr id="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3677078"/>
            <a:ext cx="142875" cy="142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1531" y="3657433"/>
            <a:ext cx="582662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Eficácia:</a:t>
            </a:r>
            <a:endParaRPr lang="en-US" sz="987" dirty="0"/>
          </a:p>
        </p:txBody>
      </p:sp>
      <p:sp>
        <p:nvSpPr>
          <p:cNvPr id="11" name="Text 6"/>
          <p:cNvSpPr/>
          <p:nvPr/>
        </p:nvSpPr>
        <p:spPr>
          <a:xfrm>
            <a:off x="821531" y="3657433"/>
            <a:ext cx="2937979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Grau de atingimento dos objetivos propostos.</a:t>
            </a:r>
            <a:endParaRPr lang="en-US" sz="105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241434"/>
            <a:ext cx="178594" cy="142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821531" y="4221789"/>
            <a:ext cx="77211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4B5563"/>
                </a:solidFill>
              </a:rPr>
              <a:t>Satisfação:</a:t>
            </a:r>
            <a:endParaRPr lang="en-US" sz="987" dirty="0"/>
          </a:p>
        </p:txBody>
      </p:sp>
      <p:sp>
        <p:nvSpPr>
          <p:cNvPr id="14" name="Text 8"/>
          <p:cNvSpPr/>
          <p:nvPr/>
        </p:nvSpPr>
        <p:spPr>
          <a:xfrm>
            <a:off x="821531" y="4221789"/>
            <a:ext cx="3295724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B5563"/>
                </a:solidFill>
              </a:rPr>
              <a:t>Nível de contentamento de clientes e colaboradores.</a:t>
            </a:r>
            <a:endParaRPr lang="en-US" sz="1050" dirty="0"/>
          </a:p>
        </p:txBody>
      </p:sp>
      <p:sp>
        <p:nvSpPr>
          <p:cNvPr id="15" name="Shape 9"/>
          <p:cNvSpPr/>
          <p:nvPr/>
        </p:nvSpPr>
        <p:spPr>
          <a:xfrm>
            <a:off x="4714875" y="1785435"/>
            <a:ext cx="3857625" cy="2939653"/>
          </a:xfrm>
          <a:prstGeom prst="rect">
            <a:avLst/>
          </a:prstGeom>
          <a:solidFill>
            <a:srgbClr val="FFFFFF"/>
          </a:solidFill>
          <a:ln w="9144">
            <a:solidFill>
              <a:srgbClr val="D1D5DB"/>
            </a:solidFill>
            <a:prstDash val="solid"/>
          </a:ln>
        </p:spPr>
      </p:sp>
      <p:sp>
        <p:nvSpPr>
          <p:cNvPr id="16" name="Text 10"/>
          <p:cNvSpPr/>
          <p:nvPr/>
        </p:nvSpPr>
        <p:spPr>
          <a:xfrm>
            <a:off x="4857750" y="1928310"/>
            <a:ext cx="357187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1F2937"/>
                </a:solidFill>
              </a:rPr>
              <a:t>Exemplo de Dashboard: Desempenho Trimestral</a:t>
            </a:r>
            <a:endParaRPr lang="en-US" sz="885" dirty="0"/>
          </a:p>
        </p:txBody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750" y="2210488"/>
            <a:ext cx="3557588" cy="250031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5196325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F2937"/>
                </a:solidFill>
              </a:rPr>
              <a:t>Feedback e Melhoria Contínua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571500" y="1642560"/>
            <a:ext cx="3957638" cy="122872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571500" y="1642560"/>
            <a:ext cx="57150" cy="1228725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Text 3"/>
          <p:cNvSpPr/>
          <p:nvPr/>
        </p:nvSpPr>
        <p:spPr>
          <a:xfrm>
            <a:off x="700088" y="1728285"/>
            <a:ext cx="3700463" cy="3500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7C3AED"/>
                </a:solidFill>
              </a:rPr>
              <a:t>P</a:t>
            </a:r>
            <a:endParaRPr lang="en-US" sz="1808" dirty="0"/>
          </a:p>
        </p:txBody>
      </p:sp>
      <p:sp>
        <p:nvSpPr>
          <p:cNvPr id="7" name="Text 4"/>
          <p:cNvSpPr/>
          <p:nvPr/>
        </p:nvSpPr>
        <p:spPr>
          <a:xfrm>
            <a:off x="700088" y="2121191"/>
            <a:ext cx="3700463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F2937"/>
                </a:solidFill>
              </a:rPr>
              <a:t>Plan (Planear)</a:t>
            </a:r>
            <a:endParaRPr lang="en-US" sz="1193" dirty="0"/>
          </a:p>
        </p:txBody>
      </p:sp>
      <p:sp>
        <p:nvSpPr>
          <p:cNvPr id="8" name="Text 5"/>
          <p:cNvSpPr/>
          <p:nvPr/>
        </p:nvSpPr>
        <p:spPr>
          <a:xfrm>
            <a:off x="700088" y="2412299"/>
            <a:ext cx="3700463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Identificar problemas, definir objetivos e processos para obter resultados.</a:t>
            </a:r>
            <a:endParaRPr lang="en-US" sz="942" dirty="0"/>
          </a:p>
        </p:txBody>
      </p:sp>
      <p:sp>
        <p:nvSpPr>
          <p:cNvPr id="9" name="Shape 6"/>
          <p:cNvSpPr/>
          <p:nvPr/>
        </p:nvSpPr>
        <p:spPr>
          <a:xfrm>
            <a:off x="4614863" y="1642560"/>
            <a:ext cx="3957638" cy="122872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7"/>
          <p:cNvSpPr/>
          <p:nvPr/>
        </p:nvSpPr>
        <p:spPr>
          <a:xfrm>
            <a:off x="4614863" y="1642560"/>
            <a:ext cx="57150" cy="1228725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1" name="Text 8"/>
          <p:cNvSpPr/>
          <p:nvPr/>
        </p:nvSpPr>
        <p:spPr>
          <a:xfrm>
            <a:off x="4743450" y="1728285"/>
            <a:ext cx="3700463" cy="3500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7C3AED"/>
                </a:solidFill>
              </a:rPr>
              <a:t>D</a:t>
            </a:r>
            <a:endParaRPr lang="en-US" sz="1808" dirty="0"/>
          </a:p>
        </p:txBody>
      </p:sp>
      <p:sp>
        <p:nvSpPr>
          <p:cNvPr id="12" name="Text 9"/>
          <p:cNvSpPr/>
          <p:nvPr/>
        </p:nvSpPr>
        <p:spPr>
          <a:xfrm>
            <a:off x="4743450" y="2121191"/>
            <a:ext cx="3700463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F2937"/>
                </a:solidFill>
              </a:rPr>
              <a:t>Do (Fazer)</a:t>
            </a:r>
            <a:endParaRPr lang="en-US" sz="1193" dirty="0"/>
          </a:p>
        </p:txBody>
      </p:sp>
      <p:sp>
        <p:nvSpPr>
          <p:cNvPr id="13" name="Text 10"/>
          <p:cNvSpPr/>
          <p:nvPr/>
        </p:nvSpPr>
        <p:spPr>
          <a:xfrm>
            <a:off x="4743450" y="2412299"/>
            <a:ext cx="3700463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Executar o plano e recolher dados para análise.</a:t>
            </a:r>
            <a:endParaRPr lang="en-US" sz="942" dirty="0"/>
          </a:p>
        </p:txBody>
      </p:sp>
      <p:sp>
        <p:nvSpPr>
          <p:cNvPr id="14" name="Shape 11"/>
          <p:cNvSpPr/>
          <p:nvPr/>
        </p:nvSpPr>
        <p:spPr>
          <a:xfrm>
            <a:off x="571500" y="2957010"/>
            <a:ext cx="3957638" cy="122872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Shape 12"/>
          <p:cNvSpPr/>
          <p:nvPr/>
        </p:nvSpPr>
        <p:spPr>
          <a:xfrm>
            <a:off x="571500" y="2957010"/>
            <a:ext cx="57150" cy="1228725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6" name="Text 13"/>
          <p:cNvSpPr/>
          <p:nvPr/>
        </p:nvSpPr>
        <p:spPr>
          <a:xfrm>
            <a:off x="700088" y="3042735"/>
            <a:ext cx="3700463" cy="3500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7C3AED"/>
                </a:solidFill>
              </a:rPr>
              <a:t>C</a:t>
            </a:r>
            <a:endParaRPr lang="en-US" sz="1808" dirty="0"/>
          </a:p>
        </p:txBody>
      </p:sp>
      <p:sp>
        <p:nvSpPr>
          <p:cNvPr id="17" name="Text 14"/>
          <p:cNvSpPr/>
          <p:nvPr/>
        </p:nvSpPr>
        <p:spPr>
          <a:xfrm>
            <a:off x="700088" y="3435641"/>
            <a:ext cx="3700463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F2937"/>
                </a:solidFill>
              </a:rPr>
              <a:t>Check (Verificar)</a:t>
            </a:r>
            <a:endParaRPr lang="en-US" sz="1193" dirty="0"/>
          </a:p>
        </p:txBody>
      </p:sp>
      <p:sp>
        <p:nvSpPr>
          <p:cNvPr id="18" name="Text 15"/>
          <p:cNvSpPr/>
          <p:nvPr/>
        </p:nvSpPr>
        <p:spPr>
          <a:xfrm>
            <a:off x="700088" y="3726749"/>
            <a:ext cx="3700463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Analisar resultados e comparar com os objetivos.</a:t>
            </a:r>
            <a:endParaRPr lang="en-US" sz="942" dirty="0"/>
          </a:p>
        </p:txBody>
      </p:sp>
      <p:sp>
        <p:nvSpPr>
          <p:cNvPr id="19" name="Shape 16"/>
          <p:cNvSpPr/>
          <p:nvPr/>
        </p:nvSpPr>
        <p:spPr>
          <a:xfrm>
            <a:off x="4614863" y="2957010"/>
            <a:ext cx="3957638" cy="122872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Shape 17"/>
          <p:cNvSpPr/>
          <p:nvPr/>
        </p:nvSpPr>
        <p:spPr>
          <a:xfrm>
            <a:off x="4614863" y="2957010"/>
            <a:ext cx="57150" cy="1228725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1" name="Text 18"/>
          <p:cNvSpPr/>
          <p:nvPr/>
        </p:nvSpPr>
        <p:spPr>
          <a:xfrm>
            <a:off x="4743450" y="3042735"/>
            <a:ext cx="3700463" cy="3500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7C3AED"/>
                </a:solidFill>
              </a:rPr>
              <a:t>A</a:t>
            </a:r>
            <a:endParaRPr lang="en-US" sz="1808" dirty="0"/>
          </a:p>
        </p:txBody>
      </p:sp>
      <p:sp>
        <p:nvSpPr>
          <p:cNvPr id="22" name="Text 19"/>
          <p:cNvSpPr/>
          <p:nvPr/>
        </p:nvSpPr>
        <p:spPr>
          <a:xfrm>
            <a:off x="4743450" y="3435641"/>
            <a:ext cx="3700463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F2937"/>
                </a:solidFill>
              </a:rPr>
              <a:t>Act (Agir)</a:t>
            </a:r>
            <a:endParaRPr lang="en-US" sz="1193" dirty="0"/>
          </a:p>
        </p:txBody>
      </p:sp>
      <p:sp>
        <p:nvSpPr>
          <p:cNvPr id="23" name="Text 20"/>
          <p:cNvSpPr/>
          <p:nvPr/>
        </p:nvSpPr>
        <p:spPr>
          <a:xfrm>
            <a:off x="4743450" y="3726749"/>
            <a:ext cx="3700463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Aplicar ações corretivas e padronizar melhorias.</a:t>
            </a:r>
            <a:endParaRPr lang="en-US" sz="942" dirty="0"/>
          </a:p>
        </p:txBody>
      </p:sp>
      <p:sp>
        <p:nvSpPr>
          <p:cNvPr id="24" name="Shape 21"/>
          <p:cNvSpPr/>
          <p:nvPr/>
        </p:nvSpPr>
        <p:spPr>
          <a:xfrm>
            <a:off x="571500" y="4328610"/>
            <a:ext cx="8001000" cy="671289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25" name="Text 22"/>
          <p:cNvSpPr/>
          <p:nvPr/>
        </p:nvSpPr>
        <p:spPr>
          <a:xfrm>
            <a:off x="700088" y="4548057"/>
            <a:ext cx="7743825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922" b="1" dirty="0">
                <a:solidFill>
                  <a:srgbClr val="7C3AED"/>
                </a:solidFill>
              </a:rPr>
              <a:t>A Importância do Feedback</a:t>
            </a:r>
            <a:endParaRPr lang="en-US" sz="922" dirty="0"/>
          </a:p>
        </p:txBody>
      </p:sp>
      <p:sp>
        <p:nvSpPr>
          <p:cNvPr id="26" name="Text 23"/>
          <p:cNvSpPr/>
          <p:nvPr/>
        </p:nvSpPr>
        <p:spPr>
          <a:xfrm>
            <a:off x="700088" y="4844523"/>
            <a:ext cx="774382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FFFFFF"/>
                </a:solidFill>
              </a:rPr>
              <a:t>O feedback alimenta a melhoria contínua; sem ele o ciclo PDCA não avança.</a:t>
            </a:r>
            <a:endParaRPr lang="en-US" sz="83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5553959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F2937"/>
                </a:solidFill>
              </a:rPr>
              <a:t>Integração nas Áreas Funcionais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571500" y="1928310"/>
            <a:ext cx="8001000" cy="217527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2"/>
          <p:cNvSpPr/>
          <p:nvPr/>
        </p:nvSpPr>
        <p:spPr>
          <a:xfrm>
            <a:off x="571500" y="1928310"/>
            <a:ext cx="1249738" cy="289322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6" name="Text 3"/>
          <p:cNvSpPr/>
          <p:nvPr/>
        </p:nvSpPr>
        <p:spPr>
          <a:xfrm>
            <a:off x="571500" y="1928310"/>
            <a:ext cx="1249738" cy="289322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Área</a:t>
            </a:r>
            <a:endParaRPr lang="en-US" sz="885" dirty="0"/>
          </a:p>
        </p:txBody>
      </p:sp>
      <p:sp>
        <p:nvSpPr>
          <p:cNvPr id="7" name="Shape 4"/>
          <p:cNvSpPr/>
          <p:nvPr/>
        </p:nvSpPr>
        <p:spPr>
          <a:xfrm>
            <a:off x="1821238" y="1928310"/>
            <a:ext cx="2246849" cy="289322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8" name="Text 5"/>
          <p:cNvSpPr/>
          <p:nvPr/>
        </p:nvSpPr>
        <p:spPr>
          <a:xfrm>
            <a:off x="1821238" y="1928310"/>
            <a:ext cx="2246849" cy="289322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Planear</a:t>
            </a:r>
            <a:endParaRPr lang="en-US" sz="885" dirty="0"/>
          </a:p>
        </p:txBody>
      </p:sp>
      <p:sp>
        <p:nvSpPr>
          <p:cNvPr id="9" name="Shape 6"/>
          <p:cNvSpPr/>
          <p:nvPr/>
        </p:nvSpPr>
        <p:spPr>
          <a:xfrm>
            <a:off x="4068087" y="1928310"/>
            <a:ext cx="2258234" cy="289322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10" name="Text 7"/>
          <p:cNvSpPr/>
          <p:nvPr/>
        </p:nvSpPr>
        <p:spPr>
          <a:xfrm>
            <a:off x="4068087" y="1928310"/>
            <a:ext cx="2258234" cy="289322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Liderar</a:t>
            </a:r>
            <a:endParaRPr lang="en-US" sz="885" dirty="0"/>
          </a:p>
        </p:txBody>
      </p:sp>
      <p:sp>
        <p:nvSpPr>
          <p:cNvPr id="11" name="Shape 8"/>
          <p:cNvSpPr/>
          <p:nvPr/>
        </p:nvSpPr>
        <p:spPr>
          <a:xfrm>
            <a:off x="6326321" y="1928310"/>
            <a:ext cx="2246179" cy="289322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12" name="Text 9"/>
          <p:cNvSpPr/>
          <p:nvPr/>
        </p:nvSpPr>
        <p:spPr>
          <a:xfrm>
            <a:off x="6326321" y="1928310"/>
            <a:ext cx="2246179" cy="289322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Avaliar</a:t>
            </a:r>
            <a:endParaRPr lang="en-US" sz="885" dirty="0"/>
          </a:p>
        </p:txBody>
      </p:sp>
      <p:sp>
        <p:nvSpPr>
          <p:cNvPr id="13" name="Text 10"/>
          <p:cNvSpPr/>
          <p:nvPr/>
        </p:nvSpPr>
        <p:spPr>
          <a:xfrm>
            <a:off x="571500" y="2217632"/>
            <a:ext cx="1249738" cy="467916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7C3AED"/>
                </a:solidFill>
              </a:rPr>
              <a:t>Marketing</a:t>
            </a:r>
            <a:endParaRPr lang="en-US" sz="885" dirty="0"/>
          </a:p>
        </p:txBody>
      </p:sp>
      <p:sp>
        <p:nvSpPr>
          <p:cNvPr id="14" name="Text 11"/>
          <p:cNvSpPr/>
          <p:nvPr/>
        </p:nvSpPr>
        <p:spPr>
          <a:xfrm>
            <a:off x="1821238" y="2217632"/>
            <a:ext cx="2246849" cy="467916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Definição de campanhas e metas de vendas.</a:t>
            </a:r>
            <a:endParaRPr lang="en-US" sz="942" dirty="0"/>
          </a:p>
        </p:txBody>
      </p:sp>
      <p:sp>
        <p:nvSpPr>
          <p:cNvPr id="15" name="Text 12"/>
          <p:cNvSpPr/>
          <p:nvPr/>
        </p:nvSpPr>
        <p:spPr>
          <a:xfrm>
            <a:off x="4068087" y="2217632"/>
            <a:ext cx="2258234" cy="467916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Motivação de equipas criativas e comerciais.</a:t>
            </a:r>
            <a:endParaRPr lang="en-US" sz="942" dirty="0"/>
          </a:p>
        </p:txBody>
      </p:sp>
      <p:sp>
        <p:nvSpPr>
          <p:cNvPr id="16" name="Text 13"/>
          <p:cNvSpPr/>
          <p:nvPr/>
        </p:nvSpPr>
        <p:spPr>
          <a:xfrm>
            <a:off x="6326321" y="2217632"/>
            <a:ext cx="2246179" cy="467916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Análise de ROI e quota de mercado.</a:t>
            </a:r>
            <a:endParaRPr lang="en-US" sz="942" dirty="0"/>
          </a:p>
        </p:txBody>
      </p:sp>
      <p:sp>
        <p:nvSpPr>
          <p:cNvPr id="17" name="Text 14"/>
          <p:cNvSpPr/>
          <p:nvPr/>
        </p:nvSpPr>
        <p:spPr>
          <a:xfrm>
            <a:off x="571500" y="2685548"/>
            <a:ext cx="1249738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7C3AED"/>
                </a:solidFill>
              </a:rPr>
              <a:t>Finanças</a:t>
            </a:r>
            <a:endParaRPr lang="en-US" sz="885" dirty="0"/>
          </a:p>
        </p:txBody>
      </p:sp>
      <p:sp>
        <p:nvSpPr>
          <p:cNvPr id="18" name="Text 15"/>
          <p:cNvSpPr/>
          <p:nvPr/>
        </p:nvSpPr>
        <p:spPr>
          <a:xfrm>
            <a:off x="1821238" y="2685548"/>
            <a:ext cx="2246849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Elaboração de orçamentos e fluxos de caixa.</a:t>
            </a:r>
            <a:endParaRPr lang="en-US" sz="942" dirty="0"/>
          </a:p>
        </p:txBody>
      </p:sp>
      <p:sp>
        <p:nvSpPr>
          <p:cNvPr id="19" name="Text 16"/>
          <p:cNvSpPr/>
          <p:nvPr/>
        </p:nvSpPr>
        <p:spPr>
          <a:xfrm>
            <a:off x="4068087" y="2685548"/>
            <a:ext cx="2258234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Gestão de relações com investidores e bancos.</a:t>
            </a:r>
            <a:endParaRPr lang="en-US" sz="942" dirty="0"/>
          </a:p>
        </p:txBody>
      </p:sp>
      <p:sp>
        <p:nvSpPr>
          <p:cNvPr id="20" name="Text 17"/>
          <p:cNvSpPr/>
          <p:nvPr/>
        </p:nvSpPr>
        <p:spPr>
          <a:xfrm>
            <a:off x="6326321" y="2685548"/>
            <a:ext cx="2246179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Auditoria e análise de rácios financeiros.</a:t>
            </a:r>
            <a:endParaRPr lang="en-US" sz="942" dirty="0"/>
          </a:p>
        </p:txBody>
      </p:sp>
      <p:sp>
        <p:nvSpPr>
          <p:cNvPr id="21" name="Text 18"/>
          <p:cNvSpPr/>
          <p:nvPr/>
        </p:nvSpPr>
        <p:spPr>
          <a:xfrm>
            <a:off x="571500" y="3157035"/>
            <a:ext cx="1249738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7C3AED"/>
                </a:solidFill>
              </a:rPr>
              <a:t>Produção</a:t>
            </a:r>
            <a:endParaRPr lang="en-US" sz="885" dirty="0"/>
          </a:p>
        </p:txBody>
      </p:sp>
      <p:sp>
        <p:nvSpPr>
          <p:cNvPr id="22" name="Text 19"/>
          <p:cNvSpPr/>
          <p:nvPr/>
        </p:nvSpPr>
        <p:spPr>
          <a:xfrm>
            <a:off x="1821238" y="3157035"/>
            <a:ext cx="2246849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Escalonamento de turnos e gestão de stocks.</a:t>
            </a:r>
            <a:endParaRPr lang="en-US" sz="942" dirty="0"/>
          </a:p>
        </p:txBody>
      </p:sp>
      <p:sp>
        <p:nvSpPr>
          <p:cNvPr id="23" name="Text 20"/>
          <p:cNvSpPr/>
          <p:nvPr/>
        </p:nvSpPr>
        <p:spPr>
          <a:xfrm>
            <a:off x="4068087" y="3157035"/>
            <a:ext cx="2258234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Supervisão de equipas fabris e segurança.</a:t>
            </a:r>
            <a:endParaRPr lang="en-US" sz="942" dirty="0"/>
          </a:p>
        </p:txBody>
      </p:sp>
      <p:sp>
        <p:nvSpPr>
          <p:cNvPr id="24" name="Text 21"/>
          <p:cNvSpPr/>
          <p:nvPr/>
        </p:nvSpPr>
        <p:spPr>
          <a:xfrm>
            <a:off x="6326321" y="3157035"/>
            <a:ext cx="2246179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Controlo de qualidade e taxas de desperdício.</a:t>
            </a:r>
            <a:endParaRPr lang="en-US" sz="942" dirty="0"/>
          </a:p>
        </p:txBody>
      </p:sp>
      <p:sp>
        <p:nvSpPr>
          <p:cNvPr id="25" name="Text 22"/>
          <p:cNvSpPr/>
          <p:nvPr/>
        </p:nvSpPr>
        <p:spPr>
          <a:xfrm>
            <a:off x="571500" y="3628523"/>
            <a:ext cx="1249738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7C3AED"/>
                </a:solidFill>
              </a:rPr>
              <a:t>Recursos Humanos</a:t>
            </a:r>
            <a:endParaRPr lang="en-US" sz="885" dirty="0"/>
          </a:p>
        </p:txBody>
      </p:sp>
      <p:sp>
        <p:nvSpPr>
          <p:cNvPr id="26" name="Text 23"/>
          <p:cNvSpPr/>
          <p:nvPr/>
        </p:nvSpPr>
        <p:spPr>
          <a:xfrm>
            <a:off x="1821238" y="3628523"/>
            <a:ext cx="2246849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Planeamento de necessidades de recrutamento.</a:t>
            </a:r>
            <a:endParaRPr lang="en-US" sz="942" dirty="0"/>
          </a:p>
        </p:txBody>
      </p:sp>
      <p:sp>
        <p:nvSpPr>
          <p:cNvPr id="27" name="Text 24"/>
          <p:cNvSpPr/>
          <p:nvPr/>
        </p:nvSpPr>
        <p:spPr>
          <a:xfrm>
            <a:off x="4068087" y="3628523"/>
            <a:ext cx="2258234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Desenvolvimento de cultura e retenção de talentos.</a:t>
            </a:r>
            <a:endParaRPr lang="en-US" sz="942" dirty="0"/>
          </a:p>
        </p:txBody>
      </p:sp>
      <p:sp>
        <p:nvSpPr>
          <p:cNvPr id="28" name="Text 25"/>
          <p:cNvSpPr/>
          <p:nvPr/>
        </p:nvSpPr>
        <p:spPr>
          <a:xfrm>
            <a:off x="6326321" y="3628523"/>
            <a:ext cx="2246179" cy="471488"/>
          </a:xfrm>
          <a:prstGeom prst="rect">
            <a:avLst/>
          </a:prstGeom>
          <a:noFill/>
          <a:ln/>
        </p:spPr>
        <p:txBody>
          <a:bodyPr wrap="square" lIns="127508" tIns="127508" rIns="127508" bIns="8509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B5563"/>
                </a:solidFill>
              </a:rPr>
              <a:t>Avaliação de desempenho e clima organizacional.</a:t>
            </a:r>
            <a:endParaRPr lang="en-US" sz="94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5905091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F2937"/>
                </a:solidFill>
              </a:rPr>
              <a:t>Caso Prático: Empresa de Logística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428625" y="1713998"/>
            <a:ext cx="8286750" cy="800100"/>
          </a:xfrm>
          <a:prstGeom prst="rect">
            <a:avLst/>
          </a:prstGeom>
          <a:solidFill>
            <a:srgbClr val="1F2937"/>
          </a:solidFill>
          <a:ln/>
        </p:spPr>
      </p:sp>
      <p:sp>
        <p:nvSpPr>
          <p:cNvPr id="5" name="Shape 2"/>
          <p:cNvSpPr/>
          <p:nvPr/>
        </p:nvSpPr>
        <p:spPr>
          <a:xfrm>
            <a:off x="428625" y="1713998"/>
            <a:ext cx="71438" cy="8001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Text 3"/>
          <p:cNvSpPr/>
          <p:nvPr/>
        </p:nvSpPr>
        <p:spPr>
          <a:xfrm>
            <a:off x="571500" y="1971173"/>
            <a:ext cx="8001000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7C3AED"/>
                </a:solidFill>
              </a:rPr>
              <a:t>O Desafio</a:t>
            </a:r>
            <a:endParaRPr lang="en-US" sz="1193" dirty="0"/>
          </a:p>
        </p:txBody>
      </p:sp>
      <p:sp>
        <p:nvSpPr>
          <p:cNvPr id="7" name="Text 4"/>
          <p:cNvSpPr/>
          <p:nvPr/>
        </p:nvSpPr>
        <p:spPr>
          <a:xfrm>
            <a:off x="571500" y="2319431"/>
            <a:ext cx="80010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FFFFFF"/>
                </a:solidFill>
              </a:rPr>
              <a:t>A "TransRápido" enfrenta atrasos nas entregas de última milha e rotatividade elevada de motoristas, reduzindo a satisfação do cliente.</a:t>
            </a:r>
            <a:endParaRPr lang="en-US" sz="834" dirty="0"/>
          </a:p>
        </p:txBody>
      </p:sp>
      <p:sp>
        <p:nvSpPr>
          <p:cNvPr id="8" name="Shape 5"/>
          <p:cNvSpPr/>
          <p:nvPr/>
        </p:nvSpPr>
        <p:spPr>
          <a:xfrm>
            <a:off x="428625" y="2585535"/>
            <a:ext cx="2686050" cy="195024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Shape 6"/>
          <p:cNvSpPr/>
          <p:nvPr/>
        </p:nvSpPr>
        <p:spPr>
          <a:xfrm>
            <a:off x="428625" y="2585535"/>
            <a:ext cx="2686050" cy="35719"/>
          </a:xfrm>
          <a:prstGeom prst="rect">
            <a:avLst/>
          </a:prstGeom>
          <a:solidFill>
            <a:srgbClr val="7C3AED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63" y="2758771"/>
            <a:ext cx="257175" cy="2286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42925" y="3112387"/>
            <a:ext cx="2457450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F2937"/>
                </a:solidFill>
              </a:rPr>
              <a:t>Planear</a:t>
            </a:r>
            <a:endParaRPr lang="en-US" sz="1090" dirty="0"/>
          </a:p>
        </p:txBody>
      </p:sp>
      <p:sp>
        <p:nvSpPr>
          <p:cNvPr id="12" name="Text 8"/>
          <p:cNvSpPr/>
          <p:nvPr/>
        </p:nvSpPr>
        <p:spPr>
          <a:xfrm>
            <a:off x="542925" y="3419568"/>
            <a:ext cx="1161390" cy="1660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b="1" dirty="0">
                <a:solidFill>
                  <a:srgbClr val="4B5563"/>
                </a:solidFill>
              </a:rPr>
              <a:t>Ações Estratégicas:</a:t>
            </a:r>
            <a:endParaRPr lang="en-US" sz="834" dirty="0"/>
          </a:p>
        </p:txBody>
      </p:sp>
      <p:sp>
        <p:nvSpPr>
          <p:cNvPr id="13" name="Text 9"/>
          <p:cNvSpPr/>
          <p:nvPr/>
        </p:nvSpPr>
        <p:spPr>
          <a:xfrm>
            <a:off x="671513" y="3651740"/>
            <a:ext cx="232886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4B5563"/>
                </a:solidFill>
              </a:rPr>
              <a:t>Otimização de rotas.</a:t>
            </a:r>
            <a:endParaRPr lang="en-US" sz="888" dirty="0"/>
          </a:p>
        </p:txBody>
      </p:sp>
      <p:sp>
        <p:nvSpPr>
          <p:cNvPr id="14" name="Text 10"/>
          <p:cNvSpPr/>
          <p:nvPr/>
        </p:nvSpPr>
        <p:spPr>
          <a:xfrm>
            <a:off x="671513" y="3876768"/>
            <a:ext cx="232886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4B5563"/>
                </a:solidFill>
              </a:rPr>
              <a:t>Metas SMART de entrega.</a:t>
            </a:r>
            <a:endParaRPr lang="en-US" sz="888" dirty="0"/>
          </a:p>
        </p:txBody>
      </p:sp>
      <p:sp>
        <p:nvSpPr>
          <p:cNvPr id="15" name="Text 11"/>
          <p:cNvSpPr/>
          <p:nvPr/>
        </p:nvSpPr>
        <p:spPr>
          <a:xfrm>
            <a:off x="671513" y="4101796"/>
            <a:ext cx="232886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4B5563"/>
                </a:solidFill>
              </a:rPr>
              <a:t>Manutenção preventiva.</a:t>
            </a:r>
            <a:endParaRPr lang="en-US" sz="888" dirty="0"/>
          </a:p>
        </p:txBody>
      </p:sp>
      <p:sp>
        <p:nvSpPr>
          <p:cNvPr id="16" name="Shape 12"/>
          <p:cNvSpPr/>
          <p:nvPr/>
        </p:nvSpPr>
        <p:spPr>
          <a:xfrm>
            <a:off x="3228975" y="2585535"/>
            <a:ext cx="2686050" cy="195024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Shape 13"/>
          <p:cNvSpPr/>
          <p:nvPr/>
        </p:nvSpPr>
        <p:spPr>
          <a:xfrm>
            <a:off x="3228975" y="2585535"/>
            <a:ext cx="2686050" cy="35719"/>
          </a:xfrm>
          <a:prstGeom prst="rect">
            <a:avLst/>
          </a:prstGeom>
          <a:solidFill>
            <a:srgbClr val="7C3AED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5" y="2758771"/>
            <a:ext cx="285750" cy="2286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3343275" y="3112387"/>
            <a:ext cx="2457450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F2937"/>
                </a:solidFill>
              </a:rPr>
              <a:t>Liderar</a:t>
            </a:r>
            <a:endParaRPr lang="en-US" sz="1090" dirty="0"/>
          </a:p>
        </p:txBody>
      </p:sp>
      <p:sp>
        <p:nvSpPr>
          <p:cNvPr id="20" name="Text 15"/>
          <p:cNvSpPr/>
          <p:nvPr/>
        </p:nvSpPr>
        <p:spPr>
          <a:xfrm>
            <a:off x="3343275" y="3419568"/>
            <a:ext cx="998534" cy="1660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b="1" dirty="0">
                <a:solidFill>
                  <a:srgbClr val="4B5563"/>
                </a:solidFill>
              </a:rPr>
              <a:t>Ações Humanas:</a:t>
            </a:r>
            <a:endParaRPr lang="en-US" sz="834" dirty="0"/>
          </a:p>
        </p:txBody>
      </p:sp>
      <p:sp>
        <p:nvSpPr>
          <p:cNvPr id="21" name="Text 16"/>
          <p:cNvSpPr/>
          <p:nvPr/>
        </p:nvSpPr>
        <p:spPr>
          <a:xfrm>
            <a:off x="3471863" y="3651740"/>
            <a:ext cx="232886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4B5563"/>
                </a:solidFill>
              </a:rPr>
              <a:t>Programa de bónus.</a:t>
            </a:r>
            <a:endParaRPr lang="en-US" sz="888" dirty="0"/>
          </a:p>
        </p:txBody>
      </p:sp>
      <p:sp>
        <p:nvSpPr>
          <p:cNvPr id="22" name="Text 17"/>
          <p:cNvSpPr/>
          <p:nvPr/>
        </p:nvSpPr>
        <p:spPr>
          <a:xfrm>
            <a:off x="3471863" y="3876768"/>
            <a:ext cx="232886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4B5563"/>
                </a:solidFill>
              </a:rPr>
              <a:t>Feedback semanal.</a:t>
            </a:r>
            <a:endParaRPr lang="en-US" sz="888" dirty="0"/>
          </a:p>
        </p:txBody>
      </p:sp>
      <p:sp>
        <p:nvSpPr>
          <p:cNvPr id="23" name="Text 18"/>
          <p:cNvSpPr/>
          <p:nvPr/>
        </p:nvSpPr>
        <p:spPr>
          <a:xfrm>
            <a:off x="3471863" y="4101796"/>
            <a:ext cx="232886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4B5563"/>
                </a:solidFill>
              </a:rPr>
              <a:t>Formação para motoristas.</a:t>
            </a:r>
            <a:endParaRPr lang="en-US" sz="888" dirty="0"/>
          </a:p>
        </p:txBody>
      </p:sp>
      <p:sp>
        <p:nvSpPr>
          <p:cNvPr id="24" name="Shape 19"/>
          <p:cNvSpPr/>
          <p:nvPr/>
        </p:nvSpPr>
        <p:spPr>
          <a:xfrm>
            <a:off x="6029325" y="2585535"/>
            <a:ext cx="2686050" cy="195024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5" name="Shape 20"/>
          <p:cNvSpPr/>
          <p:nvPr/>
        </p:nvSpPr>
        <p:spPr>
          <a:xfrm>
            <a:off x="6029325" y="2585535"/>
            <a:ext cx="2686050" cy="35719"/>
          </a:xfrm>
          <a:prstGeom prst="rect">
            <a:avLst/>
          </a:prstGeom>
          <a:solidFill>
            <a:srgbClr val="7C3AED"/>
          </a:solidFill>
          <a:ln/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8050" y="2758771"/>
            <a:ext cx="228600" cy="22860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6143625" y="3112387"/>
            <a:ext cx="2457450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F2937"/>
                </a:solidFill>
              </a:rPr>
              <a:t>Avaliar</a:t>
            </a:r>
            <a:endParaRPr lang="en-US" sz="1090" dirty="0"/>
          </a:p>
        </p:txBody>
      </p:sp>
      <p:sp>
        <p:nvSpPr>
          <p:cNvPr id="28" name="Text 22"/>
          <p:cNvSpPr/>
          <p:nvPr/>
        </p:nvSpPr>
        <p:spPr>
          <a:xfrm>
            <a:off x="6143625" y="3419568"/>
            <a:ext cx="1125057" cy="1660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b="1" dirty="0">
                <a:solidFill>
                  <a:srgbClr val="4B5563"/>
                </a:solidFill>
              </a:rPr>
              <a:t>Ações de Controlo:</a:t>
            </a:r>
            <a:endParaRPr lang="en-US" sz="834" dirty="0"/>
          </a:p>
        </p:txBody>
      </p:sp>
      <p:sp>
        <p:nvSpPr>
          <p:cNvPr id="29" name="Text 23"/>
          <p:cNvSpPr/>
          <p:nvPr/>
        </p:nvSpPr>
        <p:spPr>
          <a:xfrm>
            <a:off x="6272213" y="3651740"/>
            <a:ext cx="232886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4B5563"/>
                </a:solidFill>
              </a:rPr>
              <a:t>Monitorização de KPIs.</a:t>
            </a:r>
            <a:endParaRPr lang="en-US" sz="888" dirty="0"/>
          </a:p>
        </p:txBody>
      </p:sp>
      <p:sp>
        <p:nvSpPr>
          <p:cNvPr id="30" name="Text 24"/>
          <p:cNvSpPr/>
          <p:nvPr/>
        </p:nvSpPr>
        <p:spPr>
          <a:xfrm>
            <a:off x="6272213" y="3876768"/>
            <a:ext cx="232886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4B5563"/>
                </a:solidFill>
              </a:rPr>
              <a:t>Inquéritos pós-entrega.</a:t>
            </a:r>
            <a:endParaRPr lang="en-US" sz="888" dirty="0"/>
          </a:p>
        </p:txBody>
      </p:sp>
      <p:sp>
        <p:nvSpPr>
          <p:cNvPr id="31" name="Text 25"/>
          <p:cNvSpPr/>
          <p:nvPr/>
        </p:nvSpPr>
        <p:spPr>
          <a:xfrm>
            <a:off x="6272213" y="4101796"/>
            <a:ext cx="232886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4B5563"/>
                </a:solidFill>
              </a:rPr>
              <a:t>Análise de custos por rota.</a:t>
            </a:r>
            <a:endParaRPr lang="en-US" sz="88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2026-02-16T16:21:24Z</dcterms:created>
  <dcterms:modified xsi:type="dcterms:W3CDTF">2026-02-16T16:21:24Z</dcterms:modified>
</cp:coreProperties>
</file>