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jpe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14375" y="1209666"/>
            <a:ext cx="5057775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spc="2" kern="0" dirty="0">
                <a:solidFill>
                  <a:srgbClr val="8B5CF6"/>
                </a:solidFill>
              </a:rPr>
              <a:t>Gestão do Século XXI</a:t>
            </a:r>
            <a:endParaRPr lang="en-US" sz="885" dirty="0"/>
          </a:p>
        </p:txBody>
      </p:sp>
      <p:sp>
        <p:nvSpPr>
          <p:cNvPr id="4" name="Text 1"/>
          <p:cNvSpPr/>
          <p:nvPr/>
        </p:nvSpPr>
        <p:spPr>
          <a:xfrm>
            <a:off x="714375" y="1729290"/>
            <a:ext cx="5057775" cy="169733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4500"/>
              </a:lnSpc>
              <a:buNone/>
            </a:pPr>
            <a:r>
              <a:rPr lang="en-US" sz="3731" b="1" dirty="0">
                <a:solidFill>
                  <a:srgbClr val="8B5CF6"/>
                </a:solidFill>
              </a:rPr>
              <a:t>Desafios Contemporâneos da Gestão</a:t>
            </a:r>
            <a:endParaRPr lang="en-US" sz="3731" dirty="0"/>
          </a:p>
        </p:txBody>
      </p:sp>
      <p:sp>
        <p:nvSpPr>
          <p:cNvPr id="5" name="Text 2"/>
          <p:cNvSpPr/>
          <p:nvPr/>
        </p:nvSpPr>
        <p:spPr>
          <a:xfrm>
            <a:off x="714375" y="3655228"/>
            <a:ext cx="5057775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704" dirty="0">
                <a:solidFill>
                  <a:srgbClr val="94A3B8"/>
                </a:solidFill>
              </a:rPr>
              <a:t>Navegar na Incerteza e na Inovação</a:t>
            </a:r>
            <a:endParaRPr lang="en-US" sz="1704" dirty="0"/>
          </a:p>
        </p:txBody>
      </p:sp>
      <p:sp>
        <p:nvSpPr>
          <p:cNvPr id="6" name="Text 3"/>
          <p:cNvSpPr/>
          <p:nvPr/>
        </p:nvSpPr>
        <p:spPr>
          <a:xfrm>
            <a:off x="714375" y="4310667"/>
            <a:ext cx="5057775" cy="194667"/>
          </a:xfrm>
          <a:prstGeom prst="rect">
            <a:avLst/>
          </a:prstGeom>
          <a:noFill/>
          <a:ln/>
        </p:spPr>
        <p:txBody>
          <a:bodyPr wrap="none" lIns="170053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F8FAFC"/>
                </a:solidFill>
              </a:rPr>
              <a:t>Curso Superior de Gestão - IPS</a:t>
            </a:r>
            <a:endParaRPr lang="en-US" sz="1050" dirty="0"/>
          </a:p>
        </p:txBody>
      </p:sp>
      <p:sp>
        <p:nvSpPr>
          <p:cNvPr id="7" name="Shape 4"/>
          <p:cNvSpPr/>
          <p:nvPr/>
        </p:nvSpPr>
        <p:spPr>
          <a:xfrm>
            <a:off x="5772150" y="2143125"/>
            <a:ext cx="3371850" cy="857250"/>
          </a:xfrm>
          <a:prstGeom prst="rect">
            <a:avLst/>
          </a:prstGeom>
          <a:solidFill>
            <a:srgbClr val="0F172A"/>
          </a:solidFill>
          <a:ln/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>
            <a:alphaModFix amt="80000"/>
          </a:blip>
          <a:stretch>
            <a:fillRect/>
          </a:stretch>
        </p:blipFill>
        <p:spPr>
          <a:xfrm>
            <a:off x="7029450" y="2143125"/>
            <a:ext cx="857250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713231"/>
            <a:ext cx="4386039" cy="573286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F8FAFC"/>
                </a:solidFill>
              </a:rPr>
              <a:t>Globalização e Tecnologia</a:t>
            </a:r>
            <a:endParaRPr lang="en-US" sz="2436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1879197"/>
            <a:ext cx="285750" cy="22860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964406" y="1856873"/>
            <a:ext cx="1602823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8B5CF6"/>
                </a:solidFill>
              </a:rPr>
              <a:t>Globalização 4.0</a:t>
            </a:r>
            <a:endParaRPr lang="en-US" sz="1397" dirty="0"/>
          </a:p>
        </p:txBody>
      </p:sp>
      <p:sp>
        <p:nvSpPr>
          <p:cNvPr id="6" name="Text 2"/>
          <p:cNvSpPr/>
          <p:nvPr/>
        </p:nvSpPr>
        <p:spPr>
          <a:xfrm>
            <a:off x="571500" y="2308715"/>
            <a:ext cx="71438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8B5CF6"/>
                </a:solidFill>
              </a:rPr>
              <a:t></a:t>
            </a:r>
            <a:endParaRPr lang="en-US" sz="987" dirty="0"/>
          </a:p>
        </p:txBody>
      </p:sp>
      <p:sp>
        <p:nvSpPr>
          <p:cNvPr id="7" name="Text 3"/>
          <p:cNvSpPr/>
          <p:nvPr/>
        </p:nvSpPr>
        <p:spPr>
          <a:xfrm>
            <a:off x="785813" y="2324788"/>
            <a:ext cx="1938384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94A3B8"/>
                </a:solidFill>
              </a:rPr>
              <a:t>Mercados Interconectados:</a:t>
            </a:r>
            <a:endParaRPr lang="en-US" sz="987" dirty="0"/>
          </a:p>
        </p:txBody>
      </p:sp>
      <p:sp>
        <p:nvSpPr>
          <p:cNvPr id="8" name="Text 4"/>
          <p:cNvSpPr/>
          <p:nvPr/>
        </p:nvSpPr>
        <p:spPr>
          <a:xfrm>
            <a:off x="785813" y="2324788"/>
            <a:ext cx="3077673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94A3B8"/>
                </a:solidFill>
              </a:rPr>
              <a:t>Cadeias de valor globais e concorrência sem fronteiras.</a:t>
            </a:r>
            <a:endParaRPr lang="en-US" sz="1050" dirty="0"/>
          </a:p>
        </p:txBody>
      </p:sp>
      <p:sp>
        <p:nvSpPr>
          <p:cNvPr id="9" name="Text 5"/>
          <p:cNvSpPr/>
          <p:nvPr/>
        </p:nvSpPr>
        <p:spPr>
          <a:xfrm>
            <a:off x="571500" y="2908790"/>
            <a:ext cx="71438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8B5CF6"/>
                </a:solidFill>
              </a:rPr>
              <a:t></a:t>
            </a:r>
            <a:endParaRPr lang="en-US" sz="987" dirty="0"/>
          </a:p>
        </p:txBody>
      </p:sp>
      <p:sp>
        <p:nvSpPr>
          <p:cNvPr id="10" name="Text 6"/>
          <p:cNvSpPr/>
          <p:nvPr/>
        </p:nvSpPr>
        <p:spPr>
          <a:xfrm>
            <a:off x="785813" y="2924863"/>
            <a:ext cx="1207294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94A3B8"/>
                </a:solidFill>
              </a:rPr>
              <a:t>PME Portuguesa:</a:t>
            </a:r>
            <a:endParaRPr lang="en-US" sz="987" dirty="0"/>
          </a:p>
        </p:txBody>
      </p:sp>
      <p:sp>
        <p:nvSpPr>
          <p:cNvPr id="11" name="Text 7"/>
          <p:cNvSpPr/>
          <p:nvPr/>
        </p:nvSpPr>
        <p:spPr>
          <a:xfrm>
            <a:off x="785813" y="2924863"/>
            <a:ext cx="3301557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94A3B8"/>
                </a:solidFill>
              </a:rPr>
              <a:t>Oportunidade de escala global através de plataformas digitais.</a:t>
            </a:r>
            <a:endParaRPr lang="en-US" sz="1050" dirty="0"/>
          </a:p>
        </p:txBody>
      </p:sp>
      <p:sp>
        <p:nvSpPr>
          <p:cNvPr id="12" name="Text 8"/>
          <p:cNvSpPr/>
          <p:nvPr/>
        </p:nvSpPr>
        <p:spPr>
          <a:xfrm>
            <a:off x="571500" y="3508865"/>
            <a:ext cx="71438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8B5CF6"/>
                </a:solidFill>
              </a:rPr>
              <a:t></a:t>
            </a:r>
            <a:endParaRPr lang="en-US" sz="987" dirty="0"/>
          </a:p>
        </p:txBody>
      </p:sp>
      <p:sp>
        <p:nvSpPr>
          <p:cNvPr id="13" name="Text 9"/>
          <p:cNvSpPr/>
          <p:nvPr/>
        </p:nvSpPr>
        <p:spPr>
          <a:xfrm>
            <a:off x="785813" y="3524938"/>
            <a:ext cx="1260314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94A3B8"/>
                </a:solidFill>
              </a:rPr>
              <a:t>Equipas Remotas:</a:t>
            </a:r>
            <a:endParaRPr lang="en-US" sz="987" dirty="0"/>
          </a:p>
        </p:txBody>
      </p:sp>
      <p:sp>
        <p:nvSpPr>
          <p:cNvPr id="14" name="Text 10"/>
          <p:cNvSpPr/>
          <p:nvPr/>
        </p:nvSpPr>
        <p:spPr>
          <a:xfrm>
            <a:off x="785813" y="3524938"/>
            <a:ext cx="3265726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94A3B8"/>
                </a:solidFill>
              </a:rPr>
              <a:t>O desafio de gerir talento em diferentes fusos horários e culturas.</a:t>
            </a:r>
            <a:endParaRPr lang="en-US" sz="1050" dirty="0"/>
          </a:p>
        </p:txBody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313" y="1879197"/>
            <a:ext cx="228600" cy="22860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5122069" y="1856873"/>
            <a:ext cx="2218302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8B5CF6"/>
                </a:solidFill>
              </a:rPr>
              <a:t>Transformação Digital</a:t>
            </a:r>
            <a:endParaRPr lang="en-US" sz="1397" dirty="0"/>
          </a:p>
        </p:txBody>
      </p:sp>
      <p:sp>
        <p:nvSpPr>
          <p:cNvPr id="17" name="Text 12"/>
          <p:cNvSpPr/>
          <p:nvPr/>
        </p:nvSpPr>
        <p:spPr>
          <a:xfrm>
            <a:off x="4786313" y="2308715"/>
            <a:ext cx="71438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8B5CF6"/>
                </a:solidFill>
              </a:rPr>
              <a:t></a:t>
            </a:r>
            <a:endParaRPr lang="en-US" sz="987" dirty="0"/>
          </a:p>
        </p:txBody>
      </p:sp>
      <p:sp>
        <p:nvSpPr>
          <p:cNvPr id="18" name="Text 13"/>
          <p:cNvSpPr/>
          <p:nvPr/>
        </p:nvSpPr>
        <p:spPr>
          <a:xfrm>
            <a:off x="5000625" y="2324788"/>
            <a:ext cx="961141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94A3B8"/>
                </a:solidFill>
              </a:rPr>
              <a:t>IA e Big Data:</a:t>
            </a:r>
            <a:endParaRPr lang="en-US" sz="987" dirty="0"/>
          </a:p>
        </p:txBody>
      </p:sp>
      <p:sp>
        <p:nvSpPr>
          <p:cNvPr id="19" name="Text 14"/>
          <p:cNvSpPr/>
          <p:nvPr/>
        </p:nvSpPr>
        <p:spPr>
          <a:xfrm>
            <a:off x="5000625" y="2324788"/>
            <a:ext cx="3473760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94A3B8"/>
                </a:solidFill>
              </a:rPr>
              <a:t>A transição da intuição para a gestão baseada em dados.</a:t>
            </a:r>
            <a:endParaRPr lang="en-US" sz="1050" dirty="0"/>
          </a:p>
        </p:txBody>
      </p:sp>
      <p:sp>
        <p:nvSpPr>
          <p:cNvPr id="20" name="Text 15"/>
          <p:cNvSpPr/>
          <p:nvPr/>
        </p:nvSpPr>
        <p:spPr>
          <a:xfrm>
            <a:off x="4786313" y="2908790"/>
            <a:ext cx="71438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8B5CF6"/>
                </a:solidFill>
              </a:rPr>
              <a:t></a:t>
            </a:r>
            <a:endParaRPr lang="en-US" sz="987" dirty="0"/>
          </a:p>
        </p:txBody>
      </p:sp>
      <p:sp>
        <p:nvSpPr>
          <p:cNvPr id="21" name="Text 16"/>
          <p:cNvSpPr/>
          <p:nvPr/>
        </p:nvSpPr>
        <p:spPr>
          <a:xfrm>
            <a:off x="5000625" y="2924863"/>
            <a:ext cx="858394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94A3B8"/>
                </a:solidFill>
              </a:rPr>
              <a:t>Automação:</a:t>
            </a:r>
            <a:endParaRPr lang="en-US" sz="987" dirty="0"/>
          </a:p>
        </p:txBody>
      </p:sp>
      <p:sp>
        <p:nvSpPr>
          <p:cNvPr id="22" name="Text 17"/>
          <p:cNvSpPr/>
          <p:nvPr/>
        </p:nvSpPr>
        <p:spPr>
          <a:xfrm>
            <a:off x="5000625" y="2924863"/>
            <a:ext cx="3388872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94A3B8"/>
                </a:solidFill>
              </a:rPr>
              <a:t>Eficiência operacional como requisito mínimo de sobrevivência.</a:t>
            </a:r>
            <a:endParaRPr lang="en-US" sz="1050" dirty="0"/>
          </a:p>
        </p:txBody>
      </p:sp>
      <p:sp>
        <p:nvSpPr>
          <p:cNvPr id="23" name="Text 18"/>
          <p:cNvSpPr/>
          <p:nvPr/>
        </p:nvSpPr>
        <p:spPr>
          <a:xfrm>
            <a:off x="4786313" y="3508865"/>
            <a:ext cx="71438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8B5CF6"/>
                </a:solidFill>
              </a:rPr>
              <a:t></a:t>
            </a:r>
            <a:endParaRPr lang="en-US" sz="987" dirty="0"/>
          </a:p>
        </p:txBody>
      </p:sp>
      <p:sp>
        <p:nvSpPr>
          <p:cNvPr id="24" name="Text 19"/>
          <p:cNvSpPr/>
          <p:nvPr/>
        </p:nvSpPr>
        <p:spPr>
          <a:xfrm>
            <a:off x="5000625" y="3524938"/>
            <a:ext cx="1156729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94A3B8"/>
                </a:solidFill>
              </a:rPr>
              <a:t>Cibersegurança:</a:t>
            </a:r>
            <a:endParaRPr lang="en-US" sz="987" dirty="0"/>
          </a:p>
        </p:txBody>
      </p:sp>
      <p:sp>
        <p:nvSpPr>
          <p:cNvPr id="25" name="Text 20"/>
          <p:cNvSpPr/>
          <p:nvPr/>
        </p:nvSpPr>
        <p:spPr>
          <a:xfrm>
            <a:off x="5000625" y="3524938"/>
            <a:ext cx="3494745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94A3B8"/>
                </a:solidFill>
              </a:rPr>
              <a:t>A proteção de ativos digitais como prioridade estratégica.</a:t>
            </a:r>
            <a:endParaRPr lang="en-US" sz="1050" dirty="0"/>
          </a:p>
        </p:txBody>
      </p:sp>
      <p:sp>
        <p:nvSpPr>
          <p:cNvPr id="26" name="Text 21"/>
          <p:cNvSpPr/>
          <p:nvPr/>
        </p:nvSpPr>
        <p:spPr>
          <a:xfrm>
            <a:off x="4786313" y="4251815"/>
            <a:ext cx="3786188" cy="507206"/>
          </a:xfrm>
          <a:prstGeom prst="rect">
            <a:avLst/>
          </a:prstGeom>
          <a:noFill/>
          <a:ln/>
        </p:spPr>
        <p:txBody>
          <a:bodyPr wrap="square" lIns="0" tIns="170053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i="1" dirty="0">
                <a:solidFill>
                  <a:srgbClr val="F8FAFC"/>
                </a:solidFill>
              </a:rPr>
              <a:t>"A tecnologia não é um departamento, é o sistema nervoso da organização moderna."</a:t>
            </a:r>
            <a:endParaRPr lang="en-US" sz="94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713231"/>
            <a:ext cx="3902218" cy="573286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F8FAFC"/>
                </a:solidFill>
              </a:rPr>
              <a:t>Sustentabilidade e ESG</a:t>
            </a:r>
            <a:endParaRPr lang="en-US" sz="2436" dirty="0"/>
          </a:p>
        </p:txBody>
      </p:sp>
      <p:sp>
        <p:nvSpPr>
          <p:cNvPr id="4" name="Shape 1"/>
          <p:cNvSpPr/>
          <p:nvPr/>
        </p:nvSpPr>
        <p:spPr>
          <a:xfrm>
            <a:off x="428625" y="1785435"/>
            <a:ext cx="2666991" cy="2900363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5" name="Shape 2"/>
          <p:cNvSpPr/>
          <p:nvPr/>
        </p:nvSpPr>
        <p:spPr>
          <a:xfrm>
            <a:off x="428625" y="1785435"/>
            <a:ext cx="2666991" cy="57150"/>
          </a:xfrm>
          <a:prstGeom prst="rect">
            <a:avLst/>
          </a:prstGeom>
          <a:solidFill>
            <a:srgbClr val="8B5CF6"/>
          </a:solidFill>
          <a:ln/>
        </p:spPr>
      </p:sp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31" y="1969387"/>
            <a:ext cx="285750" cy="28575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571500" y="2446232"/>
            <a:ext cx="2381241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8FAFC"/>
                </a:solidFill>
              </a:rPr>
              <a:t>Environmental</a:t>
            </a:r>
            <a:endParaRPr lang="en-US" sz="1193" dirty="0"/>
          </a:p>
        </p:txBody>
      </p:sp>
      <p:sp>
        <p:nvSpPr>
          <p:cNvPr id="8" name="Text 4"/>
          <p:cNvSpPr/>
          <p:nvPr/>
        </p:nvSpPr>
        <p:spPr>
          <a:xfrm>
            <a:off x="571500" y="2787346"/>
            <a:ext cx="2381241" cy="13501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Foco na pegada ecológica: 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 • </a:t>
            </a:r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8B5CF6"/>
                </a:solidFill>
              </a:rPr>
              <a:t>Economia Circular: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 Reduzir 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desperdício e reutilizar recursos.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 • </a:t>
            </a:r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8B5CF6"/>
                </a:solidFill>
              </a:rPr>
              <a:t>Descarbonização: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 Transição para 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energias limpas.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 • Gestão eficiente de resíduos e água.</a:t>
            </a:r>
            <a:endParaRPr lang="en-US" sz="942" dirty="0"/>
          </a:p>
        </p:txBody>
      </p:sp>
      <p:sp>
        <p:nvSpPr>
          <p:cNvPr id="9" name="Shape 5"/>
          <p:cNvSpPr/>
          <p:nvPr/>
        </p:nvSpPr>
        <p:spPr>
          <a:xfrm>
            <a:off x="3238491" y="1785435"/>
            <a:ext cx="2666991" cy="2900363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10" name="Shape 6"/>
          <p:cNvSpPr/>
          <p:nvPr/>
        </p:nvSpPr>
        <p:spPr>
          <a:xfrm>
            <a:off x="3238491" y="1785435"/>
            <a:ext cx="2666991" cy="57150"/>
          </a:xfrm>
          <a:prstGeom prst="rect">
            <a:avLst/>
          </a:prstGeom>
          <a:solidFill>
            <a:srgbClr val="8B5CF6"/>
          </a:solidFill>
          <a:ln/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3378" y="1969387"/>
            <a:ext cx="357188" cy="28575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3381366" y="2446232"/>
            <a:ext cx="2381241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8FAFC"/>
                </a:solidFill>
              </a:rPr>
              <a:t>Social</a:t>
            </a:r>
            <a:endParaRPr lang="en-US" sz="1193" dirty="0"/>
          </a:p>
        </p:txBody>
      </p:sp>
      <p:sp>
        <p:nvSpPr>
          <p:cNvPr id="13" name="Text 8"/>
          <p:cNvSpPr/>
          <p:nvPr/>
        </p:nvSpPr>
        <p:spPr>
          <a:xfrm>
            <a:off x="3381366" y="2787346"/>
            <a:ext cx="2381241" cy="15430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Impacto nas pessoas: 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 • </a:t>
            </a:r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8B5CF6"/>
                </a:solidFill>
              </a:rPr>
              <a:t>Responsabilidade Social: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 Relação 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com a comunidade.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 • Condições de trabalho justas e 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seguras.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 • Diversidade e inclusão no 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recrutamento.</a:t>
            </a:r>
            <a:endParaRPr lang="en-US" sz="942" dirty="0"/>
          </a:p>
        </p:txBody>
      </p:sp>
      <p:sp>
        <p:nvSpPr>
          <p:cNvPr id="14" name="Shape 9"/>
          <p:cNvSpPr/>
          <p:nvPr/>
        </p:nvSpPr>
        <p:spPr>
          <a:xfrm>
            <a:off x="6048356" y="1785435"/>
            <a:ext cx="2666991" cy="2900363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15" name="Shape 10"/>
          <p:cNvSpPr/>
          <p:nvPr/>
        </p:nvSpPr>
        <p:spPr>
          <a:xfrm>
            <a:off x="6048356" y="1785435"/>
            <a:ext cx="2666991" cy="57150"/>
          </a:xfrm>
          <a:prstGeom prst="rect">
            <a:avLst/>
          </a:prstGeom>
          <a:solidFill>
            <a:srgbClr val="8B5CF6"/>
          </a:solidFill>
          <a:ln/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8963" y="1969387"/>
            <a:ext cx="285750" cy="28575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6191231" y="2446232"/>
            <a:ext cx="2381241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8FAFC"/>
                </a:solidFill>
              </a:rPr>
              <a:t>Governance</a:t>
            </a:r>
            <a:endParaRPr lang="en-US" sz="1193" dirty="0"/>
          </a:p>
        </p:txBody>
      </p:sp>
      <p:sp>
        <p:nvSpPr>
          <p:cNvPr id="18" name="Text 12"/>
          <p:cNvSpPr/>
          <p:nvPr/>
        </p:nvSpPr>
        <p:spPr>
          <a:xfrm>
            <a:off x="6191231" y="2787346"/>
            <a:ext cx="2381241" cy="15430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Ética e transparência: 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 • </a:t>
            </a:r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8B5CF6"/>
                </a:solidFill>
              </a:rPr>
              <a:t>Compliance: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 Cumprimento rigoroso 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de normas.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 • Ética empresarial e combate à 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corrupção.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 • Transparência na prestação de 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contas.</a:t>
            </a:r>
            <a:endParaRPr lang="en-US" sz="942" dirty="0"/>
          </a:p>
        </p:txBody>
      </p:sp>
      <p:sp>
        <p:nvSpPr>
          <p:cNvPr id="19" name="Shape 13"/>
          <p:cNvSpPr/>
          <p:nvPr/>
        </p:nvSpPr>
        <p:spPr>
          <a:xfrm>
            <a:off x="0" y="4693444"/>
            <a:ext cx="9144000" cy="450056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20" name="Shape 14"/>
          <p:cNvSpPr/>
          <p:nvPr/>
        </p:nvSpPr>
        <p:spPr>
          <a:xfrm>
            <a:off x="0" y="4693444"/>
            <a:ext cx="9144000" cy="7144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21" name="Text 15"/>
          <p:cNvSpPr/>
          <p:nvPr/>
        </p:nvSpPr>
        <p:spPr>
          <a:xfrm>
            <a:off x="0" y="4693444"/>
            <a:ext cx="9144000" cy="450056"/>
          </a:xfrm>
          <a:prstGeom prst="rect">
            <a:avLst/>
          </a:prstGeom>
          <a:noFill/>
          <a:ln/>
        </p:spPr>
        <p:txBody>
          <a:bodyPr wrap="square" lIns="680339" tIns="102108" rIns="680339" bIns="170053" rtlCol="0" anchor="t">
            <a:spAutoFit/>
          </a:bodyPr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159" i="1" dirty="0">
                <a:solidFill>
                  <a:srgbClr val="8B5CF6"/>
                </a:solidFill>
              </a:rPr>
              <a:t>Reflexão: "É possível ser altamente lucrativo e 100% sustentável?"</a:t>
            </a:r>
            <a:endParaRPr lang="en-US" sz="115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73359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713231"/>
            <a:ext cx="6622089" cy="573286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F8FAFC"/>
                </a:solidFill>
              </a:rPr>
              <a:t>Diversidade e Mudanças Demográficas</a:t>
            </a:r>
            <a:endParaRPr lang="en-US" sz="2436" dirty="0"/>
          </a:p>
        </p:txBody>
      </p:sp>
      <p:sp>
        <p:nvSpPr>
          <p:cNvPr id="4" name="Shape 1"/>
          <p:cNvSpPr/>
          <p:nvPr/>
        </p:nvSpPr>
        <p:spPr>
          <a:xfrm>
            <a:off x="571500" y="1785435"/>
            <a:ext cx="3857625" cy="2678906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5" name="Shape 2"/>
          <p:cNvSpPr/>
          <p:nvPr/>
        </p:nvSpPr>
        <p:spPr>
          <a:xfrm>
            <a:off x="571500" y="1785435"/>
            <a:ext cx="57150" cy="2678906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6" name="Text 3"/>
          <p:cNvSpPr/>
          <p:nvPr/>
        </p:nvSpPr>
        <p:spPr>
          <a:xfrm>
            <a:off x="892969" y="1964029"/>
            <a:ext cx="1733894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8FAFC"/>
                </a:solidFill>
              </a:rPr>
              <a:t>Inclusão como Ativo</a:t>
            </a:r>
            <a:endParaRPr lang="en-US" sz="1193" dirty="0"/>
          </a:p>
        </p:txBody>
      </p:sp>
      <p:sp>
        <p:nvSpPr>
          <p:cNvPr id="7" name="Text 4"/>
          <p:cNvSpPr/>
          <p:nvPr/>
        </p:nvSpPr>
        <p:spPr>
          <a:xfrm>
            <a:off x="785813" y="2355149"/>
            <a:ext cx="3248397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A diversidade não é apenas uma questão ética, é uma</a:t>
            </a:r>
            <a:endParaRPr lang="en-US" sz="942" dirty="0"/>
          </a:p>
        </p:txBody>
      </p:sp>
      <p:sp>
        <p:nvSpPr>
          <p:cNvPr id="8" name="Text 5"/>
          <p:cNvSpPr/>
          <p:nvPr/>
        </p:nvSpPr>
        <p:spPr>
          <a:xfrm>
            <a:off x="785813" y="2560867"/>
            <a:ext cx="2084943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vantagem competitiva estratégica:</a:t>
            </a:r>
            <a:endParaRPr lang="en-US" sz="942" dirty="0"/>
          </a:p>
        </p:txBody>
      </p:sp>
      <p:sp>
        <p:nvSpPr>
          <p:cNvPr id="9" name="Text 6"/>
          <p:cNvSpPr/>
          <p:nvPr/>
        </p:nvSpPr>
        <p:spPr>
          <a:xfrm>
            <a:off x="928688" y="2838022"/>
            <a:ext cx="622371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94A3B8"/>
                </a:solidFill>
              </a:rPr>
              <a:t>Inovação:</a:t>
            </a:r>
            <a:endParaRPr lang="en-US" sz="885" dirty="0"/>
          </a:p>
        </p:txBody>
      </p:sp>
      <p:sp>
        <p:nvSpPr>
          <p:cNvPr id="10" name="Text 7"/>
          <p:cNvSpPr/>
          <p:nvPr/>
        </p:nvSpPr>
        <p:spPr>
          <a:xfrm>
            <a:off x="928688" y="2838022"/>
            <a:ext cx="2849519" cy="3807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Equipas diversas trazem perspetivas variadas e soluções criativas.</a:t>
            </a:r>
            <a:endParaRPr lang="en-US" sz="942" dirty="0"/>
          </a:p>
        </p:txBody>
      </p:sp>
      <p:sp>
        <p:nvSpPr>
          <p:cNvPr id="11" name="Text 8"/>
          <p:cNvSpPr/>
          <p:nvPr/>
        </p:nvSpPr>
        <p:spPr>
          <a:xfrm>
            <a:off x="928688" y="3320895"/>
            <a:ext cx="1592945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94A3B8"/>
                </a:solidFill>
              </a:rPr>
              <a:t>Resolução de Problemas:</a:t>
            </a:r>
            <a:endParaRPr lang="en-US" sz="885" dirty="0"/>
          </a:p>
        </p:txBody>
      </p:sp>
      <p:sp>
        <p:nvSpPr>
          <p:cNvPr id="12" name="Text 9"/>
          <p:cNvSpPr/>
          <p:nvPr/>
        </p:nvSpPr>
        <p:spPr>
          <a:xfrm>
            <a:off x="928688" y="3320895"/>
            <a:ext cx="2880494" cy="3807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Maior capacidade de análise e decisão.</a:t>
            </a:r>
            <a:endParaRPr lang="en-US" sz="942" dirty="0"/>
          </a:p>
        </p:txBody>
      </p:sp>
      <p:sp>
        <p:nvSpPr>
          <p:cNvPr id="13" name="Text 10"/>
          <p:cNvSpPr/>
          <p:nvPr/>
        </p:nvSpPr>
        <p:spPr>
          <a:xfrm>
            <a:off x="928688" y="3803768"/>
            <a:ext cx="1090064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94A3B8"/>
                </a:solidFill>
              </a:rPr>
              <a:t>Novos Mercados:</a:t>
            </a:r>
            <a:endParaRPr lang="en-US" sz="885" dirty="0"/>
          </a:p>
        </p:txBody>
      </p:sp>
      <p:sp>
        <p:nvSpPr>
          <p:cNvPr id="14" name="Text 11"/>
          <p:cNvSpPr/>
          <p:nvPr/>
        </p:nvSpPr>
        <p:spPr>
          <a:xfrm>
            <a:off x="928688" y="3803768"/>
            <a:ext cx="3162253" cy="3807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Melhor compreensão de perfis de consumo globais e conscientes.</a:t>
            </a:r>
            <a:endParaRPr lang="en-US" sz="942" dirty="0"/>
          </a:p>
        </p:txBody>
      </p:sp>
      <p:sp>
        <p:nvSpPr>
          <p:cNvPr id="15" name="Shape 12"/>
          <p:cNvSpPr/>
          <p:nvPr/>
        </p:nvSpPr>
        <p:spPr>
          <a:xfrm>
            <a:off x="4714875" y="1785435"/>
            <a:ext cx="3857625" cy="2678906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16" name="Shape 13"/>
          <p:cNvSpPr/>
          <p:nvPr/>
        </p:nvSpPr>
        <p:spPr>
          <a:xfrm>
            <a:off x="4714875" y="1785435"/>
            <a:ext cx="57150" cy="2678906"/>
          </a:xfrm>
          <a:prstGeom prst="rect">
            <a:avLst/>
          </a:prstGeom>
          <a:solidFill>
            <a:srgbClr val="8B5CF6"/>
          </a:solidFill>
          <a:ln/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9188" y="1980995"/>
            <a:ext cx="150019" cy="200025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5186363" y="1964029"/>
            <a:ext cx="1958839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8FAFC"/>
                </a:solidFill>
              </a:rPr>
              <a:t>Desafios Demográficos</a:t>
            </a:r>
            <a:endParaRPr lang="en-US" sz="1193" dirty="0"/>
          </a:p>
        </p:txBody>
      </p:sp>
      <p:sp>
        <p:nvSpPr>
          <p:cNvPr id="19" name="Text 15"/>
          <p:cNvSpPr/>
          <p:nvPr/>
        </p:nvSpPr>
        <p:spPr>
          <a:xfrm>
            <a:off x="4929188" y="2355149"/>
            <a:ext cx="3160579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O impacto das mudanças na estrutura da população</a:t>
            </a:r>
            <a:endParaRPr lang="en-US" sz="942" dirty="0"/>
          </a:p>
        </p:txBody>
      </p:sp>
      <p:sp>
        <p:nvSpPr>
          <p:cNvPr id="20" name="Text 16"/>
          <p:cNvSpPr/>
          <p:nvPr/>
        </p:nvSpPr>
        <p:spPr>
          <a:xfrm>
            <a:off x="4929188" y="2560867"/>
            <a:ext cx="531205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mundial:</a:t>
            </a:r>
            <a:endParaRPr lang="en-US" sz="942" dirty="0"/>
          </a:p>
        </p:txBody>
      </p:sp>
      <p:sp>
        <p:nvSpPr>
          <p:cNvPr id="21" name="Text 17"/>
          <p:cNvSpPr/>
          <p:nvPr/>
        </p:nvSpPr>
        <p:spPr>
          <a:xfrm>
            <a:off x="5072063" y="2838022"/>
            <a:ext cx="1533283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94A3B8"/>
                </a:solidFill>
              </a:rPr>
              <a:t>Gestão Multigeracional:</a:t>
            </a:r>
            <a:endParaRPr lang="en-US" sz="885" dirty="0"/>
          </a:p>
        </p:txBody>
      </p:sp>
      <p:sp>
        <p:nvSpPr>
          <p:cNvPr id="22" name="Text 18"/>
          <p:cNvSpPr/>
          <p:nvPr/>
        </p:nvSpPr>
        <p:spPr>
          <a:xfrm>
            <a:off x="5072063" y="2838022"/>
            <a:ext cx="2947885" cy="3807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Coexistência de quatro gerações (Baby Boomers a Gen Z).</a:t>
            </a:r>
            <a:endParaRPr lang="en-US" sz="942" dirty="0"/>
          </a:p>
        </p:txBody>
      </p:sp>
      <p:sp>
        <p:nvSpPr>
          <p:cNvPr id="23" name="Text 19"/>
          <p:cNvSpPr/>
          <p:nvPr/>
        </p:nvSpPr>
        <p:spPr>
          <a:xfrm>
            <a:off x="5072063" y="3320895"/>
            <a:ext cx="1932301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94A3B8"/>
                </a:solidFill>
              </a:rPr>
              <a:t>Envelhecimento Populacional:</a:t>
            </a:r>
            <a:endParaRPr lang="en-US" sz="885" dirty="0"/>
          </a:p>
        </p:txBody>
      </p:sp>
      <p:sp>
        <p:nvSpPr>
          <p:cNvPr id="24" name="Text 20"/>
          <p:cNvSpPr/>
          <p:nvPr/>
        </p:nvSpPr>
        <p:spPr>
          <a:xfrm>
            <a:off x="5072063" y="3320895"/>
            <a:ext cx="3161221" cy="3807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Escassez de mão de obra jovem e retenção de conhecimento.</a:t>
            </a:r>
            <a:endParaRPr lang="en-US" sz="942" dirty="0"/>
          </a:p>
        </p:txBody>
      </p:sp>
      <p:sp>
        <p:nvSpPr>
          <p:cNvPr id="25" name="Text 21"/>
          <p:cNvSpPr/>
          <p:nvPr/>
        </p:nvSpPr>
        <p:spPr>
          <a:xfrm>
            <a:off x="5072063" y="3803768"/>
            <a:ext cx="722663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94A3B8"/>
                </a:solidFill>
              </a:rPr>
              <a:t>Adaptação:</a:t>
            </a:r>
            <a:endParaRPr lang="en-US" sz="885" dirty="0"/>
          </a:p>
        </p:txBody>
      </p:sp>
      <p:sp>
        <p:nvSpPr>
          <p:cNvPr id="26" name="Text 22"/>
          <p:cNvSpPr/>
          <p:nvPr/>
        </p:nvSpPr>
        <p:spPr>
          <a:xfrm>
            <a:off x="5072063" y="3803768"/>
            <a:ext cx="3122377" cy="3807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Necessidade de redesenhar produtos e serviços para seniores.</a:t>
            </a:r>
            <a:endParaRPr lang="en-US" sz="942" dirty="0"/>
          </a:p>
        </p:txBody>
      </p:sp>
      <p:sp>
        <p:nvSpPr>
          <p:cNvPr id="27" name="Text 23"/>
          <p:cNvSpPr/>
          <p:nvPr/>
        </p:nvSpPr>
        <p:spPr>
          <a:xfrm>
            <a:off x="571500" y="4821529"/>
            <a:ext cx="8001000" cy="351830"/>
          </a:xfrm>
          <a:prstGeom prst="rect">
            <a:avLst/>
          </a:prstGeom>
          <a:noFill/>
          <a:ln/>
        </p:spPr>
        <p:txBody>
          <a:bodyPr wrap="square" lIns="0" tIns="170053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i="1" dirty="0">
                <a:solidFill>
                  <a:srgbClr val="8B5CF6"/>
                </a:solidFill>
              </a:rPr>
              <a:t>Cenário: "Como atrair e reter talento jovem (Gen Z) para setores industriais tradicionais?"</a:t>
            </a:r>
            <a:endParaRPr lang="en-US" sz="98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230509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713231"/>
            <a:ext cx="4518059" cy="573286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F8FAFC"/>
                </a:solidFill>
              </a:rPr>
              <a:t>Novas Formas de Trabalho</a:t>
            </a:r>
            <a:endParaRPr lang="en-US" sz="2436" dirty="0"/>
          </a:p>
        </p:txBody>
      </p:sp>
      <p:sp>
        <p:nvSpPr>
          <p:cNvPr id="4" name="Shape 1"/>
          <p:cNvSpPr/>
          <p:nvPr/>
        </p:nvSpPr>
        <p:spPr>
          <a:xfrm>
            <a:off x="571500" y="1828298"/>
            <a:ext cx="2524116" cy="2771775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5" name="Shape 2"/>
          <p:cNvSpPr/>
          <p:nvPr/>
        </p:nvSpPr>
        <p:spPr>
          <a:xfrm>
            <a:off x="571500" y="1828298"/>
            <a:ext cx="2524116" cy="57150"/>
          </a:xfrm>
          <a:prstGeom prst="rect">
            <a:avLst/>
          </a:prstGeom>
          <a:solidFill>
            <a:srgbClr val="8B5CF6"/>
          </a:solidFill>
          <a:ln/>
        </p:spPr>
      </p:sp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4950" y="2097974"/>
            <a:ext cx="357188" cy="28575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750094" y="2574820"/>
            <a:ext cx="2166928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8FAFC"/>
                </a:solidFill>
              </a:rPr>
              <a:t>Trabalho Híbrido</a:t>
            </a:r>
            <a:endParaRPr lang="en-US" sz="1193" dirty="0"/>
          </a:p>
        </p:txBody>
      </p:sp>
      <p:sp>
        <p:nvSpPr>
          <p:cNvPr id="8" name="Text 4"/>
          <p:cNvSpPr/>
          <p:nvPr/>
        </p:nvSpPr>
        <p:spPr>
          <a:xfrm>
            <a:off x="750094" y="2915934"/>
            <a:ext cx="2166928" cy="10285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A transição definitiva do controlo 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de horas para a </a:t>
            </a:r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8B5CF6"/>
                </a:solidFill>
              </a:rPr>
              <a:t>gestão por </a:t>
            </a:r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8B5CF6"/>
                </a:solidFill>
              </a:rPr>
              <a:t>objetivos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. Foco na produtividade e 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no equilíbrio entre vida pessoal e 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profissional.</a:t>
            </a:r>
            <a:endParaRPr lang="en-US" sz="942" dirty="0"/>
          </a:p>
        </p:txBody>
      </p:sp>
      <p:sp>
        <p:nvSpPr>
          <p:cNvPr id="9" name="Shape 5"/>
          <p:cNvSpPr/>
          <p:nvPr/>
        </p:nvSpPr>
        <p:spPr>
          <a:xfrm>
            <a:off x="3309928" y="1828298"/>
            <a:ext cx="2524116" cy="2771775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10" name="Shape 6"/>
          <p:cNvSpPr/>
          <p:nvPr/>
        </p:nvSpPr>
        <p:spPr>
          <a:xfrm>
            <a:off x="3309928" y="1828298"/>
            <a:ext cx="2524116" cy="57150"/>
          </a:xfrm>
          <a:prstGeom prst="rect">
            <a:avLst/>
          </a:prstGeom>
          <a:solidFill>
            <a:srgbClr val="8B5CF6"/>
          </a:solidFill>
          <a:ln/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1238" y="2097974"/>
            <a:ext cx="321469" cy="28575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3488522" y="2574820"/>
            <a:ext cx="2166928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8FAFC"/>
                </a:solidFill>
              </a:rPr>
              <a:t>Gig Economy</a:t>
            </a:r>
            <a:endParaRPr lang="en-US" sz="1193" dirty="0"/>
          </a:p>
        </p:txBody>
      </p:sp>
      <p:sp>
        <p:nvSpPr>
          <p:cNvPr id="13" name="Text 8"/>
          <p:cNvSpPr/>
          <p:nvPr/>
        </p:nvSpPr>
        <p:spPr>
          <a:xfrm>
            <a:off x="3488522" y="2915934"/>
            <a:ext cx="2166928" cy="10285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Ascensão do trabalho 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independente e por projetos. As 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empresas contratam </a:t>
            </a:r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8B5CF6"/>
                </a:solidFill>
              </a:rPr>
              <a:t>especialistas </a:t>
            </a:r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8B5CF6"/>
                </a:solidFill>
              </a:rPr>
              <a:t>on-demand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 para necessidades 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específicas e temporárias.</a:t>
            </a:r>
            <a:endParaRPr lang="en-US" sz="942" dirty="0"/>
          </a:p>
        </p:txBody>
      </p:sp>
      <p:sp>
        <p:nvSpPr>
          <p:cNvPr id="14" name="Shape 9"/>
          <p:cNvSpPr/>
          <p:nvPr/>
        </p:nvSpPr>
        <p:spPr>
          <a:xfrm>
            <a:off x="6048356" y="1828298"/>
            <a:ext cx="2524116" cy="2771775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15" name="Shape 10"/>
          <p:cNvSpPr/>
          <p:nvPr/>
        </p:nvSpPr>
        <p:spPr>
          <a:xfrm>
            <a:off x="6048356" y="1828298"/>
            <a:ext cx="2524116" cy="57150"/>
          </a:xfrm>
          <a:prstGeom prst="rect">
            <a:avLst/>
          </a:prstGeom>
          <a:solidFill>
            <a:srgbClr val="8B5CF6"/>
          </a:solidFill>
          <a:ln/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7525" y="2097974"/>
            <a:ext cx="285750" cy="28575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6226950" y="2574820"/>
            <a:ext cx="2166928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8FAFC"/>
                </a:solidFill>
              </a:rPr>
              <a:t>Resiliência</a:t>
            </a:r>
            <a:endParaRPr lang="en-US" sz="1193" dirty="0"/>
          </a:p>
        </p:txBody>
      </p:sp>
      <p:sp>
        <p:nvSpPr>
          <p:cNvPr id="18" name="Text 12"/>
          <p:cNvSpPr/>
          <p:nvPr/>
        </p:nvSpPr>
        <p:spPr>
          <a:xfrm>
            <a:off x="6226950" y="2915934"/>
            <a:ext cx="2166928" cy="822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Capacidade de adaptação a "Cisnes 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Negros". Preparar a organização 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para </a:t>
            </a:r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8B5CF6"/>
                </a:solidFill>
              </a:rPr>
              <a:t>crises globais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 e mudanças 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súbitas no mercado.</a:t>
            </a:r>
            <a:endParaRPr lang="en-US" sz="942" dirty="0"/>
          </a:p>
        </p:txBody>
      </p:sp>
      <p:sp>
        <p:nvSpPr>
          <p:cNvPr id="19" name="Shape 13"/>
          <p:cNvSpPr/>
          <p:nvPr/>
        </p:nvSpPr>
        <p:spPr>
          <a:xfrm>
            <a:off x="0" y="4828673"/>
            <a:ext cx="9144000" cy="344686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20" name="Shape 14"/>
          <p:cNvSpPr/>
          <p:nvPr/>
        </p:nvSpPr>
        <p:spPr>
          <a:xfrm>
            <a:off x="0" y="4828673"/>
            <a:ext cx="9144000" cy="7144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21" name="Text 15"/>
          <p:cNvSpPr/>
          <p:nvPr/>
        </p:nvSpPr>
        <p:spPr>
          <a:xfrm>
            <a:off x="571500" y="4971548"/>
            <a:ext cx="8001000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1050" i="1" dirty="0">
                <a:solidFill>
                  <a:srgbClr val="8B5CF6"/>
                </a:solidFill>
              </a:rPr>
              <a:t>"A gestão moderna não controla presenças, inspira resultados."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24122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713231"/>
            <a:ext cx="5296784" cy="573286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F8FAFC"/>
                </a:solidFill>
              </a:rPr>
              <a:t>Inovação e Empreendedorismo</a:t>
            </a:r>
            <a:endParaRPr lang="en-US" sz="2436" dirty="0"/>
          </a:p>
        </p:txBody>
      </p:sp>
      <p:sp>
        <p:nvSpPr>
          <p:cNvPr id="4" name="Shape 1"/>
          <p:cNvSpPr/>
          <p:nvPr/>
        </p:nvSpPr>
        <p:spPr>
          <a:xfrm>
            <a:off x="428625" y="1785435"/>
            <a:ext cx="2666991" cy="2736056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5" name="Shape 2"/>
          <p:cNvSpPr/>
          <p:nvPr/>
        </p:nvSpPr>
        <p:spPr>
          <a:xfrm>
            <a:off x="428625" y="1785435"/>
            <a:ext cx="2666991" cy="57150"/>
          </a:xfrm>
          <a:prstGeom prst="rect">
            <a:avLst/>
          </a:prstGeom>
          <a:solidFill>
            <a:srgbClr val="8B5CF6"/>
          </a:solidFill>
          <a:ln/>
        </p:spPr>
      </p:sp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5666" y="2012249"/>
            <a:ext cx="192881" cy="2571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571500" y="2456948"/>
            <a:ext cx="2381241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8FAFC"/>
                </a:solidFill>
              </a:rPr>
              <a:t>Intraempreendedorismo</a:t>
            </a:r>
            <a:endParaRPr lang="en-US" sz="1090" dirty="0"/>
          </a:p>
        </p:txBody>
      </p:sp>
      <p:sp>
        <p:nvSpPr>
          <p:cNvPr id="8" name="Text 4"/>
          <p:cNvSpPr/>
          <p:nvPr/>
        </p:nvSpPr>
        <p:spPr>
          <a:xfrm>
            <a:off x="571500" y="2778416"/>
            <a:ext cx="2381241" cy="7286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88" dirty="0">
                <a:solidFill>
                  <a:srgbClr val="94A3B8"/>
                </a:solidFill>
              </a:rPr>
              <a:t>Incentivar os colaboradores a agir como "donos" do negócio, promovendo a autonomia e a criação de novos projetos dentro da estrutura existente.</a:t>
            </a:r>
            <a:endParaRPr lang="en-US" sz="888" dirty="0"/>
          </a:p>
        </p:txBody>
      </p:sp>
      <p:sp>
        <p:nvSpPr>
          <p:cNvPr id="9" name="Shape 5"/>
          <p:cNvSpPr/>
          <p:nvPr/>
        </p:nvSpPr>
        <p:spPr>
          <a:xfrm>
            <a:off x="3238491" y="1785435"/>
            <a:ext cx="2666991" cy="2736056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10" name="Shape 6"/>
          <p:cNvSpPr/>
          <p:nvPr/>
        </p:nvSpPr>
        <p:spPr>
          <a:xfrm>
            <a:off x="3238491" y="1785435"/>
            <a:ext cx="2666991" cy="57150"/>
          </a:xfrm>
          <a:prstGeom prst="rect">
            <a:avLst/>
          </a:prstGeom>
          <a:solidFill>
            <a:srgbClr val="8B5CF6"/>
          </a:solidFill>
          <a:ln/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1238" y="2012249"/>
            <a:ext cx="321469" cy="257175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3381366" y="2456948"/>
            <a:ext cx="2381241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8FAFC"/>
                </a:solidFill>
              </a:rPr>
              <a:t>Inovação Aberta</a:t>
            </a:r>
            <a:endParaRPr lang="en-US" sz="1090" dirty="0"/>
          </a:p>
        </p:txBody>
      </p:sp>
      <p:sp>
        <p:nvSpPr>
          <p:cNvPr id="13" name="Text 8"/>
          <p:cNvSpPr/>
          <p:nvPr/>
        </p:nvSpPr>
        <p:spPr>
          <a:xfrm>
            <a:off x="3381366" y="2778416"/>
            <a:ext cx="2381241" cy="7286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88" dirty="0">
                <a:solidFill>
                  <a:srgbClr val="94A3B8"/>
                </a:solidFill>
              </a:rPr>
              <a:t>Colaboração estratégica com agentes externos: startups, universidades e centros de investigação para acelerar o desenvolvimento tecnológico.</a:t>
            </a:r>
            <a:endParaRPr lang="en-US" sz="888" dirty="0"/>
          </a:p>
        </p:txBody>
      </p:sp>
      <p:sp>
        <p:nvSpPr>
          <p:cNvPr id="14" name="Shape 9"/>
          <p:cNvSpPr/>
          <p:nvPr/>
        </p:nvSpPr>
        <p:spPr>
          <a:xfrm>
            <a:off x="6048356" y="1785435"/>
            <a:ext cx="2666991" cy="2736056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15" name="Shape 10"/>
          <p:cNvSpPr/>
          <p:nvPr/>
        </p:nvSpPr>
        <p:spPr>
          <a:xfrm>
            <a:off x="6048356" y="1785435"/>
            <a:ext cx="2666991" cy="57150"/>
          </a:xfrm>
          <a:prstGeom prst="rect">
            <a:avLst/>
          </a:prstGeom>
          <a:solidFill>
            <a:srgbClr val="8B5CF6"/>
          </a:solidFill>
          <a:ln/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3250" y="2012249"/>
            <a:ext cx="257175" cy="257175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6191231" y="2456948"/>
            <a:ext cx="2381241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8FAFC"/>
                </a:solidFill>
              </a:rPr>
              <a:t>Cultura do Erro</a:t>
            </a:r>
            <a:endParaRPr lang="en-US" sz="1090" dirty="0"/>
          </a:p>
        </p:txBody>
      </p:sp>
      <p:sp>
        <p:nvSpPr>
          <p:cNvPr id="18" name="Text 12"/>
          <p:cNvSpPr/>
          <p:nvPr/>
        </p:nvSpPr>
        <p:spPr>
          <a:xfrm>
            <a:off x="6191231" y="2778416"/>
            <a:ext cx="2381241" cy="7286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88" dirty="0">
                <a:solidFill>
                  <a:srgbClr val="94A3B8"/>
                </a:solidFill>
              </a:rPr>
              <a:t>Ambiente que permite a experimentação. O foco é aprender rápido e barato com as falhas para otimizar os processos de inovação.</a:t>
            </a:r>
            <a:endParaRPr lang="en-US" sz="888" dirty="0"/>
          </a:p>
        </p:txBody>
      </p:sp>
      <p:sp>
        <p:nvSpPr>
          <p:cNvPr id="19" name="Text 13"/>
          <p:cNvSpPr/>
          <p:nvPr/>
        </p:nvSpPr>
        <p:spPr>
          <a:xfrm>
            <a:off x="571500" y="4607216"/>
            <a:ext cx="8001000" cy="291108"/>
          </a:xfrm>
          <a:prstGeom prst="rect">
            <a:avLst/>
          </a:prstGeom>
          <a:noFill/>
          <a:ln/>
        </p:spPr>
        <p:txBody>
          <a:bodyPr wrap="square" lIns="170053" tIns="127508" rIns="170053" bIns="0" rtlCol="0" anchor="t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8B5CF6"/>
                </a:solidFill>
              </a:rPr>
              <a:t>Ferramenta Prática:</a:t>
            </a:r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F8FAFC"/>
                </a:solidFill>
              </a:rPr>
              <a:t> Introdução ao </a:t>
            </a:r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8B5CF6"/>
                </a:solidFill>
              </a:rPr>
              <a:t>Design Thinking</a:t>
            </a:r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F8FAFC"/>
                </a:solidFill>
              </a:rPr>
              <a:t> como método centrado no utilizador para resolver problemas complexos e gerar valor.</a:t>
            </a:r>
            <a:endParaRPr lang="en-US" sz="83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713231"/>
            <a:ext cx="6651920" cy="573286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F8FAFC"/>
                </a:solidFill>
              </a:rPr>
              <a:t>Caso Prático: Transformação Industrial</a:t>
            </a:r>
            <a:endParaRPr lang="en-US" sz="2436" dirty="0"/>
          </a:p>
        </p:txBody>
      </p:sp>
      <p:sp>
        <p:nvSpPr>
          <p:cNvPr id="4" name="Shape 1"/>
          <p:cNvSpPr/>
          <p:nvPr/>
        </p:nvSpPr>
        <p:spPr>
          <a:xfrm>
            <a:off x="571500" y="1642560"/>
            <a:ext cx="8001000" cy="1026914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5" name="Shape 2"/>
          <p:cNvSpPr/>
          <p:nvPr/>
        </p:nvSpPr>
        <p:spPr>
          <a:xfrm>
            <a:off x="571500" y="1642560"/>
            <a:ext cx="71438" cy="1026914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6" name="Text 3"/>
          <p:cNvSpPr/>
          <p:nvPr/>
        </p:nvSpPr>
        <p:spPr>
          <a:xfrm>
            <a:off x="785813" y="1921166"/>
            <a:ext cx="7572375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8B5CF6"/>
                </a:solidFill>
              </a:rPr>
              <a:t>O Cenário: "MetalSetúbal"</a:t>
            </a:r>
            <a:endParaRPr lang="en-US" sz="1193" dirty="0"/>
          </a:p>
        </p:txBody>
      </p:sp>
      <p:sp>
        <p:nvSpPr>
          <p:cNvPr id="7" name="Text 4"/>
          <p:cNvSpPr/>
          <p:nvPr/>
        </p:nvSpPr>
        <p:spPr>
          <a:xfrm>
            <a:off x="785813" y="2283712"/>
            <a:ext cx="7572375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94A3B8"/>
                </a:solidFill>
              </a:rPr>
              <a:t>Uma fábrica tradicional de componentes metálicos enfrenta concorrência global agressiva, custos energéticos crescentes e dificuldade em atrair jovens talentos da região.</a:t>
            </a:r>
            <a:endParaRPr lang="en-US" sz="942" dirty="0"/>
          </a:p>
        </p:txBody>
      </p:sp>
      <p:sp>
        <p:nvSpPr>
          <p:cNvPr id="8" name="Shape 5"/>
          <p:cNvSpPr/>
          <p:nvPr/>
        </p:nvSpPr>
        <p:spPr>
          <a:xfrm>
            <a:off x="571500" y="2798062"/>
            <a:ext cx="2581266" cy="2262783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9" name="Shape 6"/>
          <p:cNvSpPr/>
          <p:nvPr/>
        </p:nvSpPr>
        <p:spPr>
          <a:xfrm>
            <a:off x="571500" y="2798062"/>
            <a:ext cx="2581266" cy="35719"/>
          </a:xfrm>
          <a:prstGeom prst="rect">
            <a:avLst/>
          </a:prstGeom>
          <a:solidFill>
            <a:srgbClr val="8B5CF6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9244" y="2914148"/>
            <a:ext cx="285750" cy="2286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00088" y="3267763"/>
            <a:ext cx="2324091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8FAFC"/>
                </a:solidFill>
              </a:rPr>
              <a:t>Tecnologia</a:t>
            </a:r>
            <a:endParaRPr lang="en-US" sz="1090" dirty="0"/>
          </a:p>
        </p:txBody>
      </p:sp>
      <p:sp>
        <p:nvSpPr>
          <p:cNvPr id="12" name="Text 8"/>
          <p:cNvSpPr/>
          <p:nvPr/>
        </p:nvSpPr>
        <p:spPr>
          <a:xfrm>
            <a:off x="700088" y="3574945"/>
            <a:ext cx="960806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94A3B8"/>
                </a:solidFill>
              </a:rPr>
              <a:t>Resposta Digital:</a:t>
            </a:r>
            <a:endParaRPr lang="en-US" sz="784" dirty="0"/>
          </a:p>
        </p:txBody>
      </p:sp>
      <p:sp>
        <p:nvSpPr>
          <p:cNvPr id="13" name="Text 9"/>
          <p:cNvSpPr/>
          <p:nvPr/>
        </p:nvSpPr>
        <p:spPr>
          <a:xfrm>
            <a:off x="814388" y="3796401"/>
            <a:ext cx="220979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94A3B8"/>
                </a:solidFill>
              </a:rPr>
              <a:t>Implementação de sensores IoT para manutenção preditiva.</a:t>
            </a:r>
            <a:endParaRPr lang="en-US" sz="834" dirty="0"/>
          </a:p>
        </p:txBody>
      </p:sp>
      <p:sp>
        <p:nvSpPr>
          <p:cNvPr id="14" name="Text 10"/>
          <p:cNvSpPr/>
          <p:nvPr/>
        </p:nvSpPr>
        <p:spPr>
          <a:xfrm>
            <a:off x="814388" y="4182163"/>
            <a:ext cx="220979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94A3B8"/>
                </a:solidFill>
              </a:rPr>
              <a:t>Uso de Big Data para otimizar a cadeia de suprimentos.</a:t>
            </a:r>
            <a:endParaRPr lang="en-US" sz="834" dirty="0"/>
          </a:p>
        </p:txBody>
      </p:sp>
      <p:sp>
        <p:nvSpPr>
          <p:cNvPr id="15" name="Text 11"/>
          <p:cNvSpPr/>
          <p:nvPr/>
        </p:nvSpPr>
        <p:spPr>
          <a:xfrm>
            <a:off x="814388" y="4567926"/>
            <a:ext cx="220979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94A3B8"/>
                </a:solidFill>
              </a:rPr>
              <a:t>Digitalização dos processos administrativos.</a:t>
            </a:r>
            <a:endParaRPr lang="en-US" sz="834" dirty="0"/>
          </a:p>
        </p:txBody>
      </p:sp>
      <p:sp>
        <p:nvSpPr>
          <p:cNvPr id="16" name="Shape 12"/>
          <p:cNvSpPr/>
          <p:nvPr/>
        </p:nvSpPr>
        <p:spPr>
          <a:xfrm>
            <a:off x="3281353" y="2798062"/>
            <a:ext cx="2581266" cy="2262783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17" name="Shape 13"/>
          <p:cNvSpPr/>
          <p:nvPr/>
        </p:nvSpPr>
        <p:spPr>
          <a:xfrm>
            <a:off x="3281353" y="2798062"/>
            <a:ext cx="2581266" cy="35719"/>
          </a:xfrm>
          <a:prstGeom prst="rect">
            <a:avLst/>
          </a:prstGeom>
          <a:solidFill>
            <a:srgbClr val="8B5CF6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9097" y="2914148"/>
            <a:ext cx="285750" cy="22860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3409941" y="3267763"/>
            <a:ext cx="2324091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8FAFC"/>
                </a:solidFill>
              </a:rPr>
              <a:t>Sustentabilidade</a:t>
            </a:r>
            <a:endParaRPr lang="en-US" sz="1090" dirty="0"/>
          </a:p>
        </p:txBody>
      </p:sp>
      <p:sp>
        <p:nvSpPr>
          <p:cNvPr id="20" name="Text 15"/>
          <p:cNvSpPr/>
          <p:nvPr/>
        </p:nvSpPr>
        <p:spPr>
          <a:xfrm>
            <a:off x="3409941" y="3574945"/>
            <a:ext cx="909740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94A3B8"/>
                </a:solidFill>
              </a:rPr>
              <a:t>Resposta Verde:</a:t>
            </a:r>
            <a:endParaRPr lang="en-US" sz="784" dirty="0"/>
          </a:p>
        </p:txBody>
      </p:sp>
      <p:sp>
        <p:nvSpPr>
          <p:cNvPr id="21" name="Text 16"/>
          <p:cNvSpPr/>
          <p:nvPr/>
        </p:nvSpPr>
        <p:spPr>
          <a:xfrm>
            <a:off x="3524241" y="3796401"/>
            <a:ext cx="2209791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94A3B8"/>
                </a:solidFill>
              </a:rPr>
              <a:t>Parque fotovoltaico para autoconsumo.</a:t>
            </a:r>
            <a:endParaRPr lang="en-US" sz="834" dirty="0"/>
          </a:p>
        </p:txBody>
      </p:sp>
      <p:sp>
        <p:nvSpPr>
          <p:cNvPr id="22" name="Text 17"/>
          <p:cNvSpPr/>
          <p:nvPr/>
        </p:nvSpPr>
        <p:spPr>
          <a:xfrm>
            <a:off x="3524241" y="4010713"/>
            <a:ext cx="220979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94A3B8"/>
                </a:solidFill>
              </a:rPr>
              <a:t>Programa de "Resíduo Zero" na linha de produção.</a:t>
            </a:r>
            <a:endParaRPr lang="en-US" sz="834" dirty="0"/>
          </a:p>
        </p:txBody>
      </p:sp>
      <p:sp>
        <p:nvSpPr>
          <p:cNvPr id="23" name="Text 18"/>
          <p:cNvSpPr/>
          <p:nvPr/>
        </p:nvSpPr>
        <p:spPr>
          <a:xfrm>
            <a:off x="3524241" y="4396476"/>
            <a:ext cx="2209791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94A3B8"/>
                </a:solidFill>
              </a:rPr>
              <a:t>Certificação ESG para atrair investidores.</a:t>
            </a:r>
            <a:endParaRPr lang="en-US" sz="834" dirty="0"/>
          </a:p>
        </p:txBody>
      </p:sp>
      <p:sp>
        <p:nvSpPr>
          <p:cNvPr id="24" name="Shape 19"/>
          <p:cNvSpPr/>
          <p:nvPr/>
        </p:nvSpPr>
        <p:spPr>
          <a:xfrm>
            <a:off x="5991206" y="2798062"/>
            <a:ext cx="2581266" cy="2262783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25" name="Shape 20"/>
          <p:cNvSpPr/>
          <p:nvPr/>
        </p:nvSpPr>
        <p:spPr>
          <a:xfrm>
            <a:off x="5991206" y="2798062"/>
            <a:ext cx="2581266" cy="35719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26" name="Text 21"/>
          <p:cNvSpPr/>
          <p:nvPr/>
        </p:nvSpPr>
        <p:spPr>
          <a:xfrm>
            <a:off x="6119794" y="3267763"/>
            <a:ext cx="2324091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8FAFC"/>
                </a:solidFill>
              </a:rPr>
              <a:t>Diversidade</a:t>
            </a:r>
            <a:endParaRPr lang="en-US" sz="1090" dirty="0"/>
          </a:p>
        </p:txBody>
      </p:sp>
      <p:sp>
        <p:nvSpPr>
          <p:cNvPr id="27" name="Text 22"/>
          <p:cNvSpPr/>
          <p:nvPr/>
        </p:nvSpPr>
        <p:spPr>
          <a:xfrm>
            <a:off x="6119794" y="3574945"/>
            <a:ext cx="1068605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94A3B8"/>
                </a:solidFill>
              </a:rPr>
              <a:t>Resposta Humana:</a:t>
            </a:r>
            <a:endParaRPr lang="en-US" sz="784" dirty="0"/>
          </a:p>
        </p:txBody>
      </p:sp>
      <p:sp>
        <p:nvSpPr>
          <p:cNvPr id="28" name="Text 23"/>
          <p:cNvSpPr/>
          <p:nvPr/>
        </p:nvSpPr>
        <p:spPr>
          <a:xfrm>
            <a:off x="6234094" y="3796401"/>
            <a:ext cx="220979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94A3B8"/>
                </a:solidFill>
              </a:rPr>
              <a:t>Mentoria reversa: jovens ensinam digital; veteranos ensinam ofício.</a:t>
            </a:r>
            <a:endParaRPr lang="en-US" sz="834" dirty="0"/>
          </a:p>
        </p:txBody>
      </p:sp>
      <p:sp>
        <p:nvSpPr>
          <p:cNvPr id="29" name="Text 24"/>
          <p:cNvSpPr/>
          <p:nvPr/>
        </p:nvSpPr>
        <p:spPr>
          <a:xfrm>
            <a:off x="6234094" y="4182163"/>
            <a:ext cx="220979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94A3B8"/>
                </a:solidFill>
              </a:rPr>
              <a:t>Flexibilidade de horários para conciliação familiar.</a:t>
            </a:r>
            <a:endParaRPr lang="en-US" sz="834" dirty="0"/>
          </a:p>
        </p:txBody>
      </p:sp>
      <p:sp>
        <p:nvSpPr>
          <p:cNvPr id="30" name="Text 25"/>
          <p:cNvSpPr/>
          <p:nvPr/>
        </p:nvSpPr>
        <p:spPr>
          <a:xfrm>
            <a:off x="6234094" y="4567926"/>
            <a:ext cx="220979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94A3B8"/>
                </a:solidFill>
              </a:rPr>
              <a:t>Recrutamento por competências, não apenas diplomas.</a:t>
            </a:r>
            <a:endParaRPr lang="en-US" sz="83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627142" y="903517"/>
            <a:ext cx="3889688" cy="659011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ctr" indent="0" marL="0">
              <a:lnSpc>
                <a:spcPts val="3800"/>
              </a:lnSpc>
              <a:buNone/>
            </a:pPr>
            <a:r>
              <a:rPr lang="en-US" sz="2862" b="1" dirty="0">
                <a:solidFill>
                  <a:srgbClr val="F8FAFC"/>
                </a:solidFill>
              </a:rPr>
              <a:t>O Gestor do Futuro</a:t>
            </a:r>
            <a:endParaRPr lang="en-US" sz="2862" dirty="0"/>
          </a:p>
        </p:txBody>
      </p:sp>
      <p:sp>
        <p:nvSpPr>
          <p:cNvPr id="4" name="Shape 1"/>
          <p:cNvSpPr/>
          <p:nvPr/>
        </p:nvSpPr>
        <p:spPr>
          <a:xfrm>
            <a:off x="1000125" y="2037420"/>
            <a:ext cx="2247909" cy="1541264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5" name="Shape 2"/>
          <p:cNvSpPr/>
          <p:nvPr/>
        </p:nvSpPr>
        <p:spPr>
          <a:xfrm>
            <a:off x="1000125" y="2037420"/>
            <a:ext cx="2247909" cy="35719"/>
          </a:xfrm>
          <a:prstGeom prst="rect">
            <a:avLst/>
          </a:prstGeom>
          <a:solidFill>
            <a:srgbClr val="8B5CF6"/>
          </a:solidFill>
          <a:ln/>
        </p:spPr>
      </p:sp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9766" y="2189225"/>
            <a:ext cx="228600" cy="22860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143000" y="2528553"/>
            <a:ext cx="1962159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8FAFC"/>
                </a:solidFill>
              </a:rPr>
              <a:t>Soft Skills</a:t>
            </a:r>
            <a:endParaRPr lang="en-US" sz="1090" dirty="0"/>
          </a:p>
        </p:txBody>
      </p:sp>
      <p:sp>
        <p:nvSpPr>
          <p:cNvPr id="8" name="Text 4"/>
          <p:cNvSpPr/>
          <p:nvPr/>
        </p:nvSpPr>
        <p:spPr>
          <a:xfrm>
            <a:off x="1143000" y="2814303"/>
            <a:ext cx="1962159" cy="54649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888" dirty="0">
                <a:solidFill>
                  <a:srgbClr val="94A3B8"/>
                </a:solidFill>
              </a:rPr>
              <a:t>Empatia, inteligência emocional e comunicação superam o conhecimento técnico puro.</a:t>
            </a:r>
            <a:endParaRPr lang="en-US" sz="888" dirty="0"/>
          </a:p>
        </p:txBody>
      </p:sp>
      <p:sp>
        <p:nvSpPr>
          <p:cNvPr id="9" name="Shape 5"/>
          <p:cNvSpPr/>
          <p:nvPr/>
        </p:nvSpPr>
        <p:spPr>
          <a:xfrm>
            <a:off x="3448059" y="2037420"/>
            <a:ext cx="2247909" cy="1541264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10" name="Shape 6"/>
          <p:cNvSpPr/>
          <p:nvPr/>
        </p:nvSpPr>
        <p:spPr>
          <a:xfrm>
            <a:off x="3448059" y="2037420"/>
            <a:ext cx="2247909" cy="35719"/>
          </a:xfrm>
          <a:prstGeom prst="rect">
            <a:avLst/>
          </a:prstGeom>
          <a:solidFill>
            <a:srgbClr val="8B5CF6"/>
          </a:solidFill>
          <a:ln/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7700" y="2189225"/>
            <a:ext cx="228600" cy="22860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3590934" y="2528553"/>
            <a:ext cx="1962159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8FAFC"/>
                </a:solidFill>
              </a:rPr>
              <a:t>Lifelong Learning</a:t>
            </a:r>
            <a:endParaRPr lang="en-US" sz="1090" dirty="0"/>
          </a:p>
        </p:txBody>
      </p:sp>
      <p:sp>
        <p:nvSpPr>
          <p:cNvPr id="13" name="Text 8"/>
          <p:cNvSpPr/>
          <p:nvPr/>
        </p:nvSpPr>
        <p:spPr>
          <a:xfrm>
            <a:off x="3590934" y="2814303"/>
            <a:ext cx="1962159" cy="7286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888" dirty="0">
                <a:solidFill>
                  <a:srgbClr val="94A3B8"/>
                </a:solidFill>
              </a:rPr>
              <a:t>A aprendizagem contínua é a única forma de manter a relevância num mundo em mudança.</a:t>
            </a:r>
            <a:endParaRPr lang="en-US" sz="888" dirty="0"/>
          </a:p>
        </p:txBody>
      </p:sp>
      <p:sp>
        <p:nvSpPr>
          <p:cNvPr id="14" name="Shape 9"/>
          <p:cNvSpPr/>
          <p:nvPr/>
        </p:nvSpPr>
        <p:spPr>
          <a:xfrm>
            <a:off x="5895994" y="2037420"/>
            <a:ext cx="2247909" cy="1505545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15" name="Shape 10"/>
          <p:cNvSpPr/>
          <p:nvPr/>
        </p:nvSpPr>
        <p:spPr>
          <a:xfrm>
            <a:off x="5895994" y="2037420"/>
            <a:ext cx="2247909" cy="35719"/>
          </a:xfrm>
          <a:prstGeom prst="rect">
            <a:avLst/>
          </a:prstGeom>
          <a:solidFill>
            <a:srgbClr val="8B5CF6"/>
          </a:solidFill>
          <a:ln/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4209" y="2189225"/>
            <a:ext cx="171450" cy="22860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6038869" y="2528553"/>
            <a:ext cx="1962159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8FAFC"/>
                </a:solidFill>
              </a:rPr>
              <a:t>Mentalidade Ágil</a:t>
            </a:r>
            <a:endParaRPr lang="en-US" sz="1090" dirty="0"/>
          </a:p>
        </p:txBody>
      </p:sp>
      <p:sp>
        <p:nvSpPr>
          <p:cNvPr id="18" name="Text 12"/>
          <p:cNvSpPr/>
          <p:nvPr/>
        </p:nvSpPr>
        <p:spPr>
          <a:xfrm>
            <a:off x="6038869" y="2814303"/>
            <a:ext cx="1962159" cy="54649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888" dirty="0">
                <a:solidFill>
                  <a:srgbClr val="94A3B8"/>
                </a:solidFill>
              </a:rPr>
              <a:t>Abraçar a incerteza e transformar desafios em oportunidades de inovação.</a:t>
            </a:r>
            <a:endParaRPr lang="en-US" sz="888" dirty="0"/>
          </a:p>
        </p:txBody>
      </p:sp>
      <p:sp>
        <p:nvSpPr>
          <p:cNvPr id="19" name="Shape 13"/>
          <p:cNvSpPr/>
          <p:nvPr/>
        </p:nvSpPr>
        <p:spPr>
          <a:xfrm>
            <a:off x="785813" y="3685840"/>
            <a:ext cx="7572375" cy="892969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20" name="Text 14"/>
          <p:cNvSpPr/>
          <p:nvPr/>
        </p:nvSpPr>
        <p:spPr>
          <a:xfrm>
            <a:off x="1000125" y="3792996"/>
            <a:ext cx="7143750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Desafio Final</a:t>
            </a:r>
            <a:endParaRPr lang="en-US" sz="1193" dirty="0"/>
          </a:p>
        </p:txBody>
      </p:sp>
      <p:sp>
        <p:nvSpPr>
          <p:cNvPr id="21" name="Text 15"/>
          <p:cNvSpPr/>
          <p:nvPr/>
        </p:nvSpPr>
        <p:spPr>
          <a:xfrm>
            <a:off x="1000125" y="4084104"/>
            <a:ext cx="7143750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50" i="1" dirty="0">
                <a:solidFill>
                  <a:srgbClr val="FFFFFF"/>
                </a:solidFill>
              </a:rPr>
              <a:t>"Identifica uma tendência tecnológica que mudará a tua área de especialização nos próximos 5 anos."</a:t>
            </a:r>
            <a:endParaRPr lang="en-US" sz="1050" dirty="0"/>
          </a:p>
        </p:txBody>
      </p:sp>
      <p:sp>
        <p:nvSpPr>
          <p:cNvPr id="22" name="Text 16"/>
          <p:cNvSpPr/>
          <p:nvPr/>
        </p:nvSpPr>
        <p:spPr>
          <a:xfrm>
            <a:off x="3365850" y="4845248"/>
            <a:ext cx="2412299" cy="298252"/>
          </a:xfrm>
          <a:prstGeom prst="rect">
            <a:avLst/>
          </a:prstGeom>
          <a:noFill/>
          <a:ln/>
        </p:spPr>
        <p:txBody>
          <a:bodyPr wrap="square" lIns="0" tIns="170053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94A3B8"/>
                </a:solidFill>
              </a:rPr>
              <a:t>Gestão IPS 2026 | Desafios Contemporâneos</a:t>
            </a:r>
            <a:endParaRPr lang="en-US" sz="83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2026-02-16T16:30:08Z</dcterms:created>
  <dcterms:modified xsi:type="dcterms:W3CDTF">2026-02-16T16:30:08Z</dcterms:modified>
</cp:coreProperties>
</file>