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8288000" cy="10287000"/>
  <p:notesSz cx="6858000" cy="9144000"/>
  <p:embeddedFontLst>
    <p:embeddedFont>
      <p:font typeface="Neue Machina" panose="020B0604020202020204" charset="0"/>
      <p:regular r:id="rId13"/>
    </p:embeddedFont>
    <p:embeddedFont>
      <p:font typeface="Neue Machina Ultra-Bold" panose="020B0604020202020204" charset="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5" d="100"/>
          <a:sy n="45" d="100"/>
        </p:scale>
        <p:origin x="81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11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394338">
            <a:off x="-3596822" y="-2373763"/>
            <a:ext cx="6954012" cy="8229600"/>
          </a:xfrm>
          <a:custGeom>
            <a:avLst/>
            <a:gdLst/>
            <a:ahLst/>
            <a:cxnLst/>
            <a:rect l="l" t="t" r="r" b="b"/>
            <a:pathLst>
              <a:path w="6954012" h="8229600">
                <a:moveTo>
                  <a:pt x="0" y="0"/>
                </a:moveTo>
                <a:lnTo>
                  <a:pt x="6954012" y="0"/>
                </a:lnTo>
                <a:lnTo>
                  <a:pt x="6954012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1394338">
            <a:off x="14507694" y="2354947"/>
            <a:ext cx="6954012" cy="8229600"/>
          </a:xfrm>
          <a:custGeom>
            <a:avLst/>
            <a:gdLst/>
            <a:ahLst/>
            <a:cxnLst/>
            <a:rect l="l" t="t" r="r" b="b"/>
            <a:pathLst>
              <a:path w="6954012" h="8229600">
                <a:moveTo>
                  <a:pt x="0" y="0"/>
                </a:moveTo>
                <a:lnTo>
                  <a:pt x="6954012" y="0"/>
                </a:lnTo>
                <a:lnTo>
                  <a:pt x="6954012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 rot="236099">
            <a:off x="5144483" y="2901919"/>
            <a:ext cx="8033241" cy="2607812"/>
            <a:chOff x="0" y="0"/>
            <a:chExt cx="1795560" cy="58288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795560" cy="582888"/>
            </a:xfrm>
            <a:custGeom>
              <a:avLst/>
              <a:gdLst/>
              <a:ahLst/>
              <a:cxnLst/>
              <a:rect l="l" t="t" r="r" b="b"/>
              <a:pathLst>
                <a:path w="1795560" h="582888">
                  <a:moveTo>
                    <a:pt x="96374" y="0"/>
                  </a:moveTo>
                  <a:lnTo>
                    <a:pt x="1699186" y="0"/>
                  </a:lnTo>
                  <a:cubicBezTo>
                    <a:pt x="1752412" y="0"/>
                    <a:pt x="1795560" y="43148"/>
                    <a:pt x="1795560" y="96374"/>
                  </a:cubicBezTo>
                  <a:lnTo>
                    <a:pt x="1795560" y="486515"/>
                  </a:lnTo>
                  <a:cubicBezTo>
                    <a:pt x="1795560" y="539740"/>
                    <a:pt x="1752412" y="582888"/>
                    <a:pt x="1699186" y="582888"/>
                  </a:cubicBezTo>
                  <a:lnTo>
                    <a:pt x="96374" y="582888"/>
                  </a:lnTo>
                  <a:cubicBezTo>
                    <a:pt x="43148" y="582888"/>
                    <a:pt x="0" y="539740"/>
                    <a:pt x="0" y="486515"/>
                  </a:cubicBezTo>
                  <a:lnTo>
                    <a:pt x="0" y="96374"/>
                  </a:lnTo>
                  <a:cubicBezTo>
                    <a:pt x="0" y="43148"/>
                    <a:pt x="43148" y="0"/>
                    <a:pt x="96374" y="0"/>
                  </a:cubicBezTo>
                  <a:close/>
                </a:path>
              </a:pathLst>
            </a:custGeom>
            <a:solidFill>
              <a:srgbClr val="29B554"/>
            </a:solidFill>
            <a:ln w="38100" cap="rnd">
              <a:solidFill>
                <a:srgbClr val="121111"/>
              </a:solidFill>
              <a:prstDash val="solid"/>
              <a:round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1795560" cy="6305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AutoShape 7"/>
          <p:cNvSpPr/>
          <p:nvPr/>
        </p:nvSpPr>
        <p:spPr>
          <a:xfrm flipV="1">
            <a:off x="1047750" y="1074392"/>
            <a:ext cx="0" cy="575367"/>
          </a:xfrm>
          <a:prstGeom prst="line">
            <a:avLst/>
          </a:prstGeom>
          <a:ln w="38100" cap="flat">
            <a:solidFill>
              <a:srgbClr val="29B55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AutoShape 8"/>
          <p:cNvSpPr/>
          <p:nvPr/>
        </p:nvSpPr>
        <p:spPr>
          <a:xfrm>
            <a:off x="5064472" y="9693854"/>
            <a:ext cx="8689658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TextBox 9"/>
          <p:cNvSpPr txBox="1"/>
          <p:nvPr/>
        </p:nvSpPr>
        <p:spPr>
          <a:xfrm rot="236099">
            <a:off x="5359168" y="3472564"/>
            <a:ext cx="7553977" cy="20180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20"/>
              </a:lnSpc>
            </a:pPr>
            <a:r>
              <a:rPr lang="en-US" sz="8466" spc="-338">
                <a:solidFill>
                  <a:srgbClr val="121111"/>
                </a:solidFill>
                <a:latin typeface="Neue Machina"/>
                <a:ea typeface="Neue Machina"/>
                <a:cs typeface="Neue Machina"/>
                <a:sym typeface="Neue Machina"/>
              </a:rPr>
              <a:t>Princípios de Gestão</a:t>
            </a:r>
          </a:p>
        </p:txBody>
      </p:sp>
      <p:sp>
        <p:nvSpPr>
          <p:cNvPr id="10" name="Freeform 10"/>
          <p:cNvSpPr/>
          <p:nvPr/>
        </p:nvSpPr>
        <p:spPr>
          <a:xfrm rot="-3677567">
            <a:off x="4947718" y="1843425"/>
            <a:ext cx="1081951" cy="904904"/>
          </a:xfrm>
          <a:custGeom>
            <a:avLst/>
            <a:gdLst/>
            <a:ahLst/>
            <a:cxnLst/>
            <a:rect l="l" t="t" r="r" b="b"/>
            <a:pathLst>
              <a:path w="1081951" h="904904">
                <a:moveTo>
                  <a:pt x="0" y="0"/>
                </a:moveTo>
                <a:lnTo>
                  <a:pt x="1081950" y="0"/>
                </a:lnTo>
                <a:lnTo>
                  <a:pt x="1081950" y="904904"/>
                </a:lnTo>
                <a:lnTo>
                  <a:pt x="0" y="90490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3684326" y="6884379"/>
            <a:ext cx="10919349" cy="1257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839"/>
              </a:lnSpc>
            </a:pPr>
            <a:r>
              <a:rPr lang="en-US" sz="8199" b="1" spc="-327">
                <a:solidFill>
                  <a:srgbClr val="FFFFFF"/>
                </a:solidFill>
                <a:latin typeface="Neue Machina Ultra-Bold"/>
                <a:ea typeface="Neue Machina Ultra-Bold"/>
                <a:cs typeface="Neue Machina Ultra-Bold"/>
                <a:sym typeface="Neue Machina Ultra-Bold"/>
              </a:rPr>
              <a:t>Prof. Robson Costa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11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113327" y="507212"/>
            <a:ext cx="14174673" cy="7124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30"/>
              </a:lnSpc>
            </a:pPr>
            <a:r>
              <a:rPr lang="en-US" sz="5700" b="1" spc="-228" dirty="0">
                <a:solidFill>
                  <a:srgbClr val="FFFFFF"/>
                </a:solidFill>
                <a:latin typeface="Neue Machina Ultra-Bold"/>
                <a:ea typeface="Neue Machina Ultra-Bold"/>
                <a:cs typeface="Neue Machina Ultra-Bold"/>
                <a:sym typeface="Neue Machina Ultra-Bold"/>
              </a:rPr>
              <a:t>O </a:t>
            </a:r>
            <a:r>
              <a:rPr lang="en-US" sz="5700" b="1" spc="-228" dirty="0" err="1">
                <a:solidFill>
                  <a:srgbClr val="FFFFFF"/>
                </a:solidFill>
                <a:latin typeface="Neue Machina Ultra-Bold"/>
                <a:ea typeface="Neue Machina Ultra-Bold"/>
                <a:cs typeface="Neue Machina Ultra-Bold"/>
                <a:sym typeface="Neue Machina Ultra-Bold"/>
              </a:rPr>
              <a:t>papel</a:t>
            </a:r>
            <a:r>
              <a:rPr lang="en-US" sz="5700" b="1" spc="-228" dirty="0">
                <a:solidFill>
                  <a:srgbClr val="FFFFFF"/>
                </a:solidFill>
                <a:latin typeface="Neue Machina Ultra-Bold"/>
                <a:ea typeface="Neue Machina Ultra-Bold"/>
                <a:cs typeface="Neue Machina Ultra-Bold"/>
                <a:sym typeface="Neue Machina Ultra-Bold"/>
              </a:rPr>
              <a:t> da </a:t>
            </a:r>
            <a:r>
              <a:rPr lang="en-US" sz="5700" b="1" spc="-228" dirty="0" err="1">
                <a:solidFill>
                  <a:srgbClr val="FFFFFF"/>
                </a:solidFill>
                <a:latin typeface="Neue Machina Ultra-Bold"/>
                <a:ea typeface="Neue Machina Ultra-Bold"/>
                <a:cs typeface="Neue Machina Ultra-Bold"/>
                <a:sym typeface="Neue Machina Ultra-Bold"/>
              </a:rPr>
              <a:t>liderança</a:t>
            </a:r>
            <a:r>
              <a:rPr lang="en-US" sz="5700" b="1" spc="-228" dirty="0">
                <a:solidFill>
                  <a:srgbClr val="FFFFFF"/>
                </a:solidFill>
                <a:latin typeface="Neue Machina Ultra-Bold"/>
                <a:ea typeface="Neue Machina Ultra-Bold"/>
                <a:cs typeface="Neue Machina Ultra-Bold"/>
                <a:sym typeface="Neue Machina Ultra-Bold"/>
              </a:rPr>
              <a:t> </a:t>
            </a:r>
            <a:r>
              <a:rPr lang="en-US" sz="5700" b="1" spc="-228" dirty="0" err="1">
                <a:solidFill>
                  <a:srgbClr val="FFFFFF"/>
                </a:solidFill>
                <a:latin typeface="Neue Machina Ultra-Bold"/>
                <a:ea typeface="Neue Machina Ultra-Bold"/>
                <a:cs typeface="Neue Machina Ultra-Bold"/>
                <a:sym typeface="Neue Machina Ultra-Bold"/>
              </a:rPr>
              <a:t>na</a:t>
            </a:r>
            <a:r>
              <a:rPr lang="en-US" sz="5700" b="1" spc="-228" dirty="0">
                <a:solidFill>
                  <a:srgbClr val="FFFFFF"/>
                </a:solidFill>
                <a:latin typeface="Neue Machina Ultra-Bold"/>
                <a:ea typeface="Neue Machina Ultra-Bold"/>
                <a:cs typeface="Neue Machina Ultra-Bold"/>
                <a:sym typeface="Neue Machina Ultra-Bold"/>
              </a:rPr>
              <a:t> </a:t>
            </a:r>
            <a:r>
              <a:rPr lang="en-US" sz="5700" b="1" spc="-228" dirty="0" err="1">
                <a:solidFill>
                  <a:srgbClr val="FFFFFF"/>
                </a:solidFill>
                <a:latin typeface="Neue Machina Ultra-Bold"/>
                <a:ea typeface="Neue Machina Ultra-Bold"/>
                <a:cs typeface="Neue Machina Ultra-Bold"/>
                <a:sym typeface="Neue Machina Ultra-Bold"/>
              </a:rPr>
              <a:t>gestão</a:t>
            </a:r>
            <a:r>
              <a:rPr lang="en-US" sz="5700" b="1" spc="-228" dirty="0">
                <a:solidFill>
                  <a:srgbClr val="FFFFFF"/>
                </a:solidFill>
                <a:latin typeface="Neue Machina Ultra-Bold"/>
                <a:ea typeface="Neue Machina Ultra-Bold"/>
                <a:cs typeface="Neue Machina Ultra-Bold"/>
                <a:sym typeface="Neue Machina Ultra-Bold"/>
              </a:rPr>
              <a:t>:</a:t>
            </a:r>
          </a:p>
        </p:txBody>
      </p:sp>
      <p:sp>
        <p:nvSpPr>
          <p:cNvPr id="3" name="Freeform 3"/>
          <p:cNvSpPr/>
          <p:nvPr/>
        </p:nvSpPr>
        <p:spPr>
          <a:xfrm rot="1394338">
            <a:off x="11576483" y="-7075382"/>
            <a:ext cx="9002530" cy="10653882"/>
          </a:xfrm>
          <a:custGeom>
            <a:avLst/>
            <a:gdLst/>
            <a:ahLst/>
            <a:cxnLst/>
            <a:rect l="l" t="t" r="r" b="b"/>
            <a:pathLst>
              <a:path w="9002530" h="10653882">
                <a:moveTo>
                  <a:pt x="0" y="0"/>
                </a:moveTo>
                <a:lnTo>
                  <a:pt x="9002530" y="0"/>
                </a:lnTo>
                <a:lnTo>
                  <a:pt x="9002530" y="10653882"/>
                </a:lnTo>
                <a:lnTo>
                  <a:pt x="0" y="106538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1394338">
            <a:off x="-3281044" y="5965499"/>
            <a:ext cx="9002530" cy="10653882"/>
          </a:xfrm>
          <a:custGeom>
            <a:avLst/>
            <a:gdLst/>
            <a:ahLst/>
            <a:cxnLst/>
            <a:rect l="l" t="t" r="r" b="b"/>
            <a:pathLst>
              <a:path w="9002530" h="10653882">
                <a:moveTo>
                  <a:pt x="0" y="0"/>
                </a:moveTo>
                <a:lnTo>
                  <a:pt x="9002530" y="0"/>
                </a:lnTo>
                <a:lnTo>
                  <a:pt x="9002530" y="10653882"/>
                </a:lnTo>
                <a:lnTo>
                  <a:pt x="0" y="106538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</a:blip>
            <a:stretch>
              <a:fillRect/>
            </a:stretch>
          </a:blipFill>
        </p:spPr>
      </p:sp>
      <p:sp>
        <p:nvSpPr>
          <p:cNvPr id="5" name="AutoShape 5"/>
          <p:cNvSpPr/>
          <p:nvPr/>
        </p:nvSpPr>
        <p:spPr>
          <a:xfrm flipV="1">
            <a:off x="1047750" y="1074392"/>
            <a:ext cx="0" cy="575367"/>
          </a:xfrm>
          <a:prstGeom prst="line">
            <a:avLst/>
          </a:prstGeom>
          <a:ln w="38100" cap="flat">
            <a:solidFill>
              <a:srgbClr val="29B55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TextBox 6"/>
          <p:cNvSpPr txBox="1"/>
          <p:nvPr/>
        </p:nvSpPr>
        <p:spPr>
          <a:xfrm>
            <a:off x="9782662" y="2701645"/>
            <a:ext cx="4319162" cy="21446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88622" lvl="1" indent="-194311" algn="just">
              <a:lnSpc>
                <a:spcPts val="2898"/>
              </a:lnSpc>
              <a:buFont typeface="Arial"/>
              <a:buChar char="•"/>
            </a:pP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Inspirar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e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motivar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pessoas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.</a:t>
            </a:r>
          </a:p>
          <a:p>
            <a:pPr marL="388622" lvl="1" indent="-194311" algn="just">
              <a:lnSpc>
                <a:spcPts val="2898"/>
              </a:lnSpc>
              <a:buFont typeface="Arial"/>
              <a:buChar char="•"/>
            </a:pP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Criar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uma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visão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compartilhada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.</a:t>
            </a:r>
          </a:p>
          <a:p>
            <a:pPr marL="388622" lvl="1" indent="-194311" algn="just">
              <a:lnSpc>
                <a:spcPts val="2898"/>
              </a:lnSpc>
              <a:buFont typeface="Arial"/>
              <a:buChar char="•"/>
            </a:pP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Desenvolver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talentos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.</a:t>
            </a:r>
          </a:p>
          <a:p>
            <a:pPr marL="388622" lvl="1" indent="-194311" algn="just">
              <a:lnSpc>
                <a:spcPts val="2898"/>
              </a:lnSpc>
              <a:buFont typeface="Arial"/>
              <a:buChar char="•"/>
            </a:pP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Promover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a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colaboração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.</a:t>
            </a:r>
          </a:p>
          <a:p>
            <a:pPr marL="388622" lvl="1" indent="-194311" algn="just">
              <a:lnSpc>
                <a:spcPts val="2898"/>
              </a:lnSpc>
              <a:buFont typeface="Arial"/>
              <a:buChar char="•"/>
            </a:pP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Gerenciar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conflitos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.</a:t>
            </a:r>
          </a:p>
          <a:p>
            <a:pPr algn="l">
              <a:lnSpc>
                <a:spcPts val="2898"/>
              </a:lnSpc>
            </a:pPr>
            <a:endParaRPr lang="en-US" sz="1800" spc="-72" dirty="0">
              <a:solidFill>
                <a:srgbClr val="FFFFFF"/>
              </a:solidFill>
              <a:latin typeface="Neue Machina"/>
              <a:ea typeface="Neue Machina"/>
              <a:cs typeface="Neue Machina"/>
              <a:sym typeface="Neue Machina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8793126" y="5875401"/>
            <a:ext cx="7781395" cy="32304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88622" lvl="1" indent="-194311" algn="just">
              <a:lnSpc>
                <a:spcPts val="2898"/>
              </a:lnSpc>
              <a:buFont typeface="Arial"/>
              <a:buChar char="•"/>
            </a:pP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Liderança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inspiradora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: Um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líder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que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inspira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os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funcionários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de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uma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startup a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superar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desafios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e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alcançar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resultados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ambiciosos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.</a:t>
            </a:r>
          </a:p>
          <a:p>
            <a:pPr marL="388622" lvl="1" indent="-194311" algn="just">
              <a:lnSpc>
                <a:spcPts val="2898"/>
              </a:lnSpc>
              <a:buFont typeface="Arial"/>
              <a:buChar char="•"/>
            </a:pP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Liderança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transformacional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: Um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líder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que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promove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mudanças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e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inovações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em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uma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empresa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tradicional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,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adaptando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-a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aos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novos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tempos.</a:t>
            </a:r>
          </a:p>
          <a:p>
            <a:pPr marL="388622" lvl="1" indent="-194311" algn="just">
              <a:lnSpc>
                <a:spcPts val="2898"/>
              </a:lnSpc>
              <a:buFont typeface="Arial"/>
              <a:buChar char="•"/>
            </a:pP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Liderança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servidora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: Um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líder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que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coloca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as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necessidades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dos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seus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colaboradores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em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primeiro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lugar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,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criando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um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ambiente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de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trabalho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colaborativo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e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positivo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.</a:t>
            </a:r>
          </a:p>
          <a:p>
            <a:pPr algn="l">
              <a:lnSpc>
                <a:spcPts val="2898"/>
              </a:lnSpc>
            </a:pPr>
            <a:endParaRPr lang="en-US" sz="1800" spc="-72" dirty="0">
              <a:solidFill>
                <a:srgbClr val="FFFFFF"/>
              </a:solidFill>
              <a:latin typeface="Neue Machina"/>
              <a:ea typeface="Neue Machina"/>
              <a:cs typeface="Neue Machina"/>
              <a:sym typeface="Neue Machina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8793126" y="5084286"/>
            <a:ext cx="3462232" cy="323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00"/>
              </a:lnSpc>
            </a:pPr>
            <a:r>
              <a:rPr lang="en-US" sz="2000" b="1" spc="-80" dirty="0">
                <a:solidFill>
                  <a:srgbClr val="29B554"/>
                </a:solidFill>
                <a:latin typeface="Neue Machina Ultra-Bold"/>
                <a:ea typeface="Neue Machina Ultra-Bold"/>
                <a:cs typeface="Neue Machina Ultra-Bold"/>
                <a:sym typeface="Neue Machina Ultra-Bold"/>
              </a:rPr>
              <a:t>EXEMPLOS: 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1028700" y="2768320"/>
            <a:ext cx="6519364" cy="4878731"/>
            <a:chOff x="0" y="0"/>
            <a:chExt cx="1010020" cy="75584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010020" cy="755843"/>
            </a:xfrm>
            <a:custGeom>
              <a:avLst/>
              <a:gdLst/>
              <a:ahLst/>
              <a:cxnLst/>
              <a:rect l="l" t="t" r="r" b="b"/>
              <a:pathLst>
                <a:path w="1010020" h="755843">
                  <a:moveTo>
                    <a:pt x="27313" y="0"/>
                  </a:moveTo>
                  <a:lnTo>
                    <a:pt x="982707" y="0"/>
                  </a:lnTo>
                  <a:cubicBezTo>
                    <a:pt x="989951" y="0"/>
                    <a:pt x="996898" y="2878"/>
                    <a:pt x="1002020" y="8000"/>
                  </a:cubicBezTo>
                  <a:cubicBezTo>
                    <a:pt x="1007142" y="13122"/>
                    <a:pt x="1010020" y="20069"/>
                    <a:pt x="1010020" y="27313"/>
                  </a:cubicBezTo>
                  <a:lnTo>
                    <a:pt x="1010020" y="728530"/>
                  </a:lnTo>
                  <a:cubicBezTo>
                    <a:pt x="1010020" y="743615"/>
                    <a:pt x="997792" y="755843"/>
                    <a:pt x="982707" y="755843"/>
                  </a:cubicBezTo>
                  <a:lnTo>
                    <a:pt x="27313" y="755843"/>
                  </a:lnTo>
                  <a:cubicBezTo>
                    <a:pt x="12229" y="755843"/>
                    <a:pt x="0" y="743615"/>
                    <a:pt x="0" y="728530"/>
                  </a:cubicBezTo>
                  <a:lnTo>
                    <a:pt x="0" y="27313"/>
                  </a:lnTo>
                  <a:cubicBezTo>
                    <a:pt x="0" y="12229"/>
                    <a:pt x="12229" y="0"/>
                    <a:pt x="27313" y="0"/>
                  </a:cubicBezTo>
                  <a:close/>
                </a:path>
              </a:pathLst>
            </a:custGeom>
            <a:blipFill>
              <a:blip r:embed="rId3"/>
              <a:stretch>
                <a:fillRect t="-50283" b="-50283"/>
              </a:stretch>
            </a:blipFill>
            <a:ln w="38100" cap="rnd">
              <a:solidFill>
                <a:srgbClr val="FFFFFF"/>
              </a:solidFill>
              <a:prstDash val="solid"/>
              <a:round/>
            </a:ln>
          </p:spPr>
        </p:sp>
      </p:grpSp>
      <p:sp>
        <p:nvSpPr>
          <p:cNvPr id="11" name="TextBox 11"/>
          <p:cNvSpPr txBox="1"/>
          <p:nvPr/>
        </p:nvSpPr>
        <p:spPr>
          <a:xfrm>
            <a:off x="1028700" y="8934450"/>
            <a:ext cx="3502804" cy="323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00"/>
              </a:lnSpc>
            </a:pPr>
            <a:r>
              <a:rPr lang="en-US" sz="2000" spc="-8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www.reallygreatsite.com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309966" y="1338046"/>
            <a:ext cx="9264555" cy="10587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898"/>
              </a:lnSpc>
            </a:pP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A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liderança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é a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capacidade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de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influenciar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pessoas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para que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elas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trabalhem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em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conjunto para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atingir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objetivos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comuns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. A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liderança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é fundamental para a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gestão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, pois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ela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permite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B5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V="1">
            <a:off x="1047750" y="1074392"/>
            <a:ext cx="0" cy="575367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TextBox 3"/>
          <p:cNvSpPr txBox="1"/>
          <p:nvPr/>
        </p:nvSpPr>
        <p:spPr>
          <a:xfrm>
            <a:off x="934511" y="1013036"/>
            <a:ext cx="7781395" cy="28841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79"/>
              </a:lnSpc>
            </a:pPr>
            <a:r>
              <a:rPr lang="en-US" sz="8199" b="1" spc="-327" dirty="0">
                <a:solidFill>
                  <a:srgbClr val="FFFFFF"/>
                </a:solidFill>
                <a:latin typeface="Neue Machina Ultra-Bold"/>
                <a:ea typeface="Neue Machina Ultra-Bold"/>
                <a:cs typeface="Neue Machina Ultra-Bold"/>
                <a:sym typeface="Neue Machina Ultra-Bold"/>
              </a:rPr>
              <a:t>Outros </a:t>
            </a:r>
            <a:r>
              <a:rPr lang="en-US" sz="8199" b="1" spc="-327" dirty="0" err="1">
                <a:solidFill>
                  <a:srgbClr val="FFFFFF"/>
                </a:solidFill>
                <a:latin typeface="Neue Machina Ultra-Bold"/>
                <a:ea typeface="Neue Machina Ultra-Bold"/>
                <a:cs typeface="Neue Machina Ultra-Bold"/>
                <a:sym typeface="Neue Machina Ultra-Bold"/>
              </a:rPr>
              <a:t>conceitos</a:t>
            </a:r>
            <a:r>
              <a:rPr lang="en-US" sz="8199" b="1" spc="-327" dirty="0">
                <a:solidFill>
                  <a:srgbClr val="FFFFFF"/>
                </a:solidFill>
                <a:latin typeface="Neue Machina Ultra-Bold"/>
                <a:ea typeface="Neue Machina Ultra-Bold"/>
                <a:cs typeface="Neue Machina Ultra-Bold"/>
                <a:sym typeface="Neue Machina Ultra-Bold"/>
              </a:rPr>
              <a:t> </a:t>
            </a:r>
            <a:r>
              <a:rPr lang="en-US" sz="8199" b="1" spc="-327" dirty="0" err="1">
                <a:solidFill>
                  <a:srgbClr val="FFFFFF"/>
                </a:solidFill>
                <a:latin typeface="Neue Machina Ultra-Bold"/>
                <a:ea typeface="Neue Machina Ultra-Bold"/>
                <a:cs typeface="Neue Machina Ultra-Bold"/>
                <a:sym typeface="Neue Machina Ultra-Bold"/>
              </a:rPr>
              <a:t>relevantes</a:t>
            </a:r>
            <a:endParaRPr lang="en-US" sz="8199" b="1" spc="-327" dirty="0">
              <a:solidFill>
                <a:srgbClr val="FFFFFF"/>
              </a:solidFill>
              <a:latin typeface="Neue Machina Ultra-Bold"/>
              <a:ea typeface="Neue Machina Ultra-Bold"/>
              <a:cs typeface="Neue Machina Ultra-Bold"/>
              <a:sym typeface="Neue Machina Ultra-Bold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823841" y="4143544"/>
            <a:ext cx="7781395" cy="696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898"/>
              </a:lnSpc>
            </a:pP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Cultura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organizacional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: Conjunto de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valores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,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crenças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e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comportamentos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compartilhados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pelos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membros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de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uma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organização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72301" y="6038447"/>
            <a:ext cx="7781395" cy="696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898"/>
              </a:lnSpc>
            </a:pP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Ética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na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gestão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: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Princípios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morais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que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devem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guiar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as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decisões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e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ações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dos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gestores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495612" y="1055342"/>
            <a:ext cx="1589541" cy="323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00"/>
              </a:lnSpc>
            </a:pPr>
            <a:r>
              <a:rPr lang="en-US" sz="2000" b="1" spc="-80" dirty="0">
                <a:solidFill>
                  <a:srgbClr val="121111"/>
                </a:solidFill>
                <a:latin typeface="Neue Machina Ultra-Bold"/>
                <a:ea typeface="Neue Machina Ultra-Bold"/>
                <a:cs typeface="Neue Machina Ultra-Bold"/>
                <a:sym typeface="Neue Machina Ultra-Bold"/>
              </a:rPr>
              <a:t>EXAMPLE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72301" y="5088043"/>
            <a:ext cx="8371699" cy="696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898"/>
              </a:lnSpc>
            </a:pP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Clima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organizacional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: A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percepção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que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os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membros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de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uma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organização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têm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sobre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o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ambiente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de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trabalho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.</a:t>
            </a:r>
          </a:p>
        </p:txBody>
      </p:sp>
      <p:sp>
        <p:nvSpPr>
          <p:cNvPr id="9" name="Freeform 9"/>
          <p:cNvSpPr/>
          <p:nvPr/>
        </p:nvSpPr>
        <p:spPr>
          <a:xfrm>
            <a:off x="6576145" y="2492455"/>
            <a:ext cx="731780" cy="612034"/>
          </a:xfrm>
          <a:custGeom>
            <a:avLst/>
            <a:gdLst/>
            <a:ahLst/>
            <a:cxnLst/>
            <a:rect l="l" t="t" r="r" b="b"/>
            <a:pathLst>
              <a:path w="731780" h="612034">
                <a:moveTo>
                  <a:pt x="0" y="0"/>
                </a:moveTo>
                <a:lnTo>
                  <a:pt x="731780" y="0"/>
                </a:lnTo>
                <a:lnTo>
                  <a:pt x="731780" y="612035"/>
                </a:lnTo>
                <a:lnTo>
                  <a:pt x="0" y="6120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-378017" y="-312105"/>
            <a:ext cx="1201859" cy="1096541"/>
            <a:chOff x="0" y="0"/>
            <a:chExt cx="121604" cy="110948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21604" cy="110948"/>
            </a:xfrm>
            <a:custGeom>
              <a:avLst/>
              <a:gdLst/>
              <a:ahLst/>
              <a:cxnLst/>
              <a:rect l="l" t="t" r="r" b="b"/>
              <a:pathLst>
                <a:path w="121604" h="110948">
                  <a:moveTo>
                    <a:pt x="0" y="0"/>
                  </a:moveTo>
                  <a:lnTo>
                    <a:pt x="121604" y="0"/>
                  </a:lnTo>
                  <a:lnTo>
                    <a:pt x="121604" y="110948"/>
                  </a:lnTo>
                  <a:lnTo>
                    <a:pt x="0" y="110948"/>
                  </a:lnTo>
                  <a:close/>
                </a:path>
              </a:pathLst>
            </a:custGeom>
            <a:solidFill>
              <a:srgbClr val="121111"/>
            </a:solidFill>
            <a:ln cap="sq">
              <a:noFill/>
              <a:prstDash val="solid"/>
              <a:miter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0" y="-47625"/>
              <a:ext cx="121604" cy="1585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8023911" y="-431757"/>
            <a:ext cx="998305" cy="3398763"/>
            <a:chOff x="0" y="0"/>
            <a:chExt cx="101008" cy="343885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01008" cy="343885"/>
            </a:xfrm>
            <a:custGeom>
              <a:avLst/>
              <a:gdLst/>
              <a:ahLst/>
              <a:cxnLst/>
              <a:rect l="l" t="t" r="r" b="b"/>
              <a:pathLst>
                <a:path w="101008" h="343885">
                  <a:moveTo>
                    <a:pt x="0" y="0"/>
                  </a:moveTo>
                  <a:lnTo>
                    <a:pt x="101008" y="0"/>
                  </a:lnTo>
                  <a:lnTo>
                    <a:pt x="101008" y="343885"/>
                  </a:lnTo>
                  <a:lnTo>
                    <a:pt x="0" y="343885"/>
                  </a:lnTo>
                  <a:close/>
                </a:path>
              </a:pathLst>
            </a:custGeom>
            <a:solidFill>
              <a:srgbClr val="121111"/>
            </a:solidFill>
            <a:ln cap="sq">
              <a:noFill/>
              <a:prstDash val="solid"/>
              <a:miter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0" y="-47625"/>
              <a:ext cx="101008" cy="3915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3830387" y="9987501"/>
            <a:ext cx="3539616" cy="467270"/>
            <a:chOff x="0" y="0"/>
            <a:chExt cx="358137" cy="47278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358137" cy="47278"/>
            </a:xfrm>
            <a:custGeom>
              <a:avLst/>
              <a:gdLst/>
              <a:ahLst/>
              <a:cxnLst/>
              <a:rect l="l" t="t" r="r" b="b"/>
              <a:pathLst>
                <a:path w="358137" h="47278">
                  <a:moveTo>
                    <a:pt x="0" y="0"/>
                  </a:moveTo>
                  <a:lnTo>
                    <a:pt x="358137" y="0"/>
                  </a:lnTo>
                  <a:lnTo>
                    <a:pt x="358137" y="47278"/>
                  </a:lnTo>
                  <a:lnTo>
                    <a:pt x="0" y="47278"/>
                  </a:lnTo>
                  <a:close/>
                </a:path>
              </a:pathLst>
            </a:custGeom>
            <a:solidFill>
              <a:srgbClr val="121111"/>
            </a:solidFill>
            <a:ln cap="sq">
              <a:noFill/>
              <a:prstDash val="solid"/>
              <a:miter/>
            </a:ln>
          </p:spPr>
        </p:sp>
        <p:sp>
          <p:nvSpPr>
            <p:cNvPr id="18" name="TextBox 18"/>
            <p:cNvSpPr txBox="1"/>
            <p:nvPr/>
          </p:nvSpPr>
          <p:spPr>
            <a:xfrm>
              <a:off x="0" y="-47625"/>
              <a:ext cx="358137" cy="949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772301" y="7015132"/>
            <a:ext cx="7781395" cy="696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898"/>
              </a:lnSpc>
            </a:pP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Responsabilidade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social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corporativa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: A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preocupação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das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organizações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com o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impacto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de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suas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atividades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na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sociedade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e no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meio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ambiente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772301" y="7931055"/>
            <a:ext cx="7781395" cy="3348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898"/>
              </a:lnSpc>
            </a:pP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Inovação: A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capacidade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de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criar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novas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ideias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e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soluções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.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772301" y="8467979"/>
            <a:ext cx="7781395" cy="696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898"/>
              </a:lnSpc>
            </a:pP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Empreendedorismo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: A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capacidade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de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identificar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oportunidades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e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criar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novos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negócios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.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9957281" y="1643793"/>
            <a:ext cx="7781395" cy="64880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88622" lvl="1" indent="-194311" algn="just">
              <a:lnSpc>
                <a:spcPts val="2898"/>
              </a:lnSpc>
              <a:buFont typeface="Arial"/>
              <a:buChar char="•"/>
            </a:pP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Cultura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organizacional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: A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cultura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de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uma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empresa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de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tecnologia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inovadora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, que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valoriza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a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criatividade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, a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experimentação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e a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colaboração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.</a:t>
            </a:r>
          </a:p>
          <a:p>
            <a:pPr marL="388622" lvl="1" indent="-194311" algn="just">
              <a:lnSpc>
                <a:spcPts val="2898"/>
              </a:lnSpc>
              <a:buFont typeface="Arial"/>
              <a:buChar char="•"/>
            </a:pP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Clima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organizacional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: O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ambiente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de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trabalho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positivo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e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motivador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em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uma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empresa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de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consultoria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,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onde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os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funcionários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se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sentem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valorizados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e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reconhecidos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.</a:t>
            </a:r>
          </a:p>
          <a:p>
            <a:pPr marL="388622" lvl="1" indent="-194311" algn="just">
              <a:lnSpc>
                <a:spcPts val="2898"/>
              </a:lnSpc>
              <a:buFont typeface="Arial"/>
              <a:buChar char="•"/>
            </a:pP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Ética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na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gestão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: A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conduta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ética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de um gestor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público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que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toma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decisões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transparentes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e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responsáveis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,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priorizando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o interesse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público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.</a:t>
            </a:r>
          </a:p>
          <a:p>
            <a:pPr marL="388622" lvl="1" indent="-194311" algn="just">
              <a:lnSpc>
                <a:spcPts val="2898"/>
              </a:lnSpc>
              <a:buFont typeface="Arial"/>
              <a:buChar char="•"/>
            </a:pP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Responsabilidade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social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corporativa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: Uma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empresa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de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retalho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que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adota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práticas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sustentáveis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,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como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a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redução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do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uso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de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plástico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e o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apoio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a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projetos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sociais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.</a:t>
            </a:r>
          </a:p>
          <a:p>
            <a:pPr marL="388622" lvl="1" indent="-194311" algn="just">
              <a:lnSpc>
                <a:spcPts val="2898"/>
              </a:lnSpc>
              <a:buFont typeface="Arial"/>
              <a:buChar char="•"/>
            </a:pP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Inovação: Uma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empresa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de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calçado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que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investe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em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pesquisa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e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desenvolvimento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para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criar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novos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modelos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e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tecnologias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.</a:t>
            </a:r>
          </a:p>
          <a:p>
            <a:pPr marL="388622" lvl="1" indent="-194311" algn="just">
              <a:lnSpc>
                <a:spcPts val="2898"/>
              </a:lnSpc>
              <a:buFont typeface="Arial"/>
              <a:buChar char="•"/>
            </a:pP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Empreendedorismo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: Um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jovem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empreendedor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que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cria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uma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startup de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sucesso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na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área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de turismo,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oferecendo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experiências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inovadoras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aos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clientes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.</a:t>
            </a:r>
          </a:p>
          <a:p>
            <a:pPr algn="just">
              <a:lnSpc>
                <a:spcPts val="2898"/>
              </a:lnSpc>
            </a:pPr>
            <a:endParaRPr lang="en-US" sz="1800" spc="-72" dirty="0">
              <a:solidFill>
                <a:srgbClr val="FFFFFF"/>
              </a:solidFill>
              <a:latin typeface="Neue Machina"/>
              <a:ea typeface="Neue Machina"/>
              <a:cs typeface="Neue Machina"/>
              <a:sym typeface="Neue Machi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19" grpId="0"/>
      <p:bldP spid="20" grpId="0"/>
      <p:bldP spid="21" grpId="0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11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394338">
            <a:off x="-3596822" y="-2373763"/>
            <a:ext cx="6954012" cy="8229600"/>
          </a:xfrm>
          <a:custGeom>
            <a:avLst/>
            <a:gdLst/>
            <a:ahLst/>
            <a:cxnLst/>
            <a:rect l="l" t="t" r="r" b="b"/>
            <a:pathLst>
              <a:path w="6954012" h="8229600">
                <a:moveTo>
                  <a:pt x="0" y="0"/>
                </a:moveTo>
                <a:lnTo>
                  <a:pt x="6954012" y="0"/>
                </a:lnTo>
                <a:lnTo>
                  <a:pt x="6954012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1394338">
            <a:off x="14507694" y="2354947"/>
            <a:ext cx="6954012" cy="8229600"/>
          </a:xfrm>
          <a:custGeom>
            <a:avLst/>
            <a:gdLst/>
            <a:ahLst/>
            <a:cxnLst/>
            <a:rect l="l" t="t" r="r" b="b"/>
            <a:pathLst>
              <a:path w="6954012" h="8229600">
                <a:moveTo>
                  <a:pt x="0" y="0"/>
                </a:moveTo>
                <a:lnTo>
                  <a:pt x="6954012" y="0"/>
                </a:lnTo>
                <a:lnTo>
                  <a:pt x="6954012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-409547" y="6087097"/>
            <a:ext cx="19373794" cy="48373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68"/>
              </a:lnSpc>
            </a:pPr>
            <a:r>
              <a:rPr lang="en-US" sz="10965" b="1" spc="-438">
                <a:solidFill>
                  <a:srgbClr val="FFFFFF"/>
                </a:solidFill>
                <a:latin typeface="Neue Machina Ultra-Bold"/>
                <a:ea typeface="Neue Machina Ultra-Bold"/>
                <a:cs typeface="Neue Machina Ultra-Bold"/>
                <a:sym typeface="Neue Machina Ultra-Bold"/>
              </a:rPr>
              <a:t>Conceitos e Enquadramento Conceptual:</a:t>
            </a:r>
          </a:p>
          <a:p>
            <a:pPr algn="ctr">
              <a:lnSpc>
                <a:spcPts val="8069"/>
              </a:lnSpc>
            </a:pPr>
            <a:endParaRPr lang="en-US" sz="10965" b="1" spc="-438">
              <a:solidFill>
                <a:srgbClr val="FFFFFF"/>
              </a:solidFill>
              <a:latin typeface="Neue Machina Ultra-Bold"/>
              <a:ea typeface="Neue Machina Ultra-Bold"/>
              <a:cs typeface="Neue Machina Ultra-Bold"/>
              <a:sym typeface="Neue Machina Ultra-Bold"/>
            </a:endParaRPr>
          </a:p>
        </p:txBody>
      </p:sp>
      <p:grpSp>
        <p:nvGrpSpPr>
          <p:cNvPr id="5" name="Group 5"/>
          <p:cNvGrpSpPr/>
          <p:nvPr/>
        </p:nvGrpSpPr>
        <p:grpSpPr>
          <a:xfrm rot="236099">
            <a:off x="5144483" y="2901919"/>
            <a:ext cx="8033241" cy="2607812"/>
            <a:chOff x="0" y="0"/>
            <a:chExt cx="1795560" cy="58288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795560" cy="582888"/>
            </a:xfrm>
            <a:custGeom>
              <a:avLst/>
              <a:gdLst/>
              <a:ahLst/>
              <a:cxnLst/>
              <a:rect l="l" t="t" r="r" b="b"/>
              <a:pathLst>
                <a:path w="1795560" h="582888">
                  <a:moveTo>
                    <a:pt x="96374" y="0"/>
                  </a:moveTo>
                  <a:lnTo>
                    <a:pt x="1699186" y="0"/>
                  </a:lnTo>
                  <a:cubicBezTo>
                    <a:pt x="1752412" y="0"/>
                    <a:pt x="1795560" y="43148"/>
                    <a:pt x="1795560" y="96374"/>
                  </a:cubicBezTo>
                  <a:lnTo>
                    <a:pt x="1795560" y="486515"/>
                  </a:lnTo>
                  <a:cubicBezTo>
                    <a:pt x="1795560" y="539740"/>
                    <a:pt x="1752412" y="582888"/>
                    <a:pt x="1699186" y="582888"/>
                  </a:cubicBezTo>
                  <a:lnTo>
                    <a:pt x="96374" y="582888"/>
                  </a:lnTo>
                  <a:cubicBezTo>
                    <a:pt x="43148" y="582888"/>
                    <a:pt x="0" y="539740"/>
                    <a:pt x="0" y="486515"/>
                  </a:cubicBezTo>
                  <a:lnTo>
                    <a:pt x="0" y="96374"/>
                  </a:lnTo>
                  <a:cubicBezTo>
                    <a:pt x="0" y="43148"/>
                    <a:pt x="43148" y="0"/>
                    <a:pt x="96374" y="0"/>
                  </a:cubicBezTo>
                  <a:close/>
                </a:path>
              </a:pathLst>
            </a:custGeom>
            <a:solidFill>
              <a:srgbClr val="29B554"/>
            </a:solidFill>
            <a:ln w="38100" cap="rnd">
              <a:solidFill>
                <a:srgbClr val="121111"/>
              </a:soli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1795560" cy="6305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AutoShape 8"/>
          <p:cNvSpPr/>
          <p:nvPr/>
        </p:nvSpPr>
        <p:spPr>
          <a:xfrm flipV="1">
            <a:off x="1047750" y="1074392"/>
            <a:ext cx="0" cy="575367"/>
          </a:xfrm>
          <a:prstGeom prst="line">
            <a:avLst/>
          </a:prstGeom>
          <a:ln w="38100" cap="flat">
            <a:solidFill>
              <a:srgbClr val="29B55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AutoShape 9"/>
          <p:cNvSpPr/>
          <p:nvPr/>
        </p:nvSpPr>
        <p:spPr>
          <a:xfrm>
            <a:off x="5064472" y="9693854"/>
            <a:ext cx="8689658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TextBox 10"/>
          <p:cNvSpPr txBox="1"/>
          <p:nvPr/>
        </p:nvSpPr>
        <p:spPr>
          <a:xfrm rot="236099">
            <a:off x="5359168" y="3472564"/>
            <a:ext cx="7553977" cy="20180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20"/>
              </a:lnSpc>
            </a:pPr>
            <a:r>
              <a:rPr lang="en-US" sz="8466" spc="-338">
                <a:solidFill>
                  <a:srgbClr val="121111"/>
                </a:solidFill>
                <a:latin typeface="Neue Machina"/>
                <a:ea typeface="Neue Machina"/>
                <a:cs typeface="Neue Machina"/>
                <a:sym typeface="Neue Machina"/>
              </a:rPr>
              <a:t>Organizações e Gestão:</a:t>
            </a:r>
          </a:p>
        </p:txBody>
      </p:sp>
      <p:sp>
        <p:nvSpPr>
          <p:cNvPr id="11" name="Freeform 11"/>
          <p:cNvSpPr/>
          <p:nvPr/>
        </p:nvSpPr>
        <p:spPr>
          <a:xfrm rot="-3677567">
            <a:off x="4947718" y="1843425"/>
            <a:ext cx="1081951" cy="904904"/>
          </a:xfrm>
          <a:custGeom>
            <a:avLst/>
            <a:gdLst/>
            <a:ahLst/>
            <a:cxnLst/>
            <a:rect l="l" t="t" r="r" b="b"/>
            <a:pathLst>
              <a:path w="1081951" h="904904">
                <a:moveTo>
                  <a:pt x="0" y="0"/>
                </a:moveTo>
                <a:lnTo>
                  <a:pt x="1081950" y="0"/>
                </a:lnTo>
                <a:lnTo>
                  <a:pt x="1081950" y="904904"/>
                </a:lnTo>
                <a:lnTo>
                  <a:pt x="0" y="90490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11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394338">
            <a:off x="-697786" y="-6139036"/>
            <a:ext cx="9002530" cy="10653882"/>
          </a:xfrm>
          <a:custGeom>
            <a:avLst/>
            <a:gdLst/>
            <a:ahLst/>
            <a:cxnLst/>
            <a:rect l="l" t="t" r="r" b="b"/>
            <a:pathLst>
              <a:path w="9002530" h="10653882">
                <a:moveTo>
                  <a:pt x="0" y="0"/>
                </a:moveTo>
                <a:lnTo>
                  <a:pt x="9002530" y="0"/>
                </a:lnTo>
                <a:lnTo>
                  <a:pt x="9002530" y="10653882"/>
                </a:lnTo>
                <a:lnTo>
                  <a:pt x="0" y="106538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1394338">
            <a:off x="15057246" y="1494216"/>
            <a:ext cx="9002530" cy="10653882"/>
          </a:xfrm>
          <a:custGeom>
            <a:avLst/>
            <a:gdLst/>
            <a:ahLst/>
            <a:cxnLst/>
            <a:rect l="l" t="t" r="r" b="b"/>
            <a:pathLst>
              <a:path w="9002530" h="10653882">
                <a:moveTo>
                  <a:pt x="0" y="0"/>
                </a:moveTo>
                <a:lnTo>
                  <a:pt x="9002530" y="0"/>
                </a:lnTo>
                <a:lnTo>
                  <a:pt x="9002530" y="10653882"/>
                </a:lnTo>
                <a:lnTo>
                  <a:pt x="0" y="106538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</a:blip>
            <a:stretch>
              <a:fillRect/>
            </a:stretch>
          </a:blipFill>
        </p:spPr>
      </p:sp>
      <p:sp>
        <p:nvSpPr>
          <p:cNvPr id="4" name="AutoShape 4"/>
          <p:cNvSpPr/>
          <p:nvPr/>
        </p:nvSpPr>
        <p:spPr>
          <a:xfrm flipV="1">
            <a:off x="1047750" y="1074392"/>
            <a:ext cx="0" cy="575367"/>
          </a:xfrm>
          <a:prstGeom prst="line">
            <a:avLst/>
          </a:prstGeom>
          <a:ln w="38100" cap="flat">
            <a:solidFill>
              <a:srgbClr val="29B554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5" name="Group 5"/>
          <p:cNvGrpSpPr/>
          <p:nvPr/>
        </p:nvGrpSpPr>
        <p:grpSpPr>
          <a:xfrm>
            <a:off x="8887601" y="6182839"/>
            <a:ext cx="8371699" cy="3075461"/>
            <a:chOff x="0" y="0"/>
            <a:chExt cx="1296995" cy="47646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296995" cy="476469"/>
            </a:xfrm>
            <a:custGeom>
              <a:avLst/>
              <a:gdLst/>
              <a:ahLst/>
              <a:cxnLst/>
              <a:rect l="l" t="t" r="r" b="b"/>
              <a:pathLst>
                <a:path w="1296995" h="476469">
                  <a:moveTo>
                    <a:pt x="21270" y="0"/>
                  </a:moveTo>
                  <a:lnTo>
                    <a:pt x="1275726" y="0"/>
                  </a:lnTo>
                  <a:cubicBezTo>
                    <a:pt x="1281367" y="0"/>
                    <a:pt x="1286777" y="2241"/>
                    <a:pt x="1290766" y="6230"/>
                  </a:cubicBezTo>
                  <a:cubicBezTo>
                    <a:pt x="1294754" y="10219"/>
                    <a:pt x="1296995" y="15629"/>
                    <a:pt x="1296995" y="21270"/>
                  </a:cubicBezTo>
                  <a:lnTo>
                    <a:pt x="1296995" y="455200"/>
                  </a:lnTo>
                  <a:cubicBezTo>
                    <a:pt x="1296995" y="466947"/>
                    <a:pt x="1287473" y="476469"/>
                    <a:pt x="1275726" y="476469"/>
                  </a:cubicBezTo>
                  <a:lnTo>
                    <a:pt x="21270" y="476469"/>
                  </a:lnTo>
                  <a:cubicBezTo>
                    <a:pt x="15629" y="476469"/>
                    <a:pt x="10219" y="474229"/>
                    <a:pt x="6230" y="470240"/>
                  </a:cubicBezTo>
                  <a:cubicBezTo>
                    <a:pt x="2241" y="466251"/>
                    <a:pt x="0" y="460841"/>
                    <a:pt x="0" y="455200"/>
                  </a:cubicBezTo>
                  <a:lnTo>
                    <a:pt x="0" y="21270"/>
                  </a:lnTo>
                  <a:cubicBezTo>
                    <a:pt x="0" y="15629"/>
                    <a:pt x="2241" y="10219"/>
                    <a:pt x="6230" y="6230"/>
                  </a:cubicBezTo>
                  <a:cubicBezTo>
                    <a:pt x="10219" y="2241"/>
                    <a:pt x="15629" y="0"/>
                    <a:pt x="21270" y="0"/>
                  </a:cubicBezTo>
                  <a:close/>
                </a:path>
              </a:pathLst>
            </a:custGeom>
            <a:blipFill>
              <a:blip r:embed="rId3"/>
              <a:stretch>
                <a:fillRect t="-40679" b="-40679"/>
              </a:stretch>
            </a:blipFill>
            <a:ln w="38100" cap="rnd">
              <a:solidFill>
                <a:srgbClr val="FFFFFF"/>
              </a:solidFill>
              <a:prstDash val="solid"/>
              <a:round/>
            </a:ln>
          </p:spPr>
        </p:sp>
      </p:grpSp>
      <p:sp>
        <p:nvSpPr>
          <p:cNvPr id="8" name="TextBox 8"/>
          <p:cNvSpPr txBox="1"/>
          <p:nvPr/>
        </p:nvSpPr>
        <p:spPr>
          <a:xfrm>
            <a:off x="1028700" y="7590706"/>
            <a:ext cx="7496420" cy="19507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379"/>
              </a:lnSpc>
            </a:pPr>
            <a:r>
              <a:rPr lang="en-US" sz="8199" b="1" spc="-327" dirty="0" err="1">
                <a:solidFill>
                  <a:srgbClr val="FFFFFF"/>
                </a:solidFill>
                <a:latin typeface="Neue Machina Ultra-Bold"/>
                <a:ea typeface="Neue Machina Ultra-Bold"/>
                <a:cs typeface="Neue Machina Ultra-Bold"/>
                <a:sym typeface="Neue Machina Ultra-Bold"/>
              </a:rPr>
              <a:t>Organizações</a:t>
            </a:r>
            <a:r>
              <a:rPr lang="en-US" sz="8199" b="1" spc="-327" dirty="0">
                <a:solidFill>
                  <a:srgbClr val="FFFFFF"/>
                </a:solidFill>
                <a:latin typeface="Neue Machina Ultra-Bold"/>
                <a:ea typeface="Neue Machina Ultra-Bold"/>
                <a:cs typeface="Neue Machina Ultra-Bold"/>
                <a:sym typeface="Neue Machina Ultra-Bold"/>
              </a:rPr>
              <a:t> e </a:t>
            </a:r>
            <a:r>
              <a:rPr lang="en-US" sz="8199" b="1" spc="-327" dirty="0" err="1">
                <a:solidFill>
                  <a:srgbClr val="FFFFFF"/>
                </a:solidFill>
                <a:latin typeface="Neue Machina Ultra-Bold"/>
                <a:ea typeface="Neue Machina Ultra-Bold"/>
                <a:cs typeface="Neue Machina Ultra-Bold"/>
                <a:sym typeface="Neue Machina Ultra-Bold"/>
              </a:rPr>
              <a:t>Gestão</a:t>
            </a:r>
            <a:endParaRPr lang="en-US" sz="8199" b="1" spc="-327" dirty="0">
              <a:solidFill>
                <a:srgbClr val="FFFFFF"/>
              </a:solidFill>
              <a:latin typeface="Neue Machina Ultra-Bold"/>
              <a:ea typeface="Neue Machina Ultra-Bold"/>
              <a:cs typeface="Neue Machina Ultra-Bold"/>
              <a:sym typeface="Neue Machina Ultra-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8887601" y="1931642"/>
            <a:ext cx="8371699" cy="10587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98"/>
              </a:lnSpc>
            </a:pP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Uma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organização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é um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grupo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de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pessoas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que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trabalham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juntas para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atingir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objetivos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comuns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. As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organizações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podem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ser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classificadas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de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diversas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formas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,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como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: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887601" y="3300003"/>
            <a:ext cx="8371699" cy="25065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88622" lvl="1" indent="-194311" algn="l">
              <a:lnSpc>
                <a:spcPts val="2898"/>
              </a:lnSpc>
              <a:buFont typeface="Arial"/>
              <a:buChar char="•"/>
            </a:pP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Lucrativas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: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Empresas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que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visam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gerar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lucro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para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seus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proprietários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ou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acionistas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.</a:t>
            </a:r>
          </a:p>
          <a:p>
            <a:pPr marL="388622" lvl="1" indent="-194311" algn="l">
              <a:lnSpc>
                <a:spcPts val="2898"/>
              </a:lnSpc>
              <a:buFont typeface="Arial"/>
              <a:buChar char="•"/>
            </a:pP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Não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lucrativas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: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Organizações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que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buscam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atender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a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causas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sociais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,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ambientais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ou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filantrópicas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,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sem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visar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lucro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.</a:t>
            </a:r>
          </a:p>
          <a:p>
            <a:pPr marL="388622" lvl="1" indent="-194311" algn="l">
              <a:lnSpc>
                <a:spcPts val="2898"/>
              </a:lnSpc>
              <a:buFont typeface="Arial"/>
              <a:buChar char="•"/>
            </a:pP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Públicas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: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Entidades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governamentais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que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prestam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serviços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à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população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.</a:t>
            </a:r>
          </a:p>
          <a:p>
            <a:pPr marL="388622" lvl="1" indent="-194311" algn="l">
              <a:lnSpc>
                <a:spcPts val="2898"/>
              </a:lnSpc>
              <a:buFont typeface="Arial"/>
              <a:buChar char="•"/>
            </a:pP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Privadas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: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Organizações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que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pertencem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a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particulares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e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não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ao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governo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.</a:t>
            </a:r>
          </a:p>
          <a:p>
            <a:pPr algn="l">
              <a:lnSpc>
                <a:spcPts val="2898"/>
              </a:lnSpc>
            </a:pPr>
            <a:endParaRPr lang="en-US" sz="1800" spc="-72" dirty="0">
              <a:solidFill>
                <a:srgbClr val="FFFFFF"/>
              </a:solidFill>
              <a:latin typeface="Neue Machina"/>
              <a:ea typeface="Neue Machina"/>
              <a:cs typeface="Neue Machina"/>
              <a:sym typeface="Neue Machina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8906651" y="1055342"/>
            <a:ext cx="6528019" cy="323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00"/>
              </a:lnSpc>
            </a:pPr>
            <a:r>
              <a:rPr lang="en-US" sz="2000" b="1" spc="-80" dirty="0">
                <a:solidFill>
                  <a:srgbClr val="29B554"/>
                </a:solidFill>
                <a:latin typeface="Neue Machina Ultra-Bold"/>
                <a:ea typeface="Neue Machina Ultra-Bold"/>
                <a:cs typeface="Neue Machina Ultra-Bold"/>
                <a:sym typeface="Neue Machina Ultra-Bold"/>
              </a:rPr>
              <a:t>DEFINIÇÃO E TIPOLOGIA DE ORGANIZAÇÕES: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11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394338">
            <a:off x="-697786" y="-6139036"/>
            <a:ext cx="9002530" cy="10653882"/>
          </a:xfrm>
          <a:custGeom>
            <a:avLst/>
            <a:gdLst/>
            <a:ahLst/>
            <a:cxnLst/>
            <a:rect l="l" t="t" r="r" b="b"/>
            <a:pathLst>
              <a:path w="9002530" h="10653882">
                <a:moveTo>
                  <a:pt x="0" y="0"/>
                </a:moveTo>
                <a:lnTo>
                  <a:pt x="9002530" y="0"/>
                </a:lnTo>
                <a:lnTo>
                  <a:pt x="9002530" y="10653882"/>
                </a:lnTo>
                <a:lnTo>
                  <a:pt x="0" y="106538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1394338">
            <a:off x="15057246" y="1494216"/>
            <a:ext cx="9002530" cy="10653882"/>
          </a:xfrm>
          <a:custGeom>
            <a:avLst/>
            <a:gdLst/>
            <a:ahLst/>
            <a:cxnLst/>
            <a:rect l="l" t="t" r="r" b="b"/>
            <a:pathLst>
              <a:path w="9002530" h="10653882">
                <a:moveTo>
                  <a:pt x="0" y="0"/>
                </a:moveTo>
                <a:lnTo>
                  <a:pt x="9002530" y="0"/>
                </a:lnTo>
                <a:lnTo>
                  <a:pt x="9002530" y="10653882"/>
                </a:lnTo>
                <a:lnTo>
                  <a:pt x="0" y="106538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</a:blip>
            <a:stretch>
              <a:fillRect/>
            </a:stretch>
          </a:blipFill>
        </p:spPr>
      </p:sp>
      <p:sp>
        <p:nvSpPr>
          <p:cNvPr id="4" name="AutoShape 4"/>
          <p:cNvSpPr/>
          <p:nvPr/>
        </p:nvSpPr>
        <p:spPr>
          <a:xfrm flipV="1">
            <a:off x="1047750" y="1074392"/>
            <a:ext cx="0" cy="575367"/>
          </a:xfrm>
          <a:prstGeom prst="line">
            <a:avLst/>
          </a:prstGeom>
          <a:ln w="38100" cap="flat">
            <a:solidFill>
              <a:srgbClr val="29B55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TextBox 5"/>
          <p:cNvSpPr txBox="1"/>
          <p:nvPr/>
        </p:nvSpPr>
        <p:spPr>
          <a:xfrm>
            <a:off x="549486" y="5092824"/>
            <a:ext cx="7496420" cy="23603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30"/>
              </a:lnSpc>
            </a:pPr>
            <a:r>
              <a:rPr lang="en-US" sz="6700" b="1" spc="-268" dirty="0" err="1">
                <a:solidFill>
                  <a:srgbClr val="FFFFFF"/>
                </a:solidFill>
                <a:latin typeface="Neue Machina Ultra-Bold"/>
                <a:ea typeface="Neue Machina Ultra-Bold"/>
                <a:cs typeface="Neue Machina Ultra-Bold"/>
                <a:sym typeface="Neue Machina Ultra-Bold"/>
              </a:rPr>
              <a:t>Exemplos</a:t>
            </a:r>
            <a:r>
              <a:rPr lang="en-US" sz="6700" b="1" spc="-268" dirty="0">
                <a:solidFill>
                  <a:srgbClr val="FFFFFF"/>
                </a:solidFill>
                <a:latin typeface="Neue Machina Ultra-Bold"/>
                <a:ea typeface="Neue Machina Ultra-Bold"/>
                <a:cs typeface="Neue Machina Ultra-Bold"/>
                <a:sym typeface="Neue Machina Ultra-Bold"/>
              </a:rPr>
              <a:t> </a:t>
            </a:r>
            <a:r>
              <a:rPr lang="en-US" sz="6700" b="1" spc="-268" dirty="0" err="1">
                <a:solidFill>
                  <a:srgbClr val="FFFFFF"/>
                </a:solidFill>
                <a:latin typeface="Neue Machina Ultra-Bold"/>
                <a:ea typeface="Neue Machina Ultra-Bold"/>
                <a:cs typeface="Neue Machina Ultra-Bold"/>
                <a:sym typeface="Neue Machina Ultra-Bold"/>
              </a:rPr>
              <a:t>deTipologia</a:t>
            </a:r>
            <a:r>
              <a:rPr lang="en-US" sz="6700" b="1" spc="-268" dirty="0">
                <a:solidFill>
                  <a:srgbClr val="FFFFFF"/>
                </a:solidFill>
                <a:latin typeface="Neue Machina Ultra-Bold"/>
                <a:ea typeface="Neue Machina Ultra-Bold"/>
                <a:cs typeface="Neue Machina Ultra-Bold"/>
                <a:sym typeface="Neue Machina Ultra-Bold"/>
              </a:rPr>
              <a:t> de </a:t>
            </a:r>
            <a:r>
              <a:rPr lang="en-US" sz="6700" b="1" spc="-268" dirty="0" err="1">
                <a:solidFill>
                  <a:srgbClr val="FFFFFF"/>
                </a:solidFill>
                <a:latin typeface="Neue Machina Ultra-Bold"/>
                <a:ea typeface="Neue Machina Ultra-Bold"/>
                <a:cs typeface="Neue Machina Ultra-Bold"/>
                <a:sym typeface="Neue Machina Ultra-Bold"/>
              </a:rPr>
              <a:t>organizações</a:t>
            </a:r>
            <a:r>
              <a:rPr lang="en-US" sz="6700" b="1" spc="-268" dirty="0">
                <a:solidFill>
                  <a:srgbClr val="FFFFFF"/>
                </a:solidFill>
                <a:latin typeface="Neue Machina Ultra-Bold"/>
                <a:ea typeface="Neue Machina Ultra-Bold"/>
                <a:cs typeface="Neue Machina Ultra-Bold"/>
                <a:sym typeface="Neue Machina Ultra-Bold"/>
              </a:rPr>
              <a:t>: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887601" y="483842"/>
            <a:ext cx="8371699" cy="25065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98"/>
              </a:lnSpc>
            </a:pP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Lucrativas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:</a:t>
            </a:r>
          </a:p>
          <a:p>
            <a:pPr marL="388622" lvl="1" indent="-194311" algn="l">
              <a:lnSpc>
                <a:spcPts val="2898"/>
              </a:lnSpc>
              <a:buFont typeface="Arial"/>
              <a:buChar char="•"/>
            </a:pP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Empresas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de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grande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porte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: Jerónimo Martins (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retalho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), EDP (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energia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), Galp (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petróleo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), NOS (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telecomunicações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).</a:t>
            </a:r>
          </a:p>
          <a:p>
            <a:pPr marL="388622" lvl="1" indent="-194311" algn="l">
              <a:lnSpc>
                <a:spcPts val="2898"/>
              </a:lnSpc>
              <a:buFont typeface="Arial"/>
              <a:buChar char="•"/>
            </a:pP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Pequenas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e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médias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empresas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(PMEs):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Diversas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empresas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familiares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nos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setores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de turismo,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restauração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,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têxtil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e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calçado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, que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são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a base da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economia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portuguesa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.</a:t>
            </a:r>
          </a:p>
          <a:p>
            <a:pPr algn="l">
              <a:lnSpc>
                <a:spcPts val="2898"/>
              </a:lnSpc>
            </a:pPr>
            <a:endParaRPr lang="en-US" sz="1800" spc="-72" dirty="0">
              <a:solidFill>
                <a:srgbClr val="FFFFFF"/>
              </a:solidFill>
              <a:latin typeface="Neue Machina"/>
              <a:ea typeface="Neue Machina"/>
              <a:cs typeface="Neue Machina"/>
              <a:sym typeface="Neue Machina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8887601" y="3019015"/>
            <a:ext cx="8371699" cy="21446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98"/>
              </a:lnSpc>
            </a:pP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Não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lucrativas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:</a:t>
            </a:r>
          </a:p>
          <a:p>
            <a:pPr marL="388622" lvl="1" indent="-194311" algn="l">
              <a:lnSpc>
                <a:spcPts val="2898"/>
              </a:lnSpc>
              <a:buFont typeface="Arial"/>
              <a:buChar char="•"/>
            </a:pP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Instituições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de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solidariedade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social (IPSS):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Bancos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Alimentares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,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Misericórdias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, Cruz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Vermelha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Portuguesa.</a:t>
            </a:r>
          </a:p>
          <a:p>
            <a:pPr marL="388622" lvl="1" indent="-194311" algn="l">
              <a:lnSpc>
                <a:spcPts val="2898"/>
              </a:lnSpc>
              <a:buFont typeface="Arial"/>
              <a:buChar char="•"/>
            </a:pP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Organizações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não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governamentais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(ONGs): Quercus (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ambiente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),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Amnistia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Internacional Portugal,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Médicos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Sem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Fronteiras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Portugal.</a:t>
            </a:r>
          </a:p>
          <a:p>
            <a:pPr algn="l">
              <a:lnSpc>
                <a:spcPts val="2898"/>
              </a:lnSpc>
            </a:pPr>
            <a:endParaRPr lang="en-US" sz="1800" spc="-72" dirty="0">
              <a:solidFill>
                <a:srgbClr val="FFFFFF"/>
              </a:solidFill>
              <a:latin typeface="Neue Machina"/>
              <a:ea typeface="Neue Machina"/>
              <a:cs typeface="Neue Machina"/>
              <a:sym typeface="Neue Machina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8887601" y="131305"/>
            <a:ext cx="6528019" cy="323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00"/>
              </a:lnSpc>
            </a:pPr>
            <a:r>
              <a:rPr lang="en-US" sz="2000" b="1" spc="-80" dirty="0">
                <a:solidFill>
                  <a:srgbClr val="29B554"/>
                </a:solidFill>
                <a:latin typeface="Neue Machina Ultra-Bold"/>
                <a:ea typeface="Neue Machina Ultra-Bold"/>
                <a:cs typeface="Neue Machina Ultra-Bold"/>
                <a:sym typeface="Neue Machina Ultra-Bold"/>
              </a:rPr>
              <a:t>TIPOLOGIA DE ORGANIZAÇÕES: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8887601" y="5076825"/>
            <a:ext cx="8371699" cy="21446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98"/>
              </a:lnSpc>
            </a:pP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Públicas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:*</a:t>
            </a:r>
          </a:p>
          <a:p>
            <a:pPr marL="388622" lvl="1" indent="-194311" algn="l">
              <a:lnSpc>
                <a:spcPts val="2898"/>
              </a:lnSpc>
              <a:buFont typeface="Arial"/>
              <a:buChar char="•"/>
            </a:pP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Administração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Central: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Presidência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da República, Assembleia da República, Governo de Portugal,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ministérios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.</a:t>
            </a:r>
          </a:p>
          <a:p>
            <a:pPr marL="388622" lvl="1" indent="-194311" algn="l">
              <a:lnSpc>
                <a:spcPts val="2898"/>
              </a:lnSpc>
              <a:buFont typeface="Arial"/>
              <a:buChar char="•"/>
            </a:pP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Administração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Regional: Governos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Regionais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dos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Açores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e da Madeira.</a:t>
            </a:r>
          </a:p>
          <a:p>
            <a:pPr marL="388622" lvl="1" indent="-194311" algn="l">
              <a:lnSpc>
                <a:spcPts val="2898"/>
              </a:lnSpc>
              <a:buFont typeface="Arial"/>
              <a:buChar char="•"/>
            </a:pP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Administração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Local: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Câmaras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Municipais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(Lisboa, Porto, etc.).</a:t>
            </a:r>
          </a:p>
          <a:p>
            <a:pPr algn="l">
              <a:lnSpc>
                <a:spcPts val="2898"/>
              </a:lnSpc>
            </a:pPr>
            <a:endParaRPr lang="en-US" sz="1800" spc="-72" dirty="0">
              <a:solidFill>
                <a:srgbClr val="FFFFFF"/>
              </a:solidFill>
              <a:latin typeface="Neue Machina"/>
              <a:ea typeface="Neue Machina"/>
              <a:cs typeface="Neue Machina"/>
              <a:sym typeface="Neue Machina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8887601" y="7250049"/>
            <a:ext cx="8371699" cy="25065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98"/>
              </a:lnSpc>
            </a:pP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Privadas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:*</a:t>
            </a:r>
          </a:p>
          <a:p>
            <a:pPr marL="388622" lvl="1" indent="-194311" algn="l">
              <a:lnSpc>
                <a:spcPts val="2898"/>
              </a:lnSpc>
              <a:buFont typeface="Arial"/>
              <a:buChar char="•"/>
            </a:pP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Empresas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familiares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: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Muitas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empresas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em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Portugal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são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de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natureza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familiar, com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desafios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específicos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de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gestão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e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sucessão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.</a:t>
            </a:r>
          </a:p>
          <a:p>
            <a:pPr marL="388622" lvl="1" indent="-194311" algn="l">
              <a:lnSpc>
                <a:spcPts val="2898"/>
              </a:lnSpc>
              <a:buFont typeface="Arial"/>
              <a:buChar char="•"/>
            </a:pP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Startups: Portugal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tem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um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ecossistema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de startups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em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crescimento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, com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exemplos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como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a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Farfetch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(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moda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online) e a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Talkdesk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(software de contact center).</a:t>
            </a:r>
          </a:p>
          <a:p>
            <a:pPr algn="l">
              <a:lnSpc>
                <a:spcPts val="2898"/>
              </a:lnSpc>
            </a:pPr>
            <a:endParaRPr lang="en-US" sz="1800" spc="-72" dirty="0">
              <a:solidFill>
                <a:srgbClr val="FFFFFF"/>
              </a:solidFill>
              <a:latin typeface="Neue Machina"/>
              <a:ea typeface="Neue Machina"/>
              <a:cs typeface="Neue Machina"/>
              <a:sym typeface="Neue Machi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11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394338">
            <a:off x="-697786" y="-6139036"/>
            <a:ext cx="9002530" cy="10653882"/>
          </a:xfrm>
          <a:custGeom>
            <a:avLst/>
            <a:gdLst/>
            <a:ahLst/>
            <a:cxnLst/>
            <a:rect l="l" t="t" r="r" b="b"/>
            <a:pathLst>
              <a:path w="9002530" h="10653882">
                <a:moveTo>
                  <a:pt x="0" y="0"/>
                </a:moveTo>
                <a:lnTo>
                  <a:pt x="9002530" y="0"/>
                </a:lnTo>
                <a:lnTo>
                  <a:pt x="9002530" y="10653882"/>
                </a:lnTo>
                <a:lnTo>
                  <a:pt x="0" y="106538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1394338">
            <a:off x="15057246" y="1494216"/>
            <a:ext cx="9002530" cy="10653882"/>
          </a:xfrm>
          <a:custGeom>
            <a:avLst/>
            <a:gdLst/>
            <a:ahLst/>
            <a:cxnLst/>
            <a:rect l="l" t="t" r="r" b="b"/>
            <a:pathLst>
              <a:path w="9002530" h="10653882">
                <a:moveTo>
                  <a:pt x="0" y="0"/>
                </a:moveTo>
                <a:lnTo>
                  <a:pt x="9002530" y="0"/>
                </a:lnTo>
                <a:lnTo>
                  <a:pt x="9002530" y="10653882"/>
                </a:lnTo>
                <a:lnTo>
                  <a:pt x="0" y="106538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</a:blip>
            <a:stretch>
              <a:fillRect/>
            </a:stretch>
          </a:blipFill>
        </p:spPr>
      </p:sp>
      <p:sp>
        <p:nvSpPr>
          <p:cNvPr id="4" name="AutoShape 4"/>
          <p:cNvSpPr/>
          <p:nvPr/>
        </p:nvSpPr>
        <p:spPr>
          <a:xfrm flipV="1">
            <a:off x="1047750" y="1074392"/>
            <a:ext cx="0" cy="575367"/>
          </a:xfrm>
          <a:prstGeom prst="line">
            <a:avLst/>
          </a:prstGeom>
          <a:ln w="38100" cap="flat">
            <a:solidFill>
              <a:srgbClr val="29B554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5" name="Group 5"/>
          <p:cNvGrpSpPr/>
          <p:nvPr/>
        </p:nvGrpSpPr>
        <p:grpSpPr>
          <a:xfrm>
            <a:off x="8887601" y="6630162"/>
            <a:ext cx="8371699" cy="3075461"/>
            <a:chOff x="0" y="0"/>
            <a:chExt cx="1296995" cy="47646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296995" cy="476469"/>
            </a:xfrm>
            <a:custGeom>
              <a:avLst/>
              <a:gdLst/>
              <a:ahLst/>
              <a:cxnLst/>
              <a:rect l="l" t="t" r="r" b="b"/>
              <a:pathLst>
                <a:path w="1296995" h="476469">
                  <a:moveTo>
                    <a:pt x="21270" y="0"/>
                  </a:moveTo>
                  <a:lnTo>
                    <a:pt x="1275726" y="0"/>
                  </a:lnTo>
                  <a:cubicBezTo>
                    <a:pt x="1281367" y="0"/>
                    <a:pt x="1286777" y="2241"/>
                    <a:pt x="1290766" y="6230"/>
                  </a:cubicBezTo>
                  <a:cubicBezTo>
                    <a:pt x="1294754" y="10219"/>
                    <a:pt x="1296995" y="15629"/>
                    <a:pt x="1296995" y="21270"/>
                  </a:cubicBezTo>
                  <a:lnTo>
                    <a:pt x="1296995" y="455200"/>
                  </a:lnTo>
                  <a:cubicBezTo>
                    <a:pt x="1296995" y="466947"/>
                    <a:pt x="1287473" y="476469"/>
                    <a:pt x="1275726" y="476469"/>
                  </a:cubicBezTo>
                  <a:lnTo>
                    <a:pt x="21270" y="476469"/>
                  </a:lnTo>
                  <a:cubicBezTo>
                    <a:pt x="15629" y="476469"/>
                    <a:pt x="10219" y="474229"/>
                    <a:pt x="6230" y="470240"/>
                  </a:cubicBezTo>
                  <a:cubicBezTo>
                    <a:pt x="2241" y="466251"/>
                    <a:pt x="0" y="460841"/>
                    <a:pt x="0" y="455200"/>
                  </a:cubicBezTo>
                  <a:lnTo>
                    <a:pt x="0" y="21270"/>
                  </a:lnTo>
                  <a:cubicBezTo>
                    <a:pt x="0" y="15629"/>
                    <a:pt x="2241" y="10219"/>
                    <a:pt x="6230" y="6230"/>
                  </a:cubicBezTo>
                  <a:cubicBezTo>
                    <a:pt x="10219" y="2241"/>
                    <a:pt x="15629" y="0"/>
                    <a:pt x="21270" y="0"/>
                  </a:cubicBezTo>
                  <a:close/>
                </a:path>
              </a:pathLst>
            </a:custGeom>
            <a:blipFill>
              <a:blip r:embed="rId3"/>
              <a:stretch>
                <a:fillRect t="-40679" b="-40679"/>
              </a:stretch>
            </a:blipFill>
            <a:ln w="38100" cap="rnd">
              <a:solidFill>
                <a:srgbClr val="FFFFFF"/>
              </a:solidFill>
              <a:prstDash val="solid"/>
              <a:round/>
            </a:ln>
          </p:spPr>
        </p:sp>
      </p:grpSp>
      <p:sp>
        <p:nvSpPr>
          <p:cNvPr id="7" name="TextBox 7"/>
          <p:cNvSpPr txBox="1"/>
          <p:nvPr/>
        </p:nvSpPr>
        <p:spPr>
          <a:xfrm>
            <a:off x="1028700" y="7590706"/>
            <a:ext cx="7496420" cy="19507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379"/>
              </a:lnSpc>
            </a:pPr>
            <a:r>
              <a:rPr lang="en-US" sz="8199" b="1" spc="-327" dirty="0" err="1">
                <a:solidFill>
                  <a:srgbClr val="FFFFFF"/>
                </a:solidFill>
                <a:latin typeface="Neue Machina Ultra-Bold"/>
                <a:ea typeface="Neue Machina Ultra-Bold"/>
                <a:cs typeface="Neue Machina Ultra-Bold"/>
                <a:sym typeface="Neue Machina Ultra-Bold"/>
              </a:rPr>
              <a:t>Organizações</a:t>
            </a:r>
            <a:r>
              <a:rPr lang="en-US" sz="8199" b="1" spc="-327" dirty="0">
                <a:solidFill>
                  <a:srgbClr val="FFFFFF"/>
                </a:solidFill>
                <a:latin typeface="Neue Machina Ultra-Bold"/>
                <a:ea typeface="Neue Machina Ultra-Bold"/>
                <a:cs typeface="Neue Machina Ultra-Bold"/>
                <a:sym typeface="Neue Machina Ultra-Bold"/>
              </a:rPr>
              <a:t> e </a:t>
            </a:r>
            <a:r>
              <a:rPr lang="en-US" sz="8199" b="1" spc="-327" dirty="0" err="1">
                <a:solidFill>
                  <a:srgbClr val="FFFFFF"/>
                </a:solidFill>
                <a:latin typeface="Neue Machina Ultra-Bold"/>
                <a:ea typeface="Neue Machina Ultra-Bold"/>
                <a:cs typeface="Neue Machina Ultra-Bold"/>
                <a:sym typeface="Neue Machina Ultra-Bold"/>
              </a:rPr>
              <a:t>Gestão</a:t>
            </a:r>
            <a:endParaRPr lang="en-US" sz="8199" b="1" spc="-327" dirty="0">
              <a:solidFill>
                <a:srgbClr val="FFFFFF"/>
              </a:solidFill>
              <a:latin typeface="Neue Machina Ultra-Bold"/>
              <a:ea typeface="Neue Machina Ultra-Bold"/>
              <a:cs typeface="Neue Machina Ultra-Bold"/>
              <a:sym typeface="Neue Machina Ultra-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8887601" y="962025"/>
            <a:ext cx="8371699" cy="10587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98"/>
              </a:lnSpc>
            </a:pP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A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gestão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é o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processo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de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planejar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,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organizar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,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liderar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e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controlar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recursos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(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pessoas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,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finanças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,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materiais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,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informações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) para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atingir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os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objetivos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de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uma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organização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de forma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eficaz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e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eficiente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8887601" y="2963799"/>
            <a:ext cx="8371699" cy="696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98"/>
              </a:lnSpc>
            </a:pP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A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gestão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é fundamental para o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sucesso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de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qualquer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organização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, pois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ela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permite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: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887601" y="352495"/>
            <a:ext cx="6528019" cy="323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00"/>
              </a:lnSpc>
            </a:pPr>
            <a:r>
              <a:rPr lang="en-US" sz="2000" b="1" spc="-80" dirty="0">
                <a:solidFill>
                  <a:srgbClr val="29B554"/>
                </a:solidFill>
                <a:latin typeface="Neue Machina Ultra-Bold"/>
                <a:ea typeface="Neue Machina Ultra-Bold"/>
                <a:cs typeface="Neue Machina Ultra-Bold"/>
                <a:sym typeface="Neue Machina Ultra-Bold"/>
              </a:rPr>
              <a:t>CONCEITO DE GESTÃO: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887601" y="2354199"/>
            <a:ext cx="6528019" cy="323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00"/>
              </a:lnSpc>
            </a:pPr>
            <a:r>
              <a:rPr lang="en-US" sz="2000" b="1" spc="-80" dirty="0">
                <a:solidFill>
                  <a:srgbClr val="29B554"/>
                </a:solidFill>
                <a:latin typeface="Neue Machina Ultra-Bold"/>
                <a:ea typeface="Neue Machina Ultra-Bold"/>
                <a:cs typeface="Neue Machina Ultra-Bold"/>
                <a:sym typeface="Neue Machina Ultra-Bold"/>
              </a:rPr>
              <a:t>IMPORTÂNCIA DA GESTÃO: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887601" y="3856863"/>
            <a:ext cx="8371699" cy="25065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88622" lvl="1" indent="-194311" algn="l">
              <a:lnSpc>
                <a:spcPts val="2898"/>
              </a:lnSpc>
              <a:buFont typeface="Arial"/>
              <a:buChar char="•"/>
            </a:pP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Definir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metas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e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objetivos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claros.</a:t>
            </a:r>
          </a:p>
          <a:p>
            <a:pPr marL="388622" lvl="1" indent="-194311" algn="l">
              <a:lnSpc>
                <a:spcPts val="2898"/>
              </a:lnSpc>
              <a:buFont typeface="Arial"/>
              <a:buChar char="•"/>
            </a:pP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Alocar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recursos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de forma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estratégica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.</a:t>
            </a:r>
          </a:p>
          <a:p>
            <a:pPr marL="388622" lvl="1" indent="-194311" algn="l">
              <a:lnSpc>
                <a:spcPts val="2898"/>
              </a:lnSpc>
              <a:buFont typeface="Arial"/>
              <a:buChar char="•"/>
            </a:pP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Coordenar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atividades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e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esforços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.</a:t>
            </a:r>
          </a:p>
          <a:p>
            <a:pPr marL="388622" lvl="1" indent="-194311" algn="l">
              <a:lnSpc>
                <a:spcPts val="2898"/>
              </a:lnSpc>
              <a:buFont typeface="Arial"/>
              <a:buChar char="•"/>
            </a:pP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Motivar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e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engajar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pessoas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.</a:t>
            </a:r>
          </a:p>
          <a:p>
            <a:pPr marL="388622" lvl="1" indent="-194311" algn="l">
              <a:lnSpc>
                <a:spcPts val="2898"/>
              </a:lnSpc>
              <a:buFont typeface="Arial"/>
              <a:buChar char="•"/>
            </a:pP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Monitorar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o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desempenho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e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tomar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decisões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.</a:t>
            </a:r>
          </a:p>
          <a:p>
            <a:pPr marL="388622" lvl="1" indent="-194311" algn="l">
              <a:lnSpc>
                <a:spcPts val="2898"/>
              </a:lnSpc>
              <a:buFont typeface="Arial"/>
              <a:buChar char="•"/>
            </a:pP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Adaptar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-se a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mudanças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no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ambiente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.</a:t>
            </a:r>
          </a:p>
          <a:p>
            <a:pPr algn="l">
              <a:lnSpc>
                <a:spcPts val="2898"/>
              </a:lnSpc>
            </a:pPr>
            <a:endParaRPr lang="en-US" sz="1800" spc="-72" dirty="0">
              <a:solidFill>
                <a:srgbClr val="FFFFFF"/>
              </a:solidFill>
              <a:latin typeface="Neue Machina"/>
              <a:ea typeface="Neue Machina"/>
              <a:cs typeface="Neue Machina"/>
              <a:sym typeface="Neue Machi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11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394338">
            <a:off x="-697786" y="-6139036"/>
            <a:ext cx="9002530" cy="10653882"/>
          </a:xfrm>
          <a:custGeom>
            <a:avLst/>
            <a:gdLst/>
            <a:ahLst/>
            <a:cxnLst/>
            <a:rect l="l" t="t" r="r" b="b"/>
            <a:pathLst>
              <a:path w="9002530" h="10653882">
                <a:moveTo>
                  <a:pt x="0" y="0"/>
                </a:moveTo>
                <a:lnTo>
                  <a:pt x="9002530" y="0"/>
                </a:lnTo>
                <a:lnTo>
                  <a:pt x="9002530" y="10653882"/>
                </a:lnTo>
                <a:lnTo>
                  <a:pt x="0" y="106538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1394338">
            <a:off x="15057246" y="1494216"/>
            <a:ext cx="9002530" cy="10653882"/>
          </a:xfrm>
          <a:custGeom>
            <a:avLst/>
            <a:gdLst/>
            <a:ahLst/>
            <a:cxnLst/>
            <a:rect l="l" t="t" r="r" b="b"/>
            <a:pathLst>
              <a:path w="9002530" h="10653882">
                <a:moveTo>
                  <a:pt x="0" y="0"/>
                </a:moveTo>
                <a:lnTo>
                  <a:pt x="9002530" y="0"/>
                </a:lnTo>
                <a:lnTo>
                  <a:pt x="9002530" y="10653882"/>
                </a:lnTo>
                <a:lnTo>
                  <a:pt x="0" y="106538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</a:blip>
            <a:stretch>
              <a:fillRect/>
            </a:stretch>
          </a:blipFill>
        </p:spPr>
      </p:sp>
      <p:sp>
        <p:nvSpPr>
          <p:cNvPr id="4" name="AutoShape 4"/>
          <p:cNvSpPr/>
          <p:nvPr/>
        </p:nvSpPr>
        <p:spPr>
          <a:xfrm flipV="1">
            <a:off x="1047750" y="1074392"/>
            <a:ext cx="0" cy="575367"/>
          </a:xfrm>
          <a:prstGeom prst="line">
            <a:avLst/>
          </a:prstGeom>
          <a:ln w="38100" cap="flat">
            <a:solidFill>
              <a:srgbClr val="29B55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TextBox 5"/>
          <p:cNvSpPr txBox="1"/>
          <p:nvPr/>
        </p:nvSpPr>
        <p:spPr>
          <a:xfrm>
            <a:off x="389748" y="5960097"/>
            <a:ext cx="7496420" cy="19507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379"/>
              </a:lnSpc>
            </a:pPr>
            <a:r>
              <a:rPr lang="en-US" sz="8199" b="1" spc="-327" dirty="0" err="1">
                <a:solidFill>
                  <a:srgbClr val="FFFFFF"/>
                </a:solidFill>
                <a:latin typeface="Neue Machina Ultra-Bold"/>
                <a:ea typeface="Neue Machina Ultra-Bold"/>
                <a:cs typeface="Neue Machina Ultra-Bold"/>
                <a:sym typeface="Neue Machina Ultra-Bold"/>
              </a:rPr>
              <a:t>Organizações</a:t>
            </a:r>
            <a:r>
              <a:rPr lang="en-US" sz="8199" b="1" spc="-327" dirty="0">
                <a:solidFill>
                  <a:srgbClr val="FFFFFF"/>
                </a:solidFill>
                <a:latin typeface="Neue Machina Ultra-Bold"/>
                <a:ea typeface="Neue Machina Ultra-Bold"/>
                <a:cs typeface="Neue Machina Ultra-Bold"/>
                <a:sym typeface="Neue Machina Ultra-Bold"/>
              </a:rPr>
              <a:t> e </a:t>
            </a:r>
            <a:r>
              <a:rPr lang="en-US" sz="8199" b="1" spc="-327" dirty="0" err="1">
                <a:solidFill>
                  <a:srgbClr val="FFFFFF"/>
                </a:solidFill>
                <a:latin typeface="Neue Machina Ultra-Bold"/>
                <a:ea typeface="Neue Machina Ultra-Bold"/>
                <a:cs typeface="Neue Machina Ultra-Bold"/>
                <a:sym typeface="Neue Machina Ultra-Bold"/>
              </a:rPr>
              <a:t>Gestão</a:t>
            </a:r>
            <a:endParaRPr lang="en-US" sz="8199" b="1" spc="-327" dirty="0">
              <a:solidFill>
                <a:srgbClr val="FFFFFF"/>
              </a:solidFill>
              <a:latin typeface="Neue Machina Ultra-Bold"/>
              <a:ea typeface="Neue Machina Ultra-Bold"/>
              <a:cs typeface="Neue Machina Ultra-Bold"/>
              <a:sym typeface="Neue Machina Ultra-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8887601" y="899385"/>
            <a:ext cx="8371699" cy="39543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88622" lvl="1" indent="-194311" algn="l">
              <a:lnSpc>
                <a:spcPts val="2898"/>
              </a:lnSpc>
              <a:buFont typeface="Arial"/>
              <a:buChar char="•"/>
            </a:pP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Planejamento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: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Definir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metas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para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uma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empresa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de turismo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em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Portugal,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como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aumentar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o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número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de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clientes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em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15% no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próximo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ano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, e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traçar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um plano para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atingir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essa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meta.</a:t>
            </a:r>
          </a:p>
          <a:p>
            <a:pPr marL="388622" lvl="1" indent="-194311" algn="l">
              <a:lnSpc>
                <a:spcPts val="2898"/>
              </a:lnSpc>
              <a:buFont typeface="Arial"/>
              <a:buChar char="•"/>
            </a:pP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Organização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: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Estruturar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os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departamentos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de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uma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empresa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de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calçado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,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definindo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as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responsabilidades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de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cada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um e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como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eles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se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relacionam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.</a:t>
            </a:r>
          </a:p>
          <a:p>
            <a:pPr marL="388622" lvl="1" indent="-194311" algn="l">
              <a:lnSpc>
                <a:spcPts val="2898"/>
              </a:lnSpc>
              <a:buFont typeface="Arial"/>
              <a:buChar char="•"/>
            </a:pP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Liderança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: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Motivar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uma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equipe de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vendas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em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uma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loja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de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eletrônicos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para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atingir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as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metas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de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vendas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do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mês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.</a:t>
            </a:r>
          </a:p>
          <a:p>
            <a:pPr marL="388622" lvl="1" indent="-194311" algn="l">
              <a:lnSpc>
                <a:spcPts val="2898"/>
              </a:lnSpc>
              <a:buFont typeface="Arial"/>
              <a:buChar char="•"/>
            </a:pP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Controle: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Monitorar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o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desempenho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de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uma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empresa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de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energia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,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verificando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se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os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objetivos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de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produção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e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distribuição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estão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sendo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cumpridos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.</a:t>
            </a:r>
          </a:p>
          <a:p>
            <a:pPr algn="l">
              <a:lnSpc>
                <a:spcPts val="2898"/>
              </a:lnSpc>
            </a:pPr>
            <a:endParaRPr lang="en-US" sz="1800" spc="-72" dirty="0">
              <a:solidFill>
                <a:srgbClr val="FFFFFF"/>
              </a:solidFill>
              <a:latin typeface="Neue Machina"/>
              <a:ea typeface="Neue Machina"/>
              <a:cs typeface="Neue Machina"/>
              <a:sym typeface="Neue Machina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8887601" y="352495"/>
            <a:ext cx="6528019" cy="323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00"/>
              </a:lnSpc>
            </a:pPr>
            <a:r>
              <a:rPr lang="en-US" sz="2000" b="1" spc="-80" dirty="0">
                <a:solidFill>
                  <a:srgbClr val="29B554"/>
                </a:solidFill>
                <a:latin typeface="Neue Machina Ultra-Bold"/>
                <a:ea typeface="Neue Machina Ultra-Bold"/>
                <a:cs typeface="Neue Machina Ultra-Bold"/>
                <a:sym typeface="Neue Machina Ultra-Bold"/>
              </a:rPr>
              <a:t>CONCEITO DE GESTÃO: EXEMPLOS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887601" y="4834734"/>
            <a:ext cx="6528019" cy="323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00"/>
              </a:lnSpc>
            </a:pPr>
            <a:r>
              <a:rPr lang="en-US" sz="2000" b="1" spc="-80" dirty="0">
                <a:solidFill>
                  <a:srgbClr val="29B554"/>
                </a:solidFill>
                <a:latin typeface="Neue Machina Ultra-Bold"/>
                <a:ea typeface="Neue Machina Ultra-Bold"/>
                <a:cs typeface="Neue Machina Ultra-Bold"/>
                <a:sym typeface="Neue Machina Ultra-Bold"/>
              </a:rPr>
              <a:t>IMPORTÂNCIA DA GESTÃO: EXEMPLOS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8887601" y="5377659"/>
            <a:ext cx="8371699" cy="32304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88622" lvl="1" indent="-194311" algn="l">
              <a:lnSpc>
                <a:spcPts val="2898"/>
              </a:lnSpc>
              <a:buFont typeface="Arial"/>
              <a:buChar char="•"/>
            </a:pP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Sucesso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da TAP: A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gestão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eficiente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da TAP,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companhia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aérea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portuguesa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, é crucial para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sua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competitividade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no mercado global.</a:t>
            </a:r>
          </a:p>
          <a:p>
            <a:pPr marL="388622" lvl="1" indent="-194311" algn="l">
              <a:lnSpc>
                <a:spcPts val="2898"/>
              </a:lnSpc>
              <a:buFont typeface="Arial"/>
              <a:buChar char="•"/>
            </a:pP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Crescimento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das PMEs: Uma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gestão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eficaz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é fundamental para o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crescimento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e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sucesso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das PMEs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portuguesas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, que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geram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muitos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empregos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no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país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.</a:t>
            </a:r>
          </a:p>
          <a:p>
            <a:pPr marL="388622" lvl="1" indent="-194311" algn="l">
              <a:lnSpc>
                <a:spcPts val="2898"/>
              </a:lnSpc>
              <a:buFont typeface="Arial"/>
              <a:buChar char="•"/>
            </a:pP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Eficiência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dos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serviços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públicos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: A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gestão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eficiente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dos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serviços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públicos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,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como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hospitais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e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escolas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, é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essencial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para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atender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às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necessidades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da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população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.</a:t>
            </a:r>
          </a:p>
          <a:p>
            <a:pPr algn="l">
              <a:lnSpc>
                <a:spcPts val="2898"/>
              </a:lnSpc>
            </a:pPr>
            <a:endParaRPr lang="en-US" sz="1800" spc="-72" dirty="0">
              <a:solidFill>
                <a:srgbClr val="FFFFFF"/>
              </a:solidFill>
              <a:latin typeface="Neue Machina"/>
              <a:ea typeface="Neue Machina"/>
              <a:cs typeface="Neue Machina"/>
              <a:sym typeface="Neue Machi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11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6626596"/>
            <a:ext cx="8858574" cy="28841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79"/>
              </a:lnSpc>
            </a:pPr>
            <a:r>
              <a:rPr lang="en-US" sz="8199" b="1" spc="-327" dirty="0" err="1">
                <a:solidFill>
                  <a:srgbClr val="FFFFFF"/>
                </a:solidFill>
                <a:latin typeface="Neue Machina Ultra-Bold"/>
                <a:ea typeface="Neue Machina Ultra-Bold"/>
                <a:cs typeface="Neue Machina Ultra-Bold"/>
                <a:sym typeface="Neue Machina Ultra-Bold"/>
              </a:rPr>
              <a:t>Gestores</a:t>
            </a:r>
            <a:r>
              <a:rPr lang="en-US" sz="8199" b="1" spc="-327" dirty="0">
                <a:solidFill>
                  <a:srgbClr val="FFFFFF"/>
                </a:solidFill>
                <a:latin typeface="Neue Machina Ultra-Bold"/>
                <a:ea typeface="Neue Machina Ultra-Bold"/>
                <a:cs typeface="Neue Machina Ultra-Bold"/>
                <a:sym typeface="Neue Machina Ultra-Bold"/>
              </a:rPr>
              <a:t> e </a:t>
            </a:r>
            <a:r>
              <a:rPr lang="en-US" sz="8199" b="1" spc="-327" dirty="0" err="1">
                <a:solidFill>
                  <a:srgbClr val="FFFFFF"/>
                </a:solidFill>
                <a:latin typeface="Neue Machina Ultra-Bold"/>
                <a:ea typeface="Neue Machina Ultra-Bold"/>
                <a:cs typeface="Neue Machina Ultra-Bold"/>
                <a:sym typeface="Neue Machina Ultra-Bold"/>
              </a:rPr>
              <a:t>níveis</a:t>
            </a:r>
            <a:r>
              <a:rPr lang="en-US" sz="8199" b="1" spc="-327" dirty="0">
                <a:solidFill>
                  <a:srgbClr val="FFFFFF"/>
                </a:solidFill>
                <a:latin typeface="Neue Machina Ultra-Bold"/>
                <a:ea typeface="Neue Machina Ultra-Bold"/>
                <a:cs typeface="Neue Machina Ultra-Bold"/>
                <a:sym typeface="Neue Machina Ultra-Bold"/>
              </a:rPr>
              <a:t> de </a:t>
            </a:r>
            <a:r>
              <a:rPr lang="en-US" sz="8199" b="1" spc="-327" dirty="0" err="1">
                <a:solidFill>
                  <a:srgbClr val="FFFFFF"/>
                </a:solidFill>
                <a:latin typeface="Neue Machina Ultra-Bold"/>
                <a:ea typeface="Neue Machina Ultra-Bold"/>
                <a:cs typeface="Neue Machina Ultra-Bold"/>
                <a:sym typeface="Neue Machina Ultra-Bold"/>
              </a:rPr>
              <a:t>Gestão</a:t>
            </a:r>
            <a:endParaRPr lang="en-US" sz="8199" b="1" spc="-327" dirty="0">
              <a:solidFill>
                <a:srgbClr val="FFFFFF"/>
              </a:solidFill>
              <a:latin typeface="Neue Machina Ultra-Bold"/>
              <a:ea typeface="Neue Machina Ultra-Bold"/>
              <a:cs typeface="Neue Machina Ultra-Bold"/>
              <a:sym typeface="Neue Machina Ultra-Bold"/>
            </a:endParaRPr>
          </a:p>
        </p:txBody>
      </p:sp>
      <p:sp>
        <p:nvSpPr>
          <p:cNvPr id="3" name="Freeform 3"/>
          <p:cNvSpPr/>
          <p:nvPr/>
        </p:nvSpPr>
        <p:spPr>
          <a:xfrm rot="1394338">
            <a:off x="4384098" y="-7310140"/>
            <a:ext cx="9002530" cy="10653882"/>
          </a:xfrm>
          <a:custGeom>
            <a:avLst/>
            <a:gdLst/>
            <a:ahLst/>
            <a:cxnLst/>
            <a:rect l="l" t="t" r="r" b="b"/>
            <a:pathLst>
              <a:path w="9002530" h="10653882">
                <a:moveTo>
                  <a:pt x="0" y="0"/>
                </a:moveTo>
                <a:lnTo>
                  <a:pt x="9002530" y="0"/>
                </a:lnTo>
                <a:lnTo>
                  <a:pt x="9002530" y="10653881"/>
                </a:lnTo>
                <a:lnTo>
                  <a:pt x="0" y="1065388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1394338">
            <a:off x="8088769" y="6919319"/>
            <a:ext cx="9002530" cy="10653882"/>
          </a:xfrm>
          <a:custGeom>
            <a:avLst/>
            <a:gdLst/>
            <a:ahLst/>
            <a:cxnLst/>
            <a:rect l="l" t="t" r="r" b="b"/>
            <a:pathLst>
              <a:path w="9002530" h="10653882">
                <a:moveTo>
                  <a:pt x="0" y="0"/>
                </a:moveTo>
                <a:lnTo>
                  <a:pt x="9002530" y="0"/>
                </a:lnTo>
                <a:lnTo>
                  <a:pt x="9002530" y="10653882"/>
                </a:lnTo>
                <a:lnTo>
                  <a:pt x="0" y="106538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028700" y="1630369"/>
            <a:ext cx="7781395" cy="10587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98"/>
              </a:lnSpc>
            </a:pP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Os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gestores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são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os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responsáveis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por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planejar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,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organizar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,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liderar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e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controlar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as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atividades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de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uma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organização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. Suas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funções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e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responsabilidades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variam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de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acordo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com o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nível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hierárquico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: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41674" y="3068860"/>
            <a:ext cx="7781395" cy="25065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88622" lvl="1" indent="-194311" algn="l">
              <a:lnSpc>
                <a:spcPts val="2898"/>
              </a:lnSpc>
              <a:buFont typeface="Arial"/>
              <a:buChar char="•"/>
            </a:pP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Nível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operacional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: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Gestores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que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supervisionam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o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trabalho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de equipes e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garantem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a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execução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de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tarefas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.</a:t>
            </a:r>
          </a:p>
          <a:p>
            <a:pPr marL="388622" lvl="1" indent="-194311" algn="l">
              <a:lnSpc>
                <a:spcPts val="2898"/>
              </a:lnSpc>
              <a:buFont typeface="Arial"/>
              <a:buChar char="•"/>
            </a:pP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Nível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tático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: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Gestores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que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coordenam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atividades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de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diferentes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áreas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e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definem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planos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de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ação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para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atingir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objetivos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.</a:t>
            </a:r>
          </a:p>
          <a:p>
            <a:pPr marL="388622" lvl="1" indent="-194311" algn="l">
              <a:lnSpc>
                <a:spcPts val="2898"/>
              </a:lnSpc>
              <a:buFont typeface="Arial"/>
              <a:buChar char="•"/>
            </a:pP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Nível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estratégico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: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Gestores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que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tomam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decisões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de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longo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prazo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e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definem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a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direção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da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organização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.</a:t>
            </a:r>
          </a:p>
          <a:p>
            <a:pPr algn="l">
              <a:lnSpc>
                <a:spcPts val="2898"/>
              </a:lnSpc>
            </a:pPr>
            <a:endParaRPr lang="en-US" sz="1800" spc="-72" dirty="0">
              <a:solidFill>
                <a:srgbClr val="FFFFFF"/>
              </a:solidFill>
              <a:latin typeface="Neue Machina"/>
              <a:ea typeface="Neue Machina"/>
              <a:cs typeface="Neue Machina"/>
              <a:sym typeface="Neue Machina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46407" y="1009650"/>
            <a:ext cx="6971928" cy="323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00"/>
              </a:lnSpc>
            </a:pPr>
            <a:r>
              <a:rPr lang="en-US" sz="2000" b="1" spc="-80" dirty="0">
                <a:solidFill>
                  <a:srgbClr val="29B554"/>
                </a:solidFill>
                <a:latin typeface="Neue Machina Ultra-Bold"/>
                <a:ea typeface="Neue Machina Ultra-Bold"/>
                <a:cs typeface="Neue Machina Ultra-Bold"/>
                <a:sym typeface="Neue Machina Ultra-Bold"/>
              </a:rPr>
              <a:t>FUNÇÕES E RESPONSABILIDADES DOS GESTORES: 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10373540" y="1028700"/>
            <a:ext cx="6885760" cy="6438330"/>
            <a:chOff x="0" y="0"/>
            <a:chExt cx="1066784" cy="997466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066784" cy="997466"/>
            </a:xfrm>
            <a:custGeom>
              <a:avLst/>
              <a:gdLst/>
              <a:ahLst/>
              <a:cxnLst/>
              <a:rect l="l" t="t" r="r" b="b"/>
              <a:pathLst>
                <a:path w="1066784" h="997466">
                  <a:moveTo>
                    <a:pt x="25860" y="0"/>
                  </a:moveTo>
                  <a:lnTo>
                    <a:pt x="1040925" y="0"/>
                  </a:lnTo>
                  <a:cubicBezTo>
                    <a:pt x="1047783" y="0"/>
                    <a:pt x="1054361" y="2725"/>
                    <a:pt x="1059210" y="7574"/>
                  </a:cubicBezTo>
                  <a:cubicBezTo>
                    <a:pt x="1064060" y="12424"/>
                    <a:pt x="1066784" y="19001"/>
                    <a:pt x="1066784" y="25860"/>
                  </a:cubicBezTo>
                  <a:lnTo>
                    <a:pt x="1066784" y="971606"/>
                  </a:lnTo>
                  <a:cubicBezTo>
                    <a:pt x="1066784" y="978465"/>
                    <a:pt x="1064060" y="985042"/>
                    <a:pt x="1059210" y="989892"/>
                  </a:cubicBezTo>
                  <a:cubicBezTo>
                    <a:pt x="1054361" y="994741"/>
                    <a:pt x="1047783" y="997466"/>
                    <a:pt x="1040925" y="997466"/>
                  </a:cubicBezTo>
                  <a:lnTo>
                    <a:pt x="25860" y="997466"/>
                  </a:lnTo>
                  <a:cubicBezTo>
                    <a:pt x="11578" y="997466"/>
                    <a:pt x="0" y="985888"/>
                    <a:pt x="0" y="971606"/>
                  </a:cubicBezTo>
                  <a:lnTo>
                    <a:pt x="0" y="25860"/>
                  </a:lnTo>
                  <a:cubicBezTo>
                    <a:pt x="0" y="19001"/>
                    <a:pt x="2725" y="12424"/>
                    <a:pt x="7574" y="7574"/>
                  </a:cubicBezTo>
                  <a:cubicBezTo>
                    <a:pt x="12424" y="2725"/>
                    <a:pt x="19001" y="0"/>
                    <a:pt x="25860" y="0"/>
                  </a:cubicBezTo>
                  <a:close/>
                </a:path>
              </a:pathLst>
            </a:custGeom>
            <a:blipFill>
              <a:blip r:embed="rId3"/>
              <a:stretch>
                <a:fillRect t="-30262" b="-30262"/>
              </a:stretch>
            </a:blipFill>
            <a:ln w="38100" cap="rnd">
              <a:solidFill>
                <a:srgbClr val="FFFFFF"/>
              </a:solidFill>
              <a:prstDash val="solid"/>
              <a:round/>
            </a:ln>
          </p:spPr>
        </p:sp>
      </p:grpSp>
      <p:sp>
        <p:nvSpPr>
          <p:cNvPr id="10" name="Freeform 10"/>
          <p:cNvSpPr/>
          <p:nvPr/>
        </p:nvSpPr>
        <p:spPr>
          <a:xfrm>
            <a:off x="17037324" y="601749"/>
            <a:ext cx="745935" cy="623873"/>
          </a:xfrm>
          <a:custGeom>
            <a:avLst/>
            <a:gdLst/>
            <a:ahLst/>
            <a:cxnLst/>
            <a:rect l="l" t="t" r="r" b="b"/>
            <a:pathLst>
              <a:path w="745935" h="623873">
                <a:moveTo>
                  <a:pt x="0" y="0"/>
                </a:moveTo>
                <a:lnTo>
                  <a:pt x="745935" y="0"/>
                </a:lnTo>
                <a:lnTo>
                  <a:pt x="745935" y="623873"/>
                </a:lnTo>
                <a:lnTo>
                  <a:pt x="0" y="6238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11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6626596"/>
            <a:ext cx="8858574" cy="28841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79"/>
              </a:lnSpc>
            </a:pPr>
            <a:r>
              <a:rPr lang="en-US" sz="8199" b="1" spc="-327" dirty="0" err="1">
                <a:solidFill>
                  <a:srgbClr val="FFFFFF"/>
                </a:solidFill>
                <a:latin typeface="Neue Machina Ultra-Bold"/>
                <a:ea typeface="Neue Machina Ultra-Bold"/>
                <a:cs typeface="Neue Machina Ultra-Bold"/>
                <a:sym typeface="Neue Machina Ultra-Bold"/>
              </a:rPr>
              <a:t>Gestores</a:t>
            </a:r>
            <a:r>
              <a:rPr lang="en-US" sz="8199" b="1" spc="-327" dirty="0">
                <a:solidFill>
                  <a:srgbClr val="FFFFFF"/>
                </a:solidFill>
                <a:latin typeface="Neue Machina Ultra-Bold"/>
                <a:ea typeface="Neue Machina Ultra-Bold"/>
                <a:cs typeface="Neue Machina Ultra-Bold"/>
                <a:sym typeface="Neue Machina Ultra-Bold"/>
              </a:rPr>
              <a:t> e </a:t>
            </a:r>
            <a:r>
              <a:rPr lang="en-US" sz="8199" b="1" spc="-327" dirty="0" err="1">
                <a:solidFill>
                  <a:srgbClr val="FFFFFF"/>
                </a:solidFill>
                <a:latin typeface="Neue Machina Ultra-Bold"/>
                <a:ea typeface="Neue Machina Ultra-Bold"/>
                <a:cs typeface="Neue Machina Ultra-Bold"/>
                <a:sym typeface="Neue Machina Ultra-Bold"/>
              </a:rPr>
              <a:t>níveis</a:t>
            </a:r>
            <a:r>
              <a:rPr lang="en-US" sz="8199" b="1" spc="-327" dirty="0">
                <a:solidFill>
                  <a:srgbClr val="FFFFFF"/>
                </a:solidFill>
                <a:latin typeface="Neue Machina Ultra-Bold"/>
                <a:ea typeface="Neue Machina Ultra-Bold"/>
                <a:cs typeface="Neue Machina Ultra-Bold"/>
                <a:sym typeface="Neue Machina Ultra-Bold"/>
              </a:rPr>
              <a:t> de </a:t>
            </a:r>
            <a:r>
              <a:rPr lang="en-US" sz="8199" b="1" spc="-327" dirty="0" err="1">
                <a:solidFill>
                  <a:srgbClr val="FFFFFF"/>
                </a:solidFill>
                <a:latin typeface="Neue Machina Ultra-Bold"/>
                <a:ea typeface="Neue Machina Ultra-Bold"/>
                <a:cs typeface="Neue Machina Ultra-Bold"/>
                <a:sym typeface="Neue Machina Ultra-Bold"/>
              </a:rPr>
              <a:t>Gestão</a:t>
            </a:r>
            <a:endParaRPr lang="en-US" sz="8199" b="1" spc="-327" dirty="0">
              <a:solidFill>
                <a:srgbClr val="FFFFFF"/>
              </a:solidFill>
              <a:latin typeface="Neue Machina Ultra-Bold"/>
              <a:ea typeface="Neue Machina Ultra-Bold"/>
              <a:cs typeface="Neue Machina Ultra-Bold"/>
              <a:sym typeface="Neue Machina Ultra-Bold"/>
            </a:endParaRPr>
          </a:p>
        </p:txBody>
      </p:sp>
      <p:sp>
        <p:nvSpPr>
          <p:cNvPr id="3" name="Freeform 3"/>
          <p:cNvSpPr/>
          <p:nvPr/>
        </p:nvSpPr>
        <p:spPr>
          <a:xfrm rot="1394338">
            <a:off x="4384098" y="-7310140"/>
            <a:ext cx="9002530" cy="10653882"/>
          </a:xfrm>
          <a:custGeom>
            <a:avLst/>
            <a:gdLst/>
            <a:ahLst/>
            <a:cxnLst/>
            <a:rect l="l" t="t" r="r" b="b"/>
            <a:pathLst>
              <a:path w="9002530" h="10653882">
                <a:moveTo>
                  <a:pt x="0" y="0"/>
                </a:moveTo>
                <a:lnTo>
                  <a:pt x="9002530" y="0"/>
                </a:lnTo>
                <a:lnTo>
                  <a:pt x="9002530" y="10653881"/>
                </a:lnTo>
                <a:lnTo>
                  <a:pt x="0" y="1065388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1394338">
            <a:off x="8088769" y="6919319"/>
            <a:ext cx="9002530" cy="10653882"/>
          </a:xfrm>
          <a:custGeom>
            <a:avLst/>
            <a:gdLst/>
            <a:ahLst/>
            <a:cxnLst/>
            <a:rect l="l" t="t" r="r" b="b"/>
            <a:pathLst>
              <a:path w="9002530" h="10653882">
                <a:moveTo>
                  <a:pt x="0" y="0"/>
                </a:moveTo>
                <a:lnTo>
                  <a:pt x="9002530" y="0"/>
                </a:lnTo>
                <a:lnTo>
                  <a:pt x="9002530" y="10653882"/>
                </a:lnTo>
                <a:lnTo>
                  <a:pt x="0" y="106538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103968" y="1913001"/>
            <a:ext cx="7781395" cy="32304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88622" lvl="1" indent="-194311" algn="just">
              <a:lnSpc>
                <a:spcPts val="2898"/>
              </a:lnSpc>
              <a:buFont typeface="Arial"/>
              <a:buChar char="•"/>
            </a:pP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Nível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operacional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: Um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gerente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de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loja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de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supermercado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que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supervisiona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os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funcionários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,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organiza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os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produtos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nas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prateleiras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e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garante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o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atendimento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aos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clientes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.</a:t>
            </a:r>
          </a:p>
          <a:p>
            <a:pPr marL="388622" lvl="1" indent="-194311" algn="just">
              <a:lnSpc>
                <a:spcPts val="2898"/>
              </a:lnSpc>
              <a:buFont typeface="Arial"/>
              <a:buChar char="•"/>
            </a:pP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Nível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tático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: Um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gerente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de marketing de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uma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empresa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de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telecomunicações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que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desenvolve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campanhas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publicitárias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e define o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orçamento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de marketing.</a:t>
            </a:r>
          </a:p>
          <a:p>
            <a:pPr marL="388622" lvl="1" indent="-194311" algn="just">
              <a:lnSpc>
                <a:spcPts val="2898"/>
              </a:lnSpc>
              <a:buFont typeface="Arial"/>
              <a:buChar char="•"/>
            </a:pP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Nível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estratégico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: O CEO de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uma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empresa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de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tecnologia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que define a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visão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,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missão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e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objetivos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da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empresa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a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longo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prazo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.</a:t>
            </a:r>
          </a:p>
          <a:p>
            <a:pPr algn="just">
              <a:lnSpc>
                <a:spcPts val="2898"/>
              </a:lnSpc>
            </a:pPr>
            <a:endParaRPr lang="en-US" sz="1800" spc="-72" dirty="0">
              <a:solidFill>
                <a:srgbClr val="FFFFFF"/>
              </a:solidFill>
              <a:latin typeface="Neue Machina"/>
              <a:ea typeface="Neue Machina"/>
              <a:cs typeface="Neue Machina"/>
              <a:sym typeface="Neue Machina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46407" y="1009650"/>
            <a:ext cx="8097593" cy="323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00"/>
              </a:lnSpc>
            </a:pPr>
            <a:r>
              <a:rPr lang="en-US" sz="2000" b="1" spc="-80" dirty="0">
                <a:solidFill>
                  <a:srgbClr val="29B554"/>
                </a:solidFill>
                <a:latin typeface="Neue Machina Ultra-Bold"/>
                <a:ea typeface="Neue Machina Ultra-Bold"/>
                <a:cs typeface="Neue Machina Ultra-Bold"/>
                <a:sym typeface="Neue Machina Ultra-Bold"/>
              </a:rPr>
              <a:t>FUNÇÕES E RESPONSABILIDADES DOS GESTORES:  EXEMPLOS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10373540" y="1028700"/>
            <a:ext cx="6885760" cy="6438330"/>
            <a:chOff x="0" y="0"/>
            <a:chExt cx="1066784" cy="997466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066784" cy="997466"/>
            </a:xfrm>
            <a:custGeom>
              <a:avLst/>
              <a:gdLst/>
              <a:ahLst/>
              <a:cxnLst/>
              <a:rect l="l" t="t" r="r" b="b"/>
              <a:pathLst>
                <a:path w="1066784" h="997466">
                  <a:moveTo>
                    <a:pt x="25860" y="0"/>
                  </a:moveTo>
                  <a:lnTo>
                    <a:pt x="1040925" y="0"/>
                  </a:lnTo>
                  <a:cubicBezTo>
                    <a:pt x="1047783" y="0"/>
                    <a:pt x="1054361" y="2725"/>
                    <a:pt x="1059210" y="7574"/>
                  </a:cubicBezTo>
                  <a:cubicBezTo>
                    <a:pt x="1064060" y="12424"/>
                    <a:pt x="1066784" y="19001"/>
                    <a:pt x="1066784" y="25860"/>
                  </a:cubicBezTo>
                  <a:lnTo>
                    <a:pt x="1066784" y="971606"/>
                  </a:lnTo>
                  <a:cubicBezTo>
                    <a:pt x="1066784" y="978465"/>
                    <a:pt x="1064060" y="985042"/>
                    <a:pt x="1059210" y="989892"/>
                  </a:cubicBezTo>
                  <a:cubicBezTo>
                    <a:pt x="1054361" y="994741"/>
                    <a:pt x="1047783" y="997466"/>
                    <a:pt x="1040925" y="997466"/>
                  </a:cubicBezTo>
                  <a:lnTo>
                    <a:pt x="25860" y="997466"/>
                  </a:lnTo>
                  <a:cubicBezTo>
                    <a:pt x="11578" y="997466"/>
                    <a:pt x="0" y="985888"/>
                    <a:pt x="0" y="971606"/>
                  </a:cubicBezTo>
                  <a:lnTo>
                    <a:pt x="0" y="25860"/>
                  </a:lnTo>
                  <a:cubicBezTo>
                    <a:pt x="0" y="19001"/>
                    <a:pt x="2725" y="12424"/>
                    <a:pt x="7574" y="7574"/>
                  </a:cubicBezTo>
                  <a:cubicBezTo>
                    <a:pt x="12424" y="2725"/>
                    <a:pt x="19001" y="0"/>
                    <a:pt x="25860" y="0"/>
                  </a:cubicBezTo>
                  <a:close/>
                </a:path>
              </a:pathLst>
            </a:custGeom>
            <a:blipFill>
              <a:blip r:embed="rId3"/>
              <a:stretch>
                <a:fillRect t="-30262" b="-30262"/>
              </a:stretch>
            </a:blipFill>
            <a:ln w="38100" cap="rnd">
              <a:solidFill>
                <a:srgbClr val="FFFFFF"/>
              </a:solidFill>
              <a:prstDash val="solid"/>
              <a:round/>
            </a:ln>
          </p:spPr>
        </p:sp>
      </p:grpSp>
      <p:sp>
        <p:nvSpPr>
          <p:cNvPr id="9" name="Freeform 9"/>
          <p:cNvSpPr/>
          <p:nvPr/>
        </p:nvSpPr>
        <p:spPr>
          <a:xfrm>
            <a:off x="17037324" y="601749"/>
            <a:ext cx="745935" cy="623873"/>
          </a:xfrm>
          <a:custGeom>
            <a:avLst/>
            <a:gdLst/>
            <a:ahLst/>
            <a:cxnLst/>
            <a:rect l="l" t="t" r="r" b="b"/>
            <a:pathLst>
              <a:path w="745935" h="623873">
                <a:moveTo>
                  <a:pt x="0" y="0"/>
                </a:moveTo>
                <a:lnTo>
                  <a:pt x="745935" y="0"/>
                </a:lnTo>
                <a:lnTo>
                  <a:pt x="745935" y="623873"/>
                </a:lnTo>
                <a:lnTo>
                  <a:pt x="0" y="6238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11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288382" y="470503"/>
            <a:ext cx="14174673" cy="13601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30"/>
              </a:lnSpc>
            </a:pPr>
            <a:r>
              <a:rPr lang="en-US" sz="5700" b="1" spc="-228" dirty="0" err="1">
                <a:solidFill>
                  <a:srgbClr val="FFFFFF"/>
                </a:solidFill>
                <a:latin typeface="Neue Machina Ultra-Bold"/>
                <a:ea typeface="Neue Machina Ultra-Bold"/>
                <a:cs typeface="Neue Machina Ultra-Bold"/>
                <a:sym typeface="Neue Machina Ultra-Bold"/>
              </a:rPr>
              <a:t>Habilidades</a:t>
            </a:r>
            <a:r>
              <a:rPr lang="en-US" sz="5700" b="1" spc="-228" dirty="0">
                <a:solidFill>
                  <a:srgbClr val="FFFFFF"/>
                </a:solidFill>
                <a:latin typeface="Neue Machina Ultra-Bold"/>
                <a:ea typeface="Neue Machina Ultra-Bold"/>
                <a:cs typeface="Neue Machina Ultra-Bold"/>
                <a:sym typeface="Neue Machina Ultra-Bold"/>
              </a:rPr>
              <a:t> e </a:t>
            </a:r>
            <a:r>
              <a:rPr lang="en-US" sz="5700" b="1" spc="-228" dirty="0" err="1">
                <a:solidFill>
                  <a:srgbClr val="FFFFFF"/>
                </a:solidFill>
                <a:latin typeface="Neue Machina Ultra-Bold"/>
                <a:ea typeface="Neue Machina Ultra-Bold"/>
                <a:cs typeface="Neue Machina Ultra-Bold"/>
                <a:sym typeface="Neue Machina Ultra-Bold"/>
              </a:rPr>
              <a:t>competências</a:t>
            </a:r>
            <a:r>
              <a:rPr lang="en-US" sz="5700" b="1" spc="-228" dirty="0">
                <a:solidFill>
                  <a:srgbClr val="FFFFFF"/>
                </a:solidFill>
                <a:latin typeface="Neue Machina Ultra-Bold"/>
                <a:ea typeface="Neue Machina Ultra-Bold"/>
                <a:cs typeface="Neue Machina Ultra-Bold"/>
                <a:sym typeface="Neue Machina Ultra-Bold"/>
              </a:rPr>
              <a:t> </a:t>
            </a:r>
            <a:r>
              <a:rPr lang="en-US" sz="5700" b="1" spc="-228" dirty="0" err="1">
                <a:solidFill>
                  <a:srgbClr val="FFFFFF"/>
                </a:solidFill>
                <a:latin typeface="Neue Machina Ultra-Bold"/>
                <a:ea typeface="Neue Machina Ultra-Bold"/>
                <a:cs typeface="Neue Machina Ultra-Bold"/>
                <a:sym typeface="Neue Machina Ultra-Bold"/>
              </a:rPr>
              <a:t>necessárias</a:t>
            </a:r>
            <a:r>
              <a:rPr lang="en-US" sz="5700" b="1" spc="-228" dirty="0">
                <a:solidFill>
                  <a:srgbClr val="FFFFFF"/>
                </a:solidFill>
                <a:latin typeface="Neue Machina Ultra-Bold"/>
                <a:ea typeface="Neue Machina Ultra-Bold"/>
                <a:cs typeface="Neue Machina Ultra-Bold"/>
                <a:sym typeface="Neue Machina Ultra-Bold"/>
              </a:rPr>
              <a:t> para um gestor </a:t>
            </a:r>
            <a:r>
              <a:rPr lang="en-US" sz="5700" b="1" spc="-228" dirty="0" err="1">
                <a:solidFill>
                  <a:srgbClr val="FFFFFF"/>
                </a:solidFill>
                <a:latin typeface="Neue Machina Ultra-Bold"/>
                <a:ea typeface="Neue Machina Ultra-Bold"/>
                <a:cs typeface="Neue Machina Ultra-Bold"/>
                <a:sym typeface="Neue Machina Ultra-Bold"/>
              </a:rPr>
              <a:t>eficaz</a:t>
            </a:r>
            <a:r>
              <a:rPr lang="en-US" sz="5700" b="1" spc="-228" dirty="0">
                <a:solidFill>
                  <a:srgbClr val="FFFFFF"/>
                </a:solidFill>
                <a:latin typeface="Neue Machina Ultra-Bold"/>
                <a:ea typeface="Neue Machina Ultra-Bold"/>
                <a:cs typeface="Neue Machina Ultra-Bold"/>
                <a:sym typeface="Neue Machina Ultra-Bold"/>
              </a:rPr>
              <a:t>:</a:t>
            </a:r>
          </a:p>
        </p:txBody>
      </p:sp>
      <p:sp>
        <p:nvSpPr>
          <p:cNvPr id="3" name="Freeform 3"/>
          <p:cNvSpPr/>
          <p:nvPr/>
        </p:nvSpPr>
        <p:spPr>
          <a:xfrm rot="1394338">
            <a:off x="11576483" y="-7075382"/>
            <a:ext cx="9002530" cy="10653882"/>
          </a:xfrm>
          <a:custGeom>
            <a:avLst/>
            <a:gdLst/>
            <a:ahLst/>
            <a:cxnLst/>
            <a:rect l="l" t="t" r="r" b="b"/>
            <a:pathLst>
              <a:path w="9002530" h="10653882">
                <a:moveTo>
                  <a:pt x="0" y="0"/>
                </a:moveTo>
                <a:lnTo>
                  <a:pt x="9002530" y="0"/>
                </a:lnTo>
                <a:lnTo>
                  <a:pt x="9002530" y="10653882"/>
                </a:lnTo>
                <a:lnTo>
                  <a:pt x="0" y="106538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1394338">
            <a:off x="-3281044" y="5965499"/>
            <a:ext cx="9002530" cy="10653882"/>
          </a:xfrm>
          <a:custGeom>
            <a:avLst/>
            <a:gdLst/>
            <a:ahLst/>
            <a:cxnLst/>
            <a:rect l="l" t="t" r="r" b="b"/>
            <a:pathLst>
              <a:path w="9002530" h="10653882">
                <a:moveTo>
                  <a:pt x="0" y="0"/>
                </a:moveTo>
                <a:lnTo>
                  <a:pt x="9002530" y="0"/>
                </a:lnTo>
                <a:lnTo>
                  <a:pt x="9002530" y="10653882"/>
                </a:lnTo>
                <a:lnTo>
                  <a:pt x="0" y="106538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</a:blip>
            <a:stretch>
              <a:fillRect/>
            </a:stretch>
          </a:blipFill>
        </p:spPr>
      </p:sp>
      <p:sp>
        <p:nvSpPr>
          <p:cNvPr id="5" name="AutoShape 5"/>
          <p:cNvSpPr/>
          <p:nvPr/>
        </p:nvSpPr>
        <p:spPr>
          <a:xfrm flipV="1">
            <a:off x="1047750" y="1074392"/>
            <a:ext cx="0" cy="575367"/>
          </a:xfrm>
          <a:prstGeom prst="line">
            <a:avLst/>
          </a:prstGeom>
          <a:ln w="38100" cap="flat">
            <a:solidFill>
              <a:srgbClr val="29B55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TextBox 6"/>
          <p:cNvSpPr txBox="1"/>
          <p:nvPr/>
        </p:nvSpPr>
        <p:spPr>
          <a:xfrm>
            <a:off x="8566027" y="2115039"/>
            <a:ext cx="7781395" cy="25065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88622" lvl="1" indent="-194311" algn="just">
              <a:lnSpc>
                <a:spcPts val="2898"/>
              </a:lnSpc>
              <a:buFont typeface="Arial"/>
              <a:buChar char="•"/>
            </a:pP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Habilidades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técnicas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: Conhecimento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sobre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o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trabalho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que é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realizado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na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área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de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atuação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.</a:t>
            </a:r>
          </a:p>
          <a:p>
            <a:pPr marL="388622" lvl="1" indent="-194311" algn="just">
              <a:lnSpc>
                <a:spcPts val="2898"/>
              </a:lnSpc>
              <a:buFont typeface="Arial"/>
              <a:buChar char="•"/>
            </a:pP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Habilidades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humanas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: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Capacidade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de se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comunicar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,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motivar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e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liderar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pessoas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.</a:t>
            </a:r>
          </a:p>
          <a:p>
            <a:pPr marL="388622" lvl="1" indent="-194311" algn="just">
              <a:lnSpc>
                <a:spcPts val="2898"/>
              </a:lnSpc>
              <a:buFont typeface="Arial"/>
              <a:buChar char="•"/>
            </a:pP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Habilidades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conceituais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: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Capacidade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de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analisar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problemas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,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tomar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decisões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e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pensar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estrategicamente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.</a:t>
            </a:r>
          </a:p>
          <a:p>
            <a:pPr algn="l">
              <a:lnSpc>
                <a:spcPts val="2898"/>
              </a:lnSpc>
            </a:pPr>
            <a:endParaRPr lang="en-US" sz="1800" spc="-72" dirty="0">
              <a:solidFill>
                <a:srgbClr val="FFFFFF"/>
              </a:solidFill>
              <a:latin typeface="Neue Machina"/>
              <a:ea typeface="Neue Machina"/>
              <a:cs typeface="Neue Machina"/>
              <a:sym typeface="Neue Machina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8566027" y="5513451"/>
            <a:ext cx="7781395" cy="35924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88622" lvl="1" indent="-194311" algn="just">
              <a:lnSpc>
                <a:spcPts val="2898"/>
              </a:lnSpc>
              <a:buFont typeface="Arial"/>
              <a:buChar char="•"/>
            </a:pP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Habilidades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técnicas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: Um gestor de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produção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em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uma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fábrica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de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automóveis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precisa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ter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conhecimento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sobre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os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processos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de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produção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e as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tecnologias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utilizadas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.</a:t>
            </a:r>
          </a:p>
          <a:p>
            <a:pPr marL="388622" lvl="1" indent="-194311" algn="just">
              <a:lnSpc>
                <a:spcPts val="2898"/>
              </a:lnSpc>
              <a:buFont typeface="Arial"/>
              <a:buChar char="•"/>
            </a:pP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Habilidades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humanas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: Um gestor de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recursos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humanos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em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uma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empresa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de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seguros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precisa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ter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habilidades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de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comunicação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,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empatia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e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capacidade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de resolver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conflitos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.</a:t>
            </a:r>
          </a:p>
          <a:p>
            <a:pPr marL="388622" lvl="1" indent="-194311" algn="just">
              <a:lnSpc>
                <a:spcPts val="2898"/>
              </a:lnSpc>
              <a:buFont typeface="Arial"/>
              <a:buChar char="•"/>
            </a:pP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Habilidades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conceituais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: Um gestor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estratégico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em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um banco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precisa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ter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capacidade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de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analisar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o mercado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financeiro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,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identificar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oportunidades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e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tomar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decisões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 </a:t>
            </a:r>
            <a:r>
              <a:rPr lang="en-US" sz="1800" spc="-72" dirty="0" err="1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estratégicas</a:t>
            </a:r>
            <a:r>
              <a:rPr lang="en-US" sz="1800" spc="-72" dirty="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.</a:t>
            </a:r>
          </a:p>
          <a:p>
            <a:pPr algn="l">
              <a:lnSpc>
                <a:spcPts val="2898"/>
              </a:lnSpc>
            </a:pPr>
            <a:endParaRPr lang="en-US" sz="1800" spc="-72" dirty="0">
              <a:solidFill>
                <a:srgbClr val="FFFFFF"/>
              </a:solidFill>
              <a:latin typeface="Neue Machina"/>
              <a:ea typeface="Neue Machina"/>
              <a:cs typeface="Neue Machina"/>
              <a:sym typeface="Neue Machina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8793126" y="4819650"/>
            <a:ext cx="3462232" cy="323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00"/>
              </a:lnSpc>
            </a:pPr>
            <a:r>
              <a:rPr lang="en-US" sz="2000" b="1" spc="-80" dirty="0">
                <a:solidFill>
                  <a:srgbClr val="29B554"/>
                </a:solidFill>
                <a:latin typeface="Neue Machina Ultra-Bold"/>
                <a:ea typeface="Neue Machina Ultra-Bold"/>
                <a:cs typeface="Neue Machina Ultra-Bold"/>
                <a:sym typeface="Neue Machina Ultra-Bold"/>
              </a:rPr>
              <a:t>EXEMPLOS: 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1028700" y="2768320"/>
            <a:ext cx="6519364" cy="4878731"/>
            <a:chOff x="0" y="0"/>
            <a:chExt cx="1010020" cy="75584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010020" cy="755843"/>
            </a:xfrm>
            <a:custGeom>
              <a:avLst/>
              <a:gdLst/>
              <a:ahLst/>
              <a:cxnLst/>
              <a:rect l="l" t="t" r="r" b="b"/>
              <a:pathLst>
                <a:path w="1010020" h="755843">
                  <a:moveTo>
                    <a:pt x="27313" y="0"/>
                  </a:moveTo>
                  <a:lnTo>
                    <a:pt x="982707" y="0"/>
                  </a:lnTo>
                  <a:cubicBezTo>
                    <a:pt x="989951" y="0"/>
                    <a:pt x="996898" y="2878"/>
                    <a:pt x="1002020" y="8000"/>
                  </a:cubicBezTo>
                  <a:cubicBezTo>
                    <a:pt x="1007142" y="13122"/>
                    <a:pt x="1010020" y="20069"/>
                    <a:pt x="1010020" y="27313"/>
                  </a:cubicBezTo>
                  <a:lnTo>
                    <a:pt x="1010020" y="728530"/>
                  </a:lnTo>
                  <a:cubicBezTo>
                    <a:pt x="1010020" y="743615"/>
                    <a:pt x="997792" y="755843"/>
                    <a:pt x="982707" y="755843"/>
                  </a:cubicBezTo>
                  <a:lnTo>
                    <a:pt x="27313" y="755843"/>
                  </a:lnTo>
                  <a:cubicBezTo>
                    <a:pt x="12229" y="755843"/>
                    <a:pt x="0" y="743615"/>
                    <a:pt x="0" y="728530"/>
                  </a:cubicBezTo>
                  <a:lnTo>
                    <a:pt x="0" y="27313"/>
                  </a:lnTo>
                  <a:cubicBezTo>
                    <a:pt x="0" y="12229"/>
                    <a:pt x="12229" y="0"/>
                    <a:pt x="27313" y="0"/>
                  </a:cubicBezTo>
                  <a:close/>
                </a:path>
              </a:pathLst>
            </a:custGeom>
            <a:blipFill>
              <a:blip r:embed="rId3"/>
              <a:stretch>
                <a:fillRect t="-50283" b="-50283"/>
              </a:stretch>
            </a:blipFill>
            <a:ln w="38100" cap="rnd">
              <a:solidFill>
                <a:srgbClr val="FFFFFF"/>
              </a:solidFill>
              <a:prstDash val="solid"/>
              <a:round/>
            </a:ln>
          </p:spPr>
        </p:sp>
      </p:grpSp>
      <p:sp>
        <p:nvSpPr>
          <p:cNvPr id="11" name="TextBox 11"/>
          <p:cNvSpPr txBox="1"/>
          <p:nvPr/>
        </p:nvSpPr>
        <p:spPr>
          <a:xfrm>
            <a:off x="1028700" y="8934450"/>
            <a:ext cx="3502804" cy="323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00"/>
              </a:lnSpc>
            </a:pPr>
            <a:r>
              <a:rPr lang="en-US" sz="2000" spc="-80">
                <a:solidFill>
                  <a:srgbClr val="FFFFFF"/>
                </a:solidFill>
                <a:latin typeface="Neue Machina"/>
                <a:ea typeface="Neue Machina"/>
                <a:cs typeface="Neue Machina"/>
                <a:sym typeface="Neue Machina"/>
              </a:rPr>
              <a:t>www.reallygreatsite.com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1265</Words>
  <Application>Microsoft Office PowerPoint</Application>
  <PresentationFormat>Personalizar</PresentationFormat>
  <Paragraphs>93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6" baseType="lpstr">
      <vt:lpstr>Neue Machina Ultra-Bold</vt:lpstr>
      <vt:lpstr>Arial</vt:lpstr>
      <vt:lpstr>Calibri</vt:lpstr>
      <vt:lpstr>Neue Machina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Aula 1 Principios de Gestão </dc:title>
  <cp:lastModifiedBy>robson antonio tavares costa</cp:lastModifiedBy>
  <cp:revision>3</cp:revision>
  <dcterms:created xsi:type="dcterms:W3CDTF">2006-08-16T00:00:00Z</dcterms:created>
  <dcterms:modified xsi:type="dcterms:W3CDTF">2026-02-16T15:43:44Z</dcterms:modified>
  <dc:identifier>DAGfjMZXJDU</dc:identifier>
</cp:coreProperties>
</file>