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</p:sldIdLst>
  <p:sldSz cx="18288000" cy="10287000"/>
  <p:notesSz cx="6858000" cy="9144000"/>
  <p:embeddedFontLst>
    <p:embeddedFont>
      <p:font typeface="Montaser Arabic" panose="020B0604020202020204" charset="-78"/>
      <p:regular r:id="rId10"/>
    </p:embeddedFont>
    <p:embeddedFont>
      <p:font typeface="Montaser Arabic Bold" panose="020B0604020202020204" charset="-78"/>
      <p:regular r:id="rId11"/>
    </p:embeddedFont>
    <p:embeddedFont>
      <p:font typeface="Montaser Arabic Medium" panose="020B0604020202020204" charset="-78"/>
      <p:regular r:id="rId12"/>
    </p:embeddedFont>
    <p:embeddedFont>
      <p:font typeface="Montaser Arabic Semi-Bold" panose="020B0604020202020204" charset="-78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image" Target="../media/image59.png"/><Relationship Id="rId21" Type="http://schemas.openxmlformats.org/officeDocument/2006/relationships/image" Target="../media/image77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image" Target="../media/image80.png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5" Type="http://schemas.openxmlformats.org/officeDocument/2006/relationships/image" Target="../media/image102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24" Type="http://schemas.openxmlformats.org/officeDocument/2006/relationships/image" Target="../media/image101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23" Type="http://schemas.openxmlformats.org/officeDocument/2006/relationships/image" Target="../media/image100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1763375" cy="10287000"/>
          </a:xfrm>
          <a:custGeom>
            <a:avLst/>
            <a:gdLst/>
            <a:ahLst/>
            <a:cxnLst/>
            <a:rect l="l" t="t" r="r" b="b"/>
            <a:pathLst>
              <a:path w="11763375" h="10287000">
                <a:moveTo>
                  <a:pt x="0" y="0"/>
                </a:moveTo>
                <a:lnTo>
                  <a:pt x="11763375" y="0"/>
                </a:lnTo>
                <a:lnTo>
                  <a:pt x="11763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534775" y="0"/>
            <a:ext cx="6753225" cy="5791200"/>
          </a:xfrm>
          <a:custGeom>
            <a:avLst/>
            <a:gdLst/>
            <a:ahLst/>
            <a:cxnLst/>
            <a:rect l="l" t="t" r="r" b="b"/>
            <a:pathLst>
              <a:path w="6753225" h="5791200">
                <a:moveTo>
                  <a:pt x="0" y="0"/>
                </a:moveTo>
                <a:lnTo>
                  <a:pt x="6753225" y="0"/>
                </a:lnTo>
                <a:lnTo>
                  <a:pt x="675322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7067550"/>
            <a:ext cx="6972300" cy="219075"/>
          </a:xfrm>
          <a:custGeom>
            <a:avLst/>
            <a:gdLst/>
            <a:ahLst/>
            <a:cxnLst/>
            <a:rect l="l" t="t" r="r" b="b"/>
            <a:pathLst>
              <a:path w="6972300" h="219075">
                <a:moveTo>
                  <a:pt x="0" y="0"/>
                </a:moveTo>
                <a:lnTo>
                  <a:pt x="6972300" y="0"/>
                </a:lnTo>
                <a:lnTo>
                  <a:pt x="6972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791700" y="3209925"/>
            <a:ext cx="6105525" cy="4295775"/>
          </a:xfrm>
          <a:custGeom>
            <a:avLst/>
            <a:gdLst/>
            <a:ahLst/>
            <a:cxnLst/>
            <a:rect l="l" t="t" r="r" b="b"/>
            <a:pathLst>
              <a:path w="6105525" h="4295775">
                <a:moveTo>
                  <a:pt x="0" y="0"/>
                </a:moveTo>
                <a:lnTo>
                  <a:pt x="6105525" y="0"/>
                </a:lnTo>
                <a:lnTo>
                  <a:pt x="6105525" y="4295775"/>
                </a:lnTo>
                <a:lnTo>
                  <a:pt x="0" y="4295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06775" y="5353050"/>
            <a:ext cx="1971675" cy="1724025"/>
          </a:xfrm>
          <a:custGeom>
            <a:avLst/>
            <a:gdLst/>
            <a:ahLst/>
            <a:cxnLst/>
            <a:rect l="l" t="t" r="r" b="b"/>
            <a:pathLst>
              <a:path w="1971675" h="1724025">
                <a:moveTo>
                  <a:pt x="0" y="0"/>
                </a:moveTo>
                <a:lnTo>
                  <a:pt x="1971675" y="0"/>
                </a:lnTo>
                <a:lnTo>
                  <a:pt x="19716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400925" y="6858000"/>
            <a:ext cx="5667375" cy="2571750"/>
          </a:xfrm>
          <a:custGeom>
            <a:avLst/>
            <a:gdLst/>
            <a:ahLst/>
            <a:cxnLst/>
            <a:rect l="l" t="t" r="r" b="b"/>
            <a:pathLst>
              <a:path w="5667375" h="2571750">
                <a:moveTo>
                  <a:pt x="0" y="0"/>
                </a:moveTo>
                <a:lnTo>
                  <a:pt x="5667375" y="0"/>
                </a:lnTo>
                <a:lnTo>
                  <a:pt x="5667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753850" y="7286625"/>
            <a:ext cx="6105525" cy="3000375"/>
          </a:xfrm>
          <a:custGeom>
            <a:avLst/>
            <a:gdLst/>
            <a:ahLst/>
            <a:cxnLst/>
            <a:rect l="l" t="t" r="r" b="b"/>
            <a:pathLst>
              <a:path w="6105525" h="3000375">
                <a:moveTo>
                  <a:pt x="0" y="0"/>
                </a:moveTo>
                <a:lnTo>
                  <a:pt x="6105525" y="0"/>
                </a:lnTo>
                <a:lnTo>
                  <a:pt x="610552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400925" y="8353425"/>
            <a:ext cx="3267075" cy="1933575"/>
          </a:xfrm>
          <a:custGeom>
            <a:avLst/>
            <a:gdLst/>
            <a:ahLst/>
            <a:cxnLst/>
            <a:rect l="l" t="t" r="r" b="b"/>
            <a:pathLst>
              <a:path w="3267075" h="1933575">
                <a:moveTo>
                  <a:pt x="0" y="0"/>
                </a:moveTo>
                <a:lnTo>
                  <a:pt x="3267075" y="0"/>
                </a:lnTo>
                <a:lnTo>
                  <a:pt x="32670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68096" y="1733565"/>
            <a:ext cx="10131552" cy="215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8"/>
              </a:lnSpc>
            </a:pPr>
            <a:r>
              <a:rPr lang="en-US" sz="839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Análise do </a:t>
            </a:r>
            <a:r>
              <a:rPr lang="en-US" sz="8398" b="1">
                <a:solidFill>
                  <a:srgbClr val="F47824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Ambiente Externo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8096" y="4863332"/>
            <a:ext cx="7662672" cy="1776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4"/>
              </a:lnSpc>
            </a:pPr>
            <a:r>
              <a:rPr lang="en-US" sz="269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Professor Robson Costa</a:t>
            </a:r>
          </a:p>
          <a:p>
            <a:pPr algn="l">
              <a:lnSpc>
                <a:spcPts val="4844"/>
              </a:lnSpc>
            </a:pPr>
            <a:r>
              <a:rPr lang="en-US" sz="269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Fundamentos de Gestão</a:t>
            </a:r>
          </a:p>
          <a:p>
            <a:pPr algn="l">
              <a:lnSpc>
                <a:spcPts val="4844"/>
              </a:lnSpc>
            </a:pPr>
            <a:r>
              <a:rPr lang="en-US" sz="269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Universidade Politécnica de Setúbal —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668000" cy="10287000"/>
          </a:xfrm>
          <a:custGeom>
            <a:avLst/>
            <a:gdLst/>
            <a:ahLst/>
            <a:cxnLst/>
            <a:rect l="l" t="t" r="r" b="b"/>
            <a:pathLst>
              <a:path w="10668000" h="10287000">
                <a:moveTo>
                  <a:pt x="0" y="0"/>
                </a:moveTo>
                <a:lnTo>
                  <a:pt x="10668000" y="0"/>
                </a:lnTo>
                <a:lnTo>
                  <a:pt x="1066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448925" y="0"/>
            <a:ext cx="7839075" cy="10287000"/>
          </a:xfrm>
          <a:custGeom>
            <a:avLst/>
            <a:gdLst/>
            <a:ahLst/>
            <a:cxnLst/>
            <a:rect l="l" t="t" r="r" b="b"/>
            <a:pathLst>
              <a:path w="7839075" h="10287000">
                <a:moveTo>
                  <a:pt x="0" y="0"/>
                </a:moveTo>
                <a:lnTo>
                  <a:pt x="7839075" y="0"/>
                </a:lnTo>
                <a:lnTo>
                  <a:pt x="7839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68096" y="605224"/>
            <a:ext cx="9473184" cy="1696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5"/>
              </a:lnSpc>
            </a:pPr>
            <a:r>
              <a:rPr lang="en-US" sz="6059" b="1">
                <a:solidFill>
                  <a:srgbClr val="F4F4F4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Objetivos da Aula</a:t>
            </a:r>
          </a:p>
          <a:p>
            <a:pPr algn="l">
              <a:lnSpc>
                <a:spcPts val="6665"/>
              </a:lnSpc>
            </a:pPr>
            <a:r>
              <a:rPr lang="en-US" sz="6059" b="1">
                <a:solidFill>
                  <a:srgbClr val="F4F4F4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 </a:t>
            </a:r>
            <a:r>
              <a:rPr lang="en-US" sz="6059" b="1">
                <a:solidFill>
                  <a:srgbClr val="F4742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 de Arranque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8096" y="2712890"/>
            <a:ext cx="6053328" cy="842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443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Compreender o </a:t>
            </a:r>
            <a:r>
              <a:rPr lang="en-US" sz="2443" b="1">
                <a:solidFill>
                  <a:srgbClr val="F4F4F4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conceito de ambiente externo</a:t>
            </a:r>
            <a:r>
              <a:rPr lang="en-US" sz="2443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e sua importância na gestão</a:t>
            </a:r>
          </a:p>
        </p:txBody>
      </p:sp>
      <p:sp>
        <p:nvSpPr>
          <p:cNvPr id="7" name="Freeform 7"/>
          <p:cNvSpPr/>
          <p:nvPr/>
        </p:nvSpPr>
        <p:spPr>
          <a:xfrm>
            <a:off x="647700" y="3638550"/>
            <a:ext cx="7410450" cy="219075"/>
          </a:xfrm>
          <a:custGeom>
            <a:avLst/>
            <a:gdLst/>
            <a:ahLst/>
            <a:cxnLst/>
            <a:rect l="l" t="t" r="r" b="b"/>
            <a:pathLst>
              <a:path w="7410450" h="219075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68096" y="4021001"/>
            <a:ext cx="6053328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Aplicar o modelo </a:t>
            </a:r>
            <a:r>
              <a:rPr lang="en-US" sz="2514" b="1">
                <a:solidFill>
                  <a:srgbClr val="F4742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PESTEL</a:t>
            </a:r>
            <a:r>
              <a:rPr lang="en-US" sz="2514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para analisar fatores macroambientais</a:t>
            </a:r>
          </a:p>
        </p:txBody>
      </p:sp>
      <p:sp>
        <p:nvSpPr>
          <p:cNvPr id="9" name="Freeform 9"/>
          <p:cNvSpPr/>
          <p:nvPr/>
        </p:nvSpPr>
        <p:spPr>
          <a:xfrm>
            <a:off x="647700" y="4924425"/>
            <a:ext cx="7410450" cy="219075"/>
          </a:xfrm>
          <a:custGeom>
            <a:avLst/>
            <a:gdLst/>
            <a:ahLst/>
            <a:cxnLst/>
            <a:rect l="l" t="t" r="r" b="b"/>
            <a:pathLst>
              <a:path w="7410450" h="219075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68096" y="5327450"/>
            <a:ext cx="5833872" cy="86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Conhecer as </a:t>
            </a:r>
            <a:r>
              <a:rPr lang="en-US" sz="2514" b="1">
                <a:solidFill>
                  <a:srgbClr val="F4742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5 Forças de Porter</a:t>
            </a:r>
            <a:r>
              <a:rPr lang="en-US" sz="2514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para análise da indústria e concorrência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7700" y="6210300"/>
            <a:ext cx="7410450" cy="219075"/>
          </a:xfrm>
          <a:custGeom>
            <a:avLst/>
            <a:gdLst/>
            <a:ahLst/>
            <a:cxnLst/>
            <a:rect l="l" t="t" r="r" b="b"/>
            <a:pathLst>
              <a:path w="7410450" h="219075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68096" y="6650836"/>
            <a:ext cx="7607808" cy="81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Reconhecer a importância do </a:t>
            </a:r>
            <a:r>
              <a:rPr lang="en-US" sz="2407" b="1">
                <a:solidFill>
                  <a:srgbClr val="F4742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monitoramento contínuo</a:t>
            </a:r>
            <a:r>
              <a:rPr lang="en-US" sz="2407">
                <a:solidFill>
                  <a:srgbClr val="F4F4F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do ambiente para decisões estratégicas</a:t>
            </a:r>
          </a:p>
        </p:txBody>
      </p:sp>
      <p:sp>
        <p:nvSpPr>
          <p:cNvPr id="13" name="Freeform 13"/>
          <p:cNvSpPr/>
          <p:nvPr/>
        </p:nvSpPr>
        <p:spPr>
          <a:xfrm>
            <a:off x="647700" y="7924800"/>
            <a:ext cx="9372600" cy="1724025"/>
          </a:xfrm>
          <a:custGeom>
            <a:avLst/>
            <a:gdLst/>
            <a:ahLst/>
            <a:cxnLst/>
            <a:rect l="l" t="t" r="r" b="b"/>
            <a:pathLst>
              <a:path w="9372600" h="1724025">
                <a:moveTo>
                  <a:pt x="0" y="0"/>
                </a:moveTo>
                <a:lnTo>
                  <a:pt x="9372600" y="0"/>
                </a:lnTo>
                <a:lnTo>
                  <a:pt x="9372600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43584" y="8175597"/>
            <a:ext cx="8156448" cy="110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2"/>
              </a:lnSpc>
            </a:pPr>
            <a:r>
              <a:rPr lang="en-US" sz="3187" b="1">
                <a:solidFill>
                  <a:srgbClr val="F4742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Que mudanças fora da organização podem alterar uma decisão de gestão?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839700" y="428625"/>
            <a:ext cx="4143375" cy="6219825"/>
          </a:xfrm>
          <a:custGeom>
            <a:avLst/>
            <a:gdLst/>
            <a:ahLst/>
            <a:cxnLst/>
            <a:rect l="l" t="t" r="r" b="b"/>
            <a:pathLst>
              <a:path w="4143375" h="6219825">
                <a:moveTo>
                  <a:pt x="0" y="0"/>
                </a:moveTo>
                <a:lnTo>
                  <a:pt x="4143375" y="0"/>
                </a:lnTo>
                <a:lnTo>
                  <a:pt x="4143375" y="6219825"/>
                </a:lnTo>
                <a:lnTo>
                  <a:pt x="0" y="6219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448925" y="3638550"/>
            <a:ext cx="4791075" cy="6648450"/>
          </a:xfrm>
          <a:custGeom>
            <a:avLst/>
            <a:gdLst/>
            <a:ahLst/>
            <a:cxnLst/>
            <a:rect l="l" t="t" r="r" b="b"/>
            <a:pathLst>
              <a:path w="4791075" h="6648450">
                <a:moveTo>
                  <a:pt x="0" y="0"/>
                </a:moveTo>
                <a:lnTo>
                  <a:pt x="4791075" y="0"/>
                </a:lnTo>
                <a:lnTo>
                  <a:pt x="4791075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49808" y="662619"/>
            <a:ext cx="9217152" cy="172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4"/>
              </a:lnSpc>
            </a:pPr>
            <a:r>
              <a:rPr lang="en-US" sz="6413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O Ambiente Externo</a:t>
            </a:r>
          </a:p>
          <a:p>
            <a:pPr algn="l">
              <a:lnSpc>
                <a:spcPts val="6734"/>
              </a:lnSpc>
            </a:pPr>
            <a:r>
              <a:rPr lang="en-US" sz="6413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 a </a:t>
            </a:r>
            <a:r>
              <a:rPr lang="en-US" sz="6413" b="1">
                <a:solidFill>
                  <a:srgbClr val="F47E30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Gestão Estratégica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363855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7700" y="5353050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7700" y="6429375"/>
            <a:ext cx="7191375" cy="219075"/>
          </a:xfrm>
          <a:custGeom>
            <a:avLst/>
            <a:gdLst/>
            <a:ahLst/>
            <a:cxnLst/>
            <a:rect l="l" t="t" r="r" b="b"/>
            <a:pathLst>
              <a:path w="7191375" h="219075">
                <a:moveTo>
                  <a:pt x="0" y="0"/>
                </a:moveTo>
                <a:lnTo>
                  <a:pt x="7191375" y="0"/>
                </a:lnTo>
                <a:lnTo>
                  <a:pt x="7191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47700" y="7924800"/>
            <a:ext cx="8715375" cy="1724025"/>
          </a:xfrm>
          <a:custGeom>
            <a:avLst/>
            <a:gdLst/>
            <a:ahLst/>
            <a:cxnLst/>
            <a:rect l="l" t="t" r="r" b="b"/>
            <a:pathLst>
              <a:path w="8715375" h="1724025">
                <a:moveTo>
                  <a:pt x="0" y="0"/>
                </a:moveTo>
                <a:lnTo>
                  <a:pt x="8715375" y="0"/>
                </a:lnTo>
                <a:lnTo>
                  <a:pt x="871537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25296" y="8262433"/>
            <a:ext cx="7150608" cy="109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0"/>
              </a:lnSpc>
            </a:pPr>
            <a:r>
              <a:rPr lang="en-US" sz="3400" b="1">
                <a:solidFill>
                  <a:srgbClr val="F47E30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Como pode a empresa antecipar mudanças no ambiente externo?</a:t>
            </a:r>
          </a:p>
        </p:txBody>
      </p:sp>
      <p:sp>
        <p:nvSpPr>
          <p:cNvPr id="9" name="Freeform 9"/>
          <p:cNvSpPr/>
          <p:nvPr/>
        </p:nvSpPr>
        <p:spPr>
          <a:xfrm>
            <a:off x="9353550" y="857250"/>
            <a:ext cx="8286750" cy="8362950"/>
          </a:xfrm>
          <a:custGeom>
            <a:avLst/>
            <a:gdLst/>
            <a:ahLst/>
            <a:cxnLst/>
            <a:rect l="l" t="t" r="r" b="b"/>
            <a:pathLst>
              <a:path w="8286750" h="8362950">
                <a:moveTo>
                  <a:pt x="0" y="0"/>
                </a:moveTo>
                <a:lnTo>
                  <a:pt x="8286750" y="0"/>
                </a:lnTo>
                <a:lnTo>
                  <a:pt x="8286750" y="8362950"/>
                </a:lnTo>
                <a:lnTo>
                  <a:pt x="0" y="8362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289536" y="1592353"/>
            <a:ext cx="2523744" cy="334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1"/>
              </a:lnSpc>
            </a:pPr>
            <a:r>
              <a:rPr lang="en-US" sz="2124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MACROAMBIENTE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61520" y="2056273"/>
            <a:ext cx="2761488" cy="64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sz="198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fatores que afetam</a:t>
            </a:r>
          </a:p>
          <a:p>
            <a:pPr algn="ctr">
              <a:lnSpc>
                <a:spcPts val="2577"/>
              </a:lnSpc>
            </a:pPr>
            <a:r>
              <a:rPr lang="en-US" sz="198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todas as organizações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448925" y="2781300"/>
            <a:ext cx="6105525" cy="6010275"/>
          </a:xfrm>
          <a:custGeom>
            <a:avLst/>
            <a:gdLst/>
            <a:ahLst/>
            <a:cxnLst/>
            <a:rect l="l" t="t" r="r" b="b"/>
            <a:pathLst>
              <a:path w="6105525" h="6010275">
                <a:moveTo>
                  <a:pt x="0" y="0"/>
                </a:moveTo>
                <a:lnTo>
                  <a:pt x="6105525" y="0"/>
                </a:lnTo>
                <a:lnTo>
                  <a:pt x="6105525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783312" y="3530622"/>
            <a:ext cx="1481328" cy="32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053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INDÚSTRIA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380976" y="3999304"/>
            <a:ext cx="2340864" cy="623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5"/>
              </a:lnSpc>
            </a:pPr>
            <a:r>
              <a:rPr lang="en-US" sz="191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concorrência e dinâmicas do setor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534775" y="4714875"/>
            <a:ext cx="3924300" cy="3857625"/>
          </a:xfrm>
          <a:custGeom>
            <a:avLst/>
            <a:gdLst/>
            <a:ahLst/>
            <a:cxnLst/>
            <a:rect l="l" t="t" r="r" b="b"/>
            <a:pathLst>
              <a:path w="3924300" h="3857625">
                <a:moveTo>
                  <a:pt x="0" y="0"/>
                </a:moveTo>
                <a:lnTo>
                  <a:pt x="3924300" y="0"/>
                </a:lnTo>
                <a:lnTo>
                  <a:pt x="392430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143232" y="6603127"/>
            <a:ext cx="2779776" cy="64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sz="198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recursos, capacidades</a:t>
            </a:r>
          </a:p>
          <a:p>
            <a:pPr algn="ctr">
              <a:lnSpc>
                <a:spcPts val="2577"/>
              </a:lnSpc>
            </a:pPr>
            <a:r>
              <a:rPr lang="en-US" sz="198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estratégia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6384" y="2847921"/>
            <a:ext cx="6144768" cy="4818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 </a:t>
            </a:r>
            <a:r>
              <a:rPr lang="en-US" sz="2301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ambiente externo</a:t>
            </a: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tem </a:t>
            </a:r>
            <a:r>
              <a:rPr lang="en-US" sz="2301" b="1">
                <a:solidFill>
                  <a:srgbClr val="F47E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duas camadas</a:t>
            </a: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que moldam a organização.</a:t>
            </a:r>
          </a:p>
          <a:p>
            <a:pPr algn="l">
              <a:lnSpc>
                <a:spcPts val="2992"/>
              </a:lnSpc>
            </a:pPr>
            <a:endParaRPr lang="en-US" sz="2301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299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Fatores </a:t>
            </a:r>
            <a:r>
              <a:rPr lang="en-US" sz="2301" b="1">
                <a:solidFill>
                  <a:srgbClr val="F47E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macroambientais</a:t>
            </a: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afetam todas as organizações, independentemente da indústria.</a:t>
            </a:r>
          </a:p>
          <a:p>
            <a:pPr algn="l">
              <a:lnSpc>
                <a:spcPts val="2992"/>
              </a:lnSpc>
            </a:pPr>
            <a:endParaRPr lang="en-US" sz="2301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299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 </a:t>
            </a:r>
            <a:r>
              <a:rPr lang="en-US" sz="2301" b="1">
                <a:solidFill>
                  <a:srgbClr val="F47E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indústria</a:t>
            </a: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e a concorrência definem</a:t>
            </a:r>
          </a:p>
          <a:p>
            <a:pPr algn="l">
              <a:lnSpc>
                <a:spcPts val="299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 contexto específico onde a empresa atua.</a:t>
            </a:r>
          </a:p>
          <a:p>
            <a:pPr algn="l">
              <a:lnSpc>
                <a:spcPts val="2992"/>
              </a:lnSpc>
            </a:pPr>
            <a:endParaRPr lang="en-US" sz="2301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2992"/>
              </a:lnSpc>
            </a:pP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 empresa não controla estes fatores, mas pode </a:t>
            </a:r>
            <a:r>
              <a:rPr lang="en-US" sz="2301" b="1">
                <a:solidFill>
                  <a:srgbClr val="F47E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monitorizá-los</a:t>
            </a:r>
            <a:r>
              <a:rPr lang="en-US" sz="230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para agir melhor.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435840" y="6125145"/>
            <a:ext cx="2194560" cy="35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7"/>
              </a:lnSpc>
            </a:pPr>
            <a:r>
              <a:rPr lang="en-US" sz="2159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ORGANIZAÇÃO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13232" y="2290969"/>
            <a:ext cx="11521440" cy="38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372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Seis dimensões macroambientais que moldam as organizações e os setores.</a:t>
            </a:r>
          </a:p>
        </p:txBody>
      </p:sp>
      <p:sp>
        <p:nvSpPr>
          <p:cNvPr id="4" name="Freeform 4"/>
          <p:cNvSpPr/>
          <p:nvPr/>
        </p:nvSpPr>
        <p:spPr>
          <a:xfrm>
            <a:off x="647700" y="3000375"/>
            <a:ext cx="2838450" cy="1933575"/>
          </a:xfrm>
          <a:custGeom>
            <a:avLst/>
            <a:gdLst/>
            <a:ahLst/>
            <a:cxnLst/>
            <a:rect l="l" t="t" r="r" b="b"/>
            <a:pathLst>
              <a:path w="2838450" h="1933575">
                <a:moveTo>
                  <a:pt x="0" y="0"/>
                </a:moveTo>
                <a:lnTo>
                  <a:pt x="2838450" y="0"/>
                </a:lnTo>
                <a:lnTo>
                  <a:pt x="2838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92224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4752" y="4132342"/>
            <a:ext cx="1188720" cy="38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4"/>
              </a:lnSpc>
            </a:pPr>
            <a:r>
              <a:rPr lang="en-US" sz="2372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Político</a:t>
            </a:r>
          </a:p>
        </p:txBody>
      </p:sp>
      <p:sp>
        <p:nvSpPr>
          <p:cNvPr id="7" name="Freeform 7"/>
          <p:cNvSpPr/>
          <p:nvPr/>
        </p:nvSpPr>
        <p:spPr>
          <a:xfrm>
            <a:off x="866775" y="4714875"/>
            <a:ext cx="2400300" cy="219075"/>
          </a:xfrm>
          <a:custGeom>
            <a:avLst/>
            <a:gdLst/>
            <a:ahLst/>
            <a:cxnLst/>
            <a:rect l="l" t="t" r="r" b="b"/>
            <a:pathLst>
              <a:path w="2400300" h="219075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4128" y="5118888"/>
            <a:ext cx="2029968" cy="136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legislação, estabilidade e políticas governamentais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4128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4128" y="7530914"/>
            <a:ext cx="2048256" cy="586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Como afeta o setor energético?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7700" y="4714875"/>
            <a:ext cx="228600" cy="4076700"/>
          </a:xfrm>
          <a:custGeom>
            <a:avLst/>
            <a:gdLst/>
            <a:ahLst/>
            <a:cxnLst/>
            <a:rect l="l" t="t" r="r" b="b"/>
            <a:pathLst>
              <a:path w="228600" h="4076700">
                <a:moveTo>
                  <a:pt x="0" y="0"/>
                </a:moveTo>
                <a:lnTo>
                  <a:pt x="228600" y="0"/>
                </a:lnTo>
                <a:lnTo>
                  <a:pt x="228600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257550" y="3000375"/>
            <a:ext cx="3057525" cy="1933575"/>
          </a:xfrm>
          <a:custGeom>
            <a:avLst/>
            <a:gdLst/>
            <a:ahLst/>
            <a:cxnLst/>
            <a:rect l="l" t="t" r="r" b="b"/>
            <a:pathLst>
              <a:path w="3057525" h="193357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590288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50208" y="4128254"/>
            <a:ext cx="1810512" cy="397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2"/>
              </a:lnSpc>
            </a:pPr>
            <a:r>
              <a:rPr lang="en-US" sz="247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Económico</a:t>
            </a:r>
          </a:p>
        </p:txBody>
      </p:sp>
      <p:sp>
        <p:nvSpPr>
          <p:cNvPr id="15" name="Freeform 15"/>
          <p:cNvSpPr/>
          <p:nvPr/>
        </p:nvSpPr>
        <p:spPr>
          <a:xfrm>
            <a:off x="3695700" y="4714875"/>
            <a:ext cx="2400300" cy="219075"/>
          </a:xfrm>
          <a:custGeom>
            <a:avLst/>
            <a:gdLst/>
            <a:ahLst/>
            <a:cxnLst/>
            <a:rect l="l" t="t" r="r" b="b"/>
            <a:pathLst>
              <a:path w="2400300" h="219075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803904" y="5091664"/>
            <a:ext cx="1865376" cy="143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4"/>
              </a:lnSpc>
            </a:pPr>
            <a:r>
              <a:rPr lang="en-US" sz="2053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crescimento, inflação, taxas de juro e desemprego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803904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803904" y="7540318"/>
            <a:ext cx="2139696" cy="93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911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Quais os impactos sobre custos e procura?</a:t>
            </a:r>
          </a:p>
        </p:txBody>
      </p:sp>
      <p:sp>
        <p:nvSpPr>
          <p:cNvPr id="19" name="Freeform 19"/>
          <p:cNvSpPr/>
          <p:nvPr/>
        </p:nvSpPr>
        <p:spPr>
          <a:xfrm>
            <a:off x="6096000" y="3000375"/>
            <a:ext cx="219075" cy="5791200"/>
          </a:xfrm>
          <a:custGeom>
            <a:avLst/>
            <a:gdLst/>
            <a:ahLst/>
            <a:cxnLst/>
            <a:rect l="l" t="t" r="r" b="b"/>
            <a:pathLst>
              <a:path w="219075" h="5791200">
                <a:moveTo>
                  <a:pt x="0" y="0"/>
                </a:moveTo>
                <a:lnTo>
                  <a:pt x="219075" y="0"/>
                </a:lnTo>
                <a:lnTo>
                  <a:pt x="21907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096000" y="3000375"/>
            <a:ext cx="3048000" cy="1933575"/>
          </a:xfrm>
          <a:custGeom>
            <a:avLst/>
            <a:gdLst/>
            <a:ahLst/>
            <a:cxnLst/>
            <a:rect l="l" t="t" r="r" b="b"/>
            <a:pathLst>
              <a:path w="3048000" h="1933575">
                <a:moveTo>
                  <a:pt x="0" y="0"/>
                </a:moveTo>
                <a:lnTo>
                  <a:pt x="3048000" y="0"/>
                </a:lnTo>
                <a:lnTo>
                  <a:pt x="30480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406640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05472" y="4137554"/>
            <a:ext cx="969264" cy="388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6"/>
              </a:lnSpc>
            </a:pPr>
            <a:r>
              <a:rPr lang="en-US" sz="2443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Social</a:t>
            </a:r>
          </a:p>
        </p:txBody>
      </p:sp>
      <p:sp>
        <p:nvSpPr>
          <p:cNvPr id="23" name="Freeform 23"/>
          <p:cNvSpPr/>
          <p:nvPr/>
        </p:nvSpPr>
        <p:spPr>
          <a:xfrm>
            <a:off x="6524625" y="4714875"/>
            <a:ext cx="2409825" cy="219075"/>
          </a:xfrm>
          <a:custGeom>
            <a:avLst/>
            <a:gdLst/>
            <a:ahLst/>
            <a:cxnLst/>
            <a:rect l="l" t="t" r="r" b="b"/>
            <a:pathLst>
              <a:path w="2409825" h="219075">
                <a:moveTo>
                  <a:pt x="0" y="0"/>
                </a:moveTo>
                <a:lnTo>
                  <a:pt x="2409825" y="0"/>
                </a:lnTo>
                <a:lnTo>
                  <a:pt x="2409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620256" y="5084598"/>
            <a:ext cx="1773936" cy="102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demografia, cultura e estilos de vida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20256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20256" y="7582280"/>
            <a:ext cx="1975104" cy="85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0"/>
              </a:lnSpc>
            </a:pPr>
            <a:r>
              <a:rPr lang="en-US" sz="1769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Que tendências influenciam o comportamento?</a:t>
            </a:r>
          </a:p>
        </p:txBody>
      </p:sp>
      <p:sp>
        <p:nvSpPr>
          <p:cNvPr id="27" name="Freeform 27"/>
          <p:cNvSpPr/>
          <p:nvPr/>
        </p:nvSpPr>
        <p:spPr>
          <a:xfrm>
            <a:off x="8924925" y="3000375"/>
            <a:ext cx="219075" cy="5791200"/>
          </a:xfrm>
          <a:custGeom>
            <a:avLst/>
            <a:gdLst/>
            <a:ahLst/>
            <a:cxnLst/>
            <a:rect l="l" t="t" r="r" b="b"/>
            <a:pathLst>
              <a:path w="219075" h="5791200">
                <a:moveTo>
                  <a:pt x="0" y="0"/>
                </a:moveTo>
                <a:lnTo>
                  <a:pt x="219075" y="0"/>
                </a:lnTo>
                <a:lnTo>
                  <a:pt x="21907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144000" y="3000375"/>
            <a:ext cx="2838450" cy="1933575"/>
          </a:xfrm>
          <a:custGeom>
            <a:avLst/>
            <a:gdLst/>
            <a:ahLst/>
            <a:cxnLst/>
            <a:rect l="l" t="t" r="r" b="b"/>
            <a:pathLst>
              <a:path w="2838450" h="1933575">
                <a:moveTo>
                  <a:pt x="0" y="0"/>
                </a:moveTo>
                <a:lnTo>
                  <a:pt x="2838450" y="0"/>
                </a:lnTo>
                <a:lnTo>
                  <a:pt x="28384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10222992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28048" y="4128254"/>
            <a:ext cx="1956816" cy="397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2"/>
              </a:lnSpc>
            </a:pPr>
            <a:r>
              <a:rPr lang="en-US" sz="247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Tecnológico</a:t>
            </a:r>
          </a:p>
        </p:txBody>
      </p:sp>
      <p:sp>
        <p:nvSpPr>
          <p:cNvPr id="31" name="Freeform 31"/>
          <p:cNvSpPr/>
          <p:nvPr/>
        </p:nvSpPr>
        <p:spPr>
          <a:xfrm>
            <a:off x="9353550" y="4714875"/>
            <a:ext cx="2409825" cy="219075"/>
          </a:xfrm>
          <a:custGeom>
            <a:avLst/>
            <a:gdLst/>
            <a:ahLst/>
            <a:cxnLst/>
            <a:rect l="l" t="t" r="r" b="b"/>
            <a:pathLst>
              <a:path w="2409825" h="219075">
                <a:moveTo>
                  <a:pt x="0" y="0"/>
                </a:moveTo>
                <a:lnTo>
                  <a:pt x="2409825" y="0"/>
                </a:lnTo>
                <a:lnTo>
                  <a:pt x="2409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9454896" y="5016762"/>
            <a:ext cx="1865376" cy="1162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inovação, digitalização e automação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454896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454896" y="7540318"/>
            <a:ext cx="1975104" cy="93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911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Que tecnologias podem criar vantagem?</a:t>
            </a:r>
          </a:p>
        </p:txBody>
      </p:sp>
      <p:sp>
        <p:nvSpPr>
          <p:cNvPr id="35" name="Freeform 35"/>
          <p:cNvSpPr/>
          <p:nvPr/>
        </p:nvSpPr>
        <p:spPr>
          <a:xfrm>
            <a:off x="11753850" y="3000375"/>
            <a:ext cx="228600" cy="5791200"/>
          </a:xfrm>
          <a:custGeom>
            <a:avLst/>
            <a:gdLst/>
            <a:ahLst/>
            <a:cxnLst/>
            <a:rect l="l" t="t" r="r" b="b"/>
            <a:pathLst>
              <a:path w="228600" h="5791200">
                <a:moveTo>
                  <a:pt x="0" y="0"/>
                </a:moveTo>
                <a:lnTo>
                  <a:pt x="228600" y="0"/>
                </a:lnTo>
                <a:lnTo>
                  <a:pt x="2286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1753850" y="3000375"/>
            <a:ext cx="3057525" cy="1933575"/>
          </a:xfrm>
          <a:custGeom>
            <a:avLst/>
            <a:gdLst/>
            <a:ahLst/>
            <a:cxnLst/>
            <a:rect l="l" t="t" r="r" b="b"/>
            <a:pathLst>
              <a:path w="3057525" h="193357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13094208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527280" y="4136879"/>
            <a:ext cx="1627632" cy="37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8"/>
              </a:lnSpc>
            </a:pPr>
            <a:r>
              <a:rPr lang="en-US" sz="2337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Ambiental</a:t>
            </a:r>
          </a:p>
        </p:txBody>
      </p:sp>
      <p:sp>
        <p:nvSpPr>
          <p:cNvPr id="39" name="Freeform 39"/>
          <p:cNvSpPr/>
          <p:nvPr/>
        </p:nvSpPr>
        <p:spPr>
          <a:xfrm>
            <a:off x="12192000" y="4714875"/>
            <a:ext cx="2400300" cy="219075"/>
          </a:xfrm>
          <a:custGeom>
            <a:avLst/>
            <a:gdLst/>
            <a:ahLst/>
            <a:cxnLst/>
            <a:rect l="l" t="t" r="r" b="b"/>
            <a:pathLst>
              <a:path w="2400300" h="219075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12216384" y="5080286"/>
            <a:ext cx="2194560" cy="104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sustentabilidade, recursos naturais e clima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216384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216384" y="7596117"/>
            <a:ext cx="2267712" cy="82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Que riscos e oportunidades ambientais existem?</a:t>
            </a:r>
          </a:p>
        </p:txBody>
      </p:sp>
      <p:sp>
        <p:nvSpPr>
          <p:cNvPr id="43" name="Freeform 43"/>
          <p:cNvSpPr/>
          <p:nvPr/>
        </p:nvSpPr>
        <p:spPr>
          <a:xfrm>
            <a:off x="14582775" y="3000375"/>
            <a:ext cx="228600" cy="5791200"/>
          </a:xfrm>
          <a:custGeom>
            <a:avLst/>
            <a:gdLst/>
            <a:ahLst/>
            <a:cxnLst/>
            <a:rect l="l" t="t" r="r" b="b"/>
            <a:pathLst>
              <a:path w="228600" h="5791200">
                <a:moveTo>
                  <a:pt x="0" y="0"/>
                </a:moveTo>
                <a:lnTo>
                  <a:pt x="228600" y="0"/>
                </a:lnTo>
                <a:lnTo>
                  <a:pt x="228600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14582775" y="3000375"/>
            <a:ext cx="3057525" cy="1933575"/>
          </a:xfrm>
          <a:custGeom>
            <a:avLst/>
            <a:gdLst/>
            <a:ahLst/>
            <a:cxnLst/>
            <a:rect l="l" t="t" r="r" b="b"/>
            <a:pathLst>
              <a:path w="3057525" h="193357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45" name="TextBox 45"/>
          <p:cNvSpPr txBox="1"/>
          <p:nvPr/>
        </p:nvSpPr>
        <p:spPr>
          <a:xfrm>
            <a:off x="15910560" y="3020978"/>
            <a:ext cx="512064" cy="105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9"/>
              </a:lnSpc>
            </a:pPr>
            <a:r>
              <a:rPr lang="en-US" sz="6484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691104" y="4137554"/>
            <a:ext cx="859536" cy="388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6"/>
              </a:lnSpc>
            </a:pPr>
            <a:r>
              <a:rPr lang="en-US" sz="2443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Legal</a:t>
            </a:r>
          </a:p>
        </p:txBody>
      </p:sp>
      <p:sp>
        <p:nvSpPr>
          <p:cNvPr id="47" name="Freeform 47"/>
          <p:cNvSpPr/>
          <p:nvPr/>
        </p:nvSpPr>
        <p:spPr>
          <a:xfrm>
            <a:off x="15020925" y="4714875"/>
            <a:ext cx="2400300" cy="219075"/>
          </a:xfrm>
          <a:custGeom>
            <a:avLst/>
            <a:gdLst/>
            <a:ahLst/>
            <a:cxnLst/>
            <a:rect l="l" t="t" r="r" b="b"/>
            <a:pathLst>
              <a:path w="2400300" h="219075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15124176" y="5080286"/>
            <a:ext cx="2139696" cy="104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5"/>
              </a:lnSpc>
            </a:pPr>
            <a:r>
              <a:rPr lang="en-US" sz="1982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regulamentação, direitos e normas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3232" y="516048"/>
            <a:ext cx="7205472" cy="1647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2"/>
              </a:lnSpc>
            </a:pPr>
            <a:r>
              <a:rPr lang="en-US" sz="698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Modelo PESTEL – </a:t>
            </a:r>
            <a:r>
              <a:rPr lang="en-US" sz="698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Visão Geral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124176" y="7044826"/>
            <a:ext cx="1719072" cy="3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 b="1">
                <a:solidFill>
                  <a:srgbClr val="F4822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Pergunta-guia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124176" y="7526706"/>
            <a:ext cx="1975104" cy="964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017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Que requisitos legais é preciso cumprir?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072384" y="9253675"/>
            <a:ext cx="12143232" cy="309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5"/>
              </a:lnSpc>
            </a:pPr>
            <a:r>
              <a:rPr lang="en-US" sz="1911" b="1">
                <a:solidFill>
                  <a:srgbClr val="F48220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Nota importante:</a:t>
            </a:r>
            <a:r>
              <a:rPr lang="en-US" sz="1911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 o impacto de cada dimensão varia conforme o setor, a localização e o momento.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3504" y="734435"/>
            <a:ext cx="8119872" cy="1736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1"/>
              </a:lnSpc>
            </a:pPr>
            <a:r>
              <a:rPr lang="en-US" sz="6200" b="1">
                <a:solidFill>
                  <a:srgbClr val="E9E9E9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Análise da Indústria e da Concorrência -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40080" y="4061093"/>
            <a:ext cx="7132320" cy="79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sz="2266">
                <a:solidFill>
                  <a:srgbClr val="E9E9E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 atratividade de um setor resulta da intensidade da concorrência e do poder dos seus atores.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0080" y="5346968"/>
            <a:ext cx="7680960" cy="79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2"/>
              </a:lnSpc>
            </a:pPr>
            <a:r>
              <a:rPr lang="en-US" sz="2266">
                <a:solidFill>
                  <a:srgbClr val="E9E9E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Compreender estas forças ajuda a antecipar pressões, </a:t>
            </a:r>
            <a:r>
              <a:rPr lang="en-US" sz="2266" b="1">
                <a:solidFill>
                  <a:srgbClr val="D46B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riscos</a:t>
            </a:r>
            <a:r>
              <a:rPr lang="en-US" sz="2266">
                <a:solidFill>
                  <a:srgbClr val="E9E9E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e </a:t>
            </a:r>
            <a:r>
              <a:rPr lang="en-US" sz="2266" b="1">
                <a:solidFill>
                  <a:srgbClr val="D46B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oportunidades</a:t>
            </a:r>
            <a:r>
              <a:rPr lang="en-US" sz="2266">
                <a:solidFill>
                  <a:srgbClr val="E9E9E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para o seu negócio.</a:t>
            </a:r>
          </a:p>
        </p:txBody>
      </p:sp>
      <p:sp>
        <p:nvSpPr>
          <p:cNvPr id="6" name="Freeform 6"/>
          <p:cNvSpPr/>
          <p:nvPr/>
        </p:nvSpPr>
        <p:spPr>
          <a:xfrm>
            <a:off x="428625" y="7286625"/>
            <a:ext cx="8286750" cy="2362200"/>
          </a:xfrm>
          <a:custGeom>
            <a:avLst/>
            <a:gdLst/>
            <a:ahLst/>
            <a:cxnLst/>
            <a:rect l="l" t="t" r="r" b="b"/>
            <a:pathLst>
              <a:path w="8286750" h="2362200">
                <a:moveTo>
                  <a:pt x="0" y="0"/>
                </a:moveTo>
                <a:lnTo>
                  <a:pt x="8286750" y="0"/>
                </a:lnTo>
                <a:lnTo>
                  <a:pt x="828675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25296" y="7602664"/>
            <a:ext cx="6492240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3"/>
              </a:lnSpc>
            </a:pPr>
            <a:r>
              <a:rPr lang="en-US" sz="3719" b="1">
                <a:solidFill>
                  <a:srgbClr val="D46B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Que força acredita ser mais forte no comércio de entregas em Portugal?</a:t>
            </a:r>
          </a:p>
        </p:txBody>
      </p:sp>
      <p:sp>
        <p:nvSpPr>
          <p:cNvPr id="8" name="Freeform 8"/>
          <p:cNvSpPr/>
          <p:nvPr/>
        </p:nvSpPr>
        <p:spPr>
          <a:xfrm>
            <a:off x="11972925" y="3429000"/>
            <a:ext cx="2619375" cy="2790825"/>
          </a:xfrm>
          <a:custGeom>
            <a:avLst/>
            <a:gdLst/>
            <a:ahLst/>
            <a:cxnLst/>
            <a:rect l="l" t="t" r="r" b="b"/>
            <a:pathLst>
              <a:path w="2619375" h="2790825">
                <a:moveTo>
                  <a:pt x="0" y="0"/>
                </a:moveTo>
                <a:lnTo>
                  <a:pt x="2619375" y="0"/>
                </a:lnTo>
                <a:lnTo>
                  <a:pt x="261937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271248" y="4732210"/>
            <a:ext cx="2048256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sz="262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 EMPRESA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096625" y="4495800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058775" y="2781300"/>
            <a:ext cx="447675" cy="866775"/>
          </a:xfrm>
          <a:custGeom>
            <a:avLst/>
            <a:gdLst/>
            <a:ahLst/>
            <a:cxnLst/>
            <a:rect l="l" t="t" r="r" b="b"/>
            <a:pathLst>
              <a:path w="447675" h="866775">
                <a:moveTo>
                  <a:pt x="0" y="0"/>
                </a:moveTo>
                <a:lnTo>
                  <a:pt x="447675" y="0"/>
                </a:lnTo>
                <a:lnTo>
                  <a:pt x="4476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582775" y="4495800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925550" y="6000750"/>
            <a:ext cx="885825" cy="1076325"/>
          </a:xfrm>
          <a:custGeom>
            <a:avLst/>
            <a:gdLst/>
            <a:ahLst/>
            <a:cxnLst/>
            <a:rect l="l" t="t" r="r" b="b"/>
            <a:pathLst>
              <a:path w="885825" h="1076325">
                <a:moveTo>
                  <a:pt x="0" y="0"/>
                </a:moveTo>
                <a:lnTo>
                  <a:pt x="885825" y="0"/>
                </a:lnTo>
                <a:lnTo>
                  <a:pt x="8858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972925" y="6000750"/>
            <a:ext cx="876300" cy="1076325"/>
          </a:xfrm>
          <a:custGeom>
            <a:avLst/>
            <a:gdLst/>
            <a:ahLst/>
            <a:cxnLst/>
            <a:rect l="l" t="t" r="r" b="b"/>
            <a:pathLst>
              <a:path w="876300" h="1076325">
                <a:moveTo>
                  <a:pt x="0" y="0"/>
                </a:moveTo>
                <a:lnTo>
                  <a:pt x="876300" y="0"/>
                </a:lnTo>
                <a:lnTo>
                  <a:pt x="8763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972925" y="428625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2545568" y="1206123"/>
            <a:ext cx="1444752" cy="1076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9"/>
              </a:lnSpc>
            </a:pPr>
            <a:r>
              <a:rPr lang="en-US" sz="223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Ameaça de novos entrantes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8705850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198864" y="4389760"/>
            <a:ext cx="1609344" cy="88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184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Poder negocial dos fornecedores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15240000" y="3429000"/>
            <a:ext cx="2619375" cy="2571750"/>
          </a:xfrm>
          <a:custGeom>
            <a:avLst/>
            <a:gdLst/>
            <a:ahLst/>
            <a:cxnLst/>
            <a:rect l="l" t="t" r="r" b="b"/>
            <a:pathLst>
              <a:path w="2619375" h="2571750">
                <a:moveTo>
                  <a:pt x="0" y="0"/>
                </a:moveTo>
                <a:lnTo>
                  <a:pt x="2619375" y="0"/>
                </a:lnTo>
                <a:lnTo>
                  <a:pt x="2619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5800832" y="4333960"/>
            <a:ext cx="1609344" cy="993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053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Poder negocial dos clientes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10229850" y="6858000"/>
            <a:ext cx="2838450" cy="2571750"/>
          </a:xfrm>
          <a:custGeom>
            <a:avLst/>
            <a:gdLst/>
            <a:ahLst/>
            <a:cxnLst/>
            <a:rect l="l" t="t" r="r" b="b"/>
            <a:pathLst>
              <a:path w="2838450" h="2571750">
                <a:moveTo>
                  <a:pt x="0" y="0"/>
                </a:moveTo>
                <a:lnTo>
                  <a:pt x="2838450" y="0"/>
                </a:lnTo>
                <a:lnTo>
                  <a:pt x="283845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954512" y="7534291"/>
            <a:ext cx="1481328" cy="128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77"/>
              </a:lnSpc>
            </a:pPr>
            <a:r>
              <a:rPr lang="en-US" sz="1982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Ameaça de produtos ou serviços substitutos</a:t>
            </a:r>
          </a:p>
        </p:txBody>
      </p:sp>
      <p:sp>
        <p:nvSpPr>
          <p:cNvPr id="23" name="Freeform 23"/>
          <p:cNvSpPr/>
          <p:nvPr/>
        </p:nvSpPr>
        <p:spPr>
          <a:xfrm>
            <a:off x="13925550" y="6858000"/>
            <a:ext cx="2628900" cy="2571750"/>
          </a:xfrm>
          <a:custGeom>
            <a:avLst/>
            <a:gdLst/>
            <a:ahLst/>
            <a:cxnLst/>
            <a:rect l="l" t="t" r="r" b="b"/>
            <a:pathLst>
              <a:path w="2628900" h="2571750">
                <a:moveTo>
                  <a:pt x="0" y="0"/>
                </a:moveTo>
                <a:lnTo>
                  <a:pt x="2628900" y="0"/>
                </a:lnTo>
                <a:lnTo>
                  <a:pt x="26289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4484096" y="7543591"/>
            <a:ext cx="1682496" cy="1261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1"/>
              </a:lnSpc>
            </a:pPr>
            <a:r>
              <a:rPr lang="en-US" sz="1947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Rivalidade entre concorrentes existentes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03504" y="2546661"/>
            <a:ext cx="8595360" cy="878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21"/>
              </a:lnSpc>
            </a:pPr>
            <a:r>
              <a:rPr lang="en-US" sz="6200" b="1">
                <a:solidFill>
                  <a:srgbClr val="D46B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As 5 Forças de Porter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3776" y="547439"/>
            <a:ext cx="13496544" cy="86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4"/>
              </a:lnSpc>
            </a:pPr>
            <a:r>
              <a:rPr lang="en-US" sz="6484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Exemplo Integrado </a:t>
            </a:r>
            <a:r>
              <a:rPr lang="en-US" sz="6484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em Portugal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2064" y="1641768"/>
            <a:ext cx="12362688" cy="36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6"/>
              </a:lnSpc>
            </a:pPr>
            <a:r>
              <a:rPr lang="en-US" sz="272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Comércio Alimentar: cruzamento do </a:t>
            </a:r>
            <a:r>
              <a:rPr lang="en-US" sz="2726">
                <a:solidFill>
                  <a:srgbClr val="F47426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PESTEL</a:t>
            </a:r>
            <a:r>
              <a:rPr lang="en-US" sz="272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com as </a:t>
            </a:r>
            <a:r>
              <a:rPr lang="en-US" sz="2726">
                <a:solidFill>
                  <a:srgbClr val="F47426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5 Forças de Porter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2143125"/>
            <a:ext cx="4143375" cy="857250"/>
          </a:xfrm>
          <a:custGeom>
            <a:avLst/>
            <a:gdLst/>
            <a:ahLst/>
            <a:cxnLst/>
            <a:rect l="l" t="t" r="r" b="b"/>
            <a:pathLst>
              <a:path w="4143375" h="857250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8096" y="2475827"/>
            <a:ext cx="2304288" cy="260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7"/>
              </a:lnSpc>
            </a:pPr>
            <a:r>
              <a:rPr lang="en-US" sz="2017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FATORES PESTEL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2781300"/>
            <a:ext cx="4143375" cy="6648450"/>
          </a:xfrm>
          <a:custGeom>
            <a:avLst/>
            <a:gdLst/>
            <a:ahLst/>
            <a:cxnLst/>
            <a:rect l="l" t="t" r="r" b="b"/>
            <a:pathLst>
              <a:path w="4143375" h="6648450">
                <a:moveTo>
                  <a:pt x="0" y="0"/>
                </a:moveTo>
                <a:lnTo>
                  <a:pt x="4143375" y="0"/>
                </a:lnTo>
                <a:lnTo>
                  <a:pt x="4143375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82496" y="3143266"/>
            <a:ext cx="2304288" cy="505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políticos</a:t>
            </a:r>
          </a:p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leis, regulação alimentar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8096" y="4118808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2496" y="4004585"/>
            <a:ext cx="1938528" cy="79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económicos</a:t>
            </a:r>
          </a:p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rendimento, custos,</a:t>
            </a:r>
          </a:p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inflação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8096" y="5209230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82496" y="5077222"/>
            <a:ext cx="1938528" cy="76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sociais</a:t>
            </a:r>
          </a:p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hábitos, saúde,</a:t>
            </a:r>
          </a:p>
          <a:p>
            <a:pPr algn="l">
              <a:lnSpc>
                <a:spcPts val="2080"/>
              </a:lnSpc>
            </a:pPr>
            <a:r>
              <a:rPr lang="en-US" sz="148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preocupações éticas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82496" y="6098821"/>
            <a:ext cx="2029968" cy="817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tecnológicos</a:t>
            </a:r>
          </a:p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e-commerce, dados,</a:t>
            </a:r>
          </a:p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rastreabilidade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82496" y="7142120"/>
            <a:ext cx="1682496" cy="79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ambientais</a:t>
            </a:r>
          </a:p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sustentabilidade,</a:t>
            </a:r>
          </a:p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embalagens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8096" y="8398200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82496" y="8280877"/>
            <a:ext cx="2633472" cy="826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legais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conformidade, rotulagem,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segurança</a:t>
            </a:r>
          </a:p>
        </p:txBody>
      </p:sp>
      <p:sp>
        <p:nvSpPr>
          <p:cNvPr id="17" name="Freeform 17"/>
          <p:cNvSpPr/>
          <p:nvPr/>
        </p:nvSpPr>
        <p:spPr>
          <a:xfrm>
            <a:off x="13058775" y="2143125"/>
            <a:ext cx="4362450" cy="857250"/>
          </a:xfrm>
          <a:custGeom>
            <a:avLst/>
            <a:gdLst/>
            <a:ahLst/>
            <a:cxnLst/>
            <a:rect l="l" t="t" r="r" b="b"/>
            <a:pathLst>
              <a:path w="4362450" h="857250">
                <a:moveTo>
                  <a:pt x="0" y="0"/>
                </a:moveTo>
                <a:lnTo>
                  <a:pt x="4362450" y="0"/>
                </a:lnTo>
                <a:lnTo>
                  <a:pt x="4362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313664" y="2475827"/>
            <a:ext cx="2907792" cy="260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7"/>
              </a:lnSpc>
            </a:pPr>
            <a:r>
              <a:rPr lang="en-US" sz="2017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5 FORÇAS DE PORTER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058775" y="2781300"/>
            <a:ext cx="4362450" cy="5362575"/>
          </a:xfrm>
          <a:custGeom>
            <a:avLst/>
            <a:gdLst/>
            <a:ahLst/>
            <a:cxnLst/>
            <a:rect l="l" t="t" r="r" b="b"/>
            <a:pathLst>
              <a:path w="4362450" h="5362575">
                <a:moveTo>
                  <a:pt x="0" y="0"/>
                </a:moveTo>
                <a:lnTo>
                  <a:pt x="4362450" y="0"/>
                </a:lnTo>
                <a:lnTo>
                  <a:pt x="4362450" y="5362575"/>
                </a:lnTo>
                <a:lnTo>
                  <a:pt x="0" y="5362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3313664" y="3157189"/>
            <a:ext cx="3127248" cy="55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Rivalidade entre concorrentes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Pingo Doce, Auchan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13664" y="4185889"/>
            <a:ext cx="2852928" cy="55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Ameaça de novos entrantes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retalhistas de desconto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13664" y="5223664"/>
            <a:ext cx="3877056" cy="54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Poder de negociação dos fornecedores</a:t>
            </a:r>
          </a:p>
          <a:p>
            <a:pPr algn="l">
              <a:lnSpc>
                <a:spcPts val="2179"/>
              </a:lnSpc>
            </a:pPr>
            <a:r>
              <a:rPr lang="en-US" sz="1557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marcas industriais, produtores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13664" y="6243289"/>
            <a:ext cx="3803904" cy="55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Poder de negociação dos clientes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sensibilidade a preço e qualidade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313664" y="7261702"/>
            <a:ext cx="3364992" cy="550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Ameaça de produtos substitutos</a:t>
            </a:r>
          </a:p>
          <a:p>
            <a:pPr algn="l">
              <a:lnSpc>
                <a:spcPts val="2229"/>
              </a:lnSpc>
            </a:pPr>
            <a:r>
              <a:rPr lang="en-US" sz="159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refeições prontas, delivery</a:t>
            </a:r>
          </a:p>
        </p:txBody>
      </p:sp>
      <p:sp>
        <p:nvSpPr>
          <p:cNvPr id="25" name="Freeform 25"/>
          <p:cNvSpPr/>
          <p:nvPr/>
        </p:nvSpPr>
        <p:spPr>
          <a:xfrm>
            <a:off x="4572000" y="3209925"/>
            <a:ext cx="3048000" cy="1076325"/>
          </a:xfrm>
          <a:custGeom>
            <a:avLst/>
            <a:gdLst/>
            <a:ahLst/>
            <a:cxnLst/>
            <a:rect l="l" t="t" r="r" b="b"/>
            <a:pathLst>
              <a:path w="3048000" h="1076325">
                <a:moveTo>
                  <a:pt x="0" y="0"/>
                </a:moveTo>
                <a:lnTo>
                  <a:pt x="3048000" y="0"/>
                </a:lnTo>
                <a:lnTo>
                  <a:pt x="30480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4572000" y="4286250"/>
            <a:ext cx="3048000" cy="219075"/>
          </a:xfrm>
          <a:custGeom>
            <a:avLst/>
            <a:gdLst/>
            <a:ahLst/>
            <a:cxnLst/>
            <a:rect l="l" t="t" r="r" b="b"/>
            <a:pathLst>
              <a:path w="3048000" h="219075">
                <a:moveTo>
                  <a:pt x="0" y="0"/>
                </a:moveTo>
                <a:lnTo>
                  <a:pt x="3048000" y="0"/>
                </a:lnTo>
                <a:lnTo>
                  <a:pt x="3048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572000" y="4495800"/>
            <a:ext cx="3048000" cy="1076325"/>
          </a:xfrm>
          <a:custGeom>
            <a:avLst/>
            <a:gdLst/>
            <a:ahLst/>
            <a:cxnLst/>
            <a:rect l="l" t="t" r="r" b="b"/>
            <a:pathLst>
              <a:path w="3048000" h="1076325">
                <a:moveTo>
                  <a:pt x="0" y="0"/>
                </a:moveTo>
                <a:lnTo>
                  <a:pt x="3048000" y="0"/>
                </a:lnTo>
                <a:lnTo>
                  <a:pt x="30480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572000" y="5143500"/>
            <a:ext cx="3048000" cy="1285875"/>
          </a:xfrm>
          <a:custGeom>
            <a:avLst/>
            <a:gdLst/>
            <a:ahLst/>
            <a:cxnLst/>
            <a:rect l="l" t="t" r="r" b="b"/>
            <a:pathLst>
              <a:path w="3048000" h="1285875">
                <a:moveTo>
                  <a:pt x="0" y="0"/>
                </a:moveTo>
                <a:lnTo>
                  <a:pt x="3048000" y="0"/>
                </a:lnTo>
                <a:lnTo>
                  <a:pt x="30480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4572000" y="5353050"/>
            <a:ext cx="3048000" cy="2152650"/>
          </a:xfrm>
          <a:custGeom>
            <a:avLst/>
            <a:gdLst/>
            <a:ahLst/>
            <a:cxnLst/>
            <a:rect l="l" t="t" r="r" b="b"/>
            <a:pathLst>
              <a:path w="3048000" h="2152650">
                <a:moveTo>
                  <a:pt x="0" y="0"/>
                </a:moveTo>
                <a:lnTo>
                  <a:pt x="3048000" y="0"/>
                </a:lnTo>
                <a:lnTo>
                  <a:pt x="304800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0229850" y="3209925"/>
            <a:ext cx="2838450" cy="1076325"/>
          </a:xfrm>
          <a:custGeom>
            <a:avLst/>
            <a:gdLst/>
            <a:ahLst/>
            <a:cxnLst/>
            <a:rect l="l" t="t" r="r" b="b"/>
            <a:pathLst>
              <a:path w="2838450" h="1076325">
                <a:moveTo>
                  <a:pt x="0" y="0"/>
                </a:moveTo>
                <a:lnTo>
                  <a:pt x="2838450" y="0"/>
                </a:lnTo>
                <a:lnTo>
                  <a:pt x="2838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0229850" y="4286250"/>
            <a:ext cx="2838450" cy="219075"/>
          </a:xfrm>
          <a:custGeom>
            <a:avLst/>
            <a:gdLst/>
            <a:ahLst/>
            <a:cxnLst/>
            <a:rect l="l" t="t" r="r" b="b"/>
            <a:pathLst>
              <a:path w="2838450" h="219075">
                <a:moveTo>
                  <a:pt x="0" y="0"/>
                </a:moveTo>
                <a:lnTo>
                  <a:pt x="2838450" y="0"/>
                </a:lnTo>
                <a:lnTo>
                  <a:pt x="2838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0229850" y="4495800"/>
            <a:ext cx="2838450" cy="1076325"/>
          </a:xfrm>
          <a:custGeom>
            <a:avLst/>
            <a:gdLst/>
            <a:ahLst/>
            <a:cxnLst/>
            <a:rect l="l" t="t" r="r" b="b"/>
            <a:pathLst>
              <a:path w="2838450" h="1076325">
                <a:moveTo>
                  <a:pt x="0" y="0"/>
                </a:moveTo>
                <a:lnTo>
                  <a:pt x="2838450" y="0"/>
                </a:lnTo>
                <a:lnTo>
                  <a:pt x="28384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229850" y="5143500"/>
            <a:ext cx="2838450" cy="1285875"/>
          </a:xfrm>
          <a:custGeom>
            <a:avLst/>
            <a:gdLst/>
            <a:ahLst/>
            <a:cxnLst/>
            <a:rect l="l" t="t" r="r" b="b"/>
            <a:pathLst>
              <a:path w="2838450" h="1285875">
                <a:moveTo>
                  <a:pt x="0" y="0"/>
                </a:moveTo>
                <a:lnTo>
                  <a:pt x="2838450" y="0"/>
                </a:lnTo>
                <a:lnTo>
                  <a:pt x="2838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0229850" y="5353050"/>
            <a:ext cx="2838450" cy="2152650"/>
          </a:xfrm>
          <a:custGeom>
            <a:avLst/>
            <a:gdLst/>
            <a:ahLst/>
            <a:cxnLst/>
            <a:rect l="l" t="t" r="r" b="b"/>
            <a:pathLst>
              <a:path w="2838450" h="2152650">
                <a:moveTo>
                  <a:pt x="0" y="0"/>
                </a:moveTo>
                <a:lnTo>
                  <a:pt x="2838450" y="0"/>
                </a:lnTo>
                <a:lnTo>
                  <a:pt x="2838450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7400925" y="2781300"/>
            <a:ext cx="3057525" cy="3219450"/>
          </a:xfrm>
          <a:custGeom>
            <a:avLst/>
            <a:gdLst/>
            <a:ahLst/>
            <a:cxnLst/>
            <a:rect l="l" t="t" r="r" b="b"/>
            <a:pathLst>
              <a:path w="3057525" h="3219450">
                <a:moveTo>
                  <a:pt x="0" y="0"/>
                </a:moveTo>
                <a:lnTo>
                  <a:pt x="3057525" y="0"/>
                </a:lnTo>
                <a:lnTo>
                  <a:pt x="305752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7955280" y="3739134"/>
            <a:ext cx="1847088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0"/>
              </a:lnSpc>
            </a:pPr>
            <a:r>
              <a:rPr lang="en-US" sz="2975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Mudança política</a:t>
            </a:r>
          </a:p>
        </p:txBody>
      </p:sp>
      <p:sp>
        <p:nvSpPr>
          <p:cNvPr id="37" name="Freeform 37"/>
          <p:cNvSpPr/>
          <p:nvPr/>
        </p:nvSpPr>
        <p:spPr>
          <a:xfrm>
            <a:off x="8705850" y="5781675"/>
            <a:ext cx="438150" cy="1076325"/>
          </a:xfrm>
          <a:custGeom>
            <a:avLst/>
            <a:gdLst/>
            <a:ahLst/>
            <a:cxnLst/>
            <a:rect l="l" t="t" r="r" b="b"/>
            <a:pathLst>
              <a:path w="438150" h="1076325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6962775" y="6858000"/>
            <a:ext cx="3924300" cy="647700"/>
          </a:xfrm>
          <a:custGeom>
            <a:avLst/>
            <a:gdLst/>
            <a:ahLst/>
            <a:cxnLst/>
            <a:rect l="l" t="t" r="r" b="b"/>
            <a:pathLst>
              <a:path w="3924300" h="647700">
                <a:moveTo>
                  <a:pt x="0" y="0"/>
                </a:moveTo>
                <a:lnTo>
                  <a:pt x="3924300" y="0"/>
                </a:lnTo>
                <a:lnTo>
                  <a:pt x="3924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6962775" y="7496175"/>
            <a:ext cx="3924300" cy="1933575"/>
          </a:xfrm>
          <a:custGeom>
            <a:avLst/>
            <a:gdLst/>
            <a:ahLst/>
            <a:cxnLst/>
            <a:rect l="l" t="t" r="r" b="b"/>
            <a:pathLst>
              <a:path w="3924300" h="1933575">
                <a:moveTo>
                  <a:pt x="0" y="0"/>
                </a:moveTo>
                <a:lnTo>
                  <a:pt x="3924300" y="0"/>
                </a:lnTo>
                <a:lnTo>
                  <a:pt x="392430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7315200" y="7670132"/>
            <a:ext cx="3127248" cy="1432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7"/>
              </a:lnSpc>
            </a:pPr>
            <a:r>
              <a:rPr lang="en-US" sz="191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sortido e sourcing</a:t>
            </a:r>
          </a:p>
          <a:p>
            <a:pPr algn="ctr">
              <a:lnSpc>
                <a:spcPts val="2867"/>
              </a:lnSpc>
            </a:pPr>
            <a:r>
              <a:rPr lang="en-US" sz="191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preço e promoção</a:t>
            </a:r>
          </a:p>
          <a:p>
            <a:pPr algn="ctr">
              <a:lnSpc>
                <a:spcPts val="2867"/>
              </a:lnSpc>
            </a:pPr>
            <a:r>
              <a:rPr lang="en-US" sz="191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comunicação e confiança</a:t>
            </a:r>
          </a:p>
          <a:p>
            <a:pPr algn="ctr">
              <a:lnSpc>
                <a:spcPts val="2867"/>
              </a:lnSpc>
            </a:pPr>
            <a:r>
              <a:rPr lang="en-US" sz="191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operações e compliance</a:t>
            </a:r>
          </a:p>
        </p:txBody>
      </p:sp>
      <p:sp>
        <p:nvSpPr>
          <p:cNvPr id="41" name="Freeform 41"/>
          <p:cNvSpPr/>
          <p:nvPr/>
        </p:nvSpPr>
        <p:spPr>
          <a:xfrm>
            <a:off x="4572000" y="7715250"/>
            <a:ext cx="2181225" cy="1285875"/>
          </a:xfrm>
          <a:custGeom>
            <a:avLst/>
            <a:gdLst/>
            <a:ahLst/>
            <a:cxnLst/>
            <a:rect l="l" t="t" r="r" b="b"/>
            <a:pathLst>
              <a:path w="2181225" h="1285875">
                <a:moveTo>
                  <a:pt x="0" y="0"/>
                </a:moveTo>
                <a:lnTo>
                  <a:pt x="2181225" y="0"/>
                </a:lnTo>
                <a:lnTo>
                  <a:pt x="21812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1753850" y="7715250"/>
            <a:ext cx="2838450" cy="1285875"/>
          </a:xfrm>
          <a:custGeom>
            <a:avLst/>
            <a:gdLst/>
            <a:ahLst/>
            <a:cxnLst/>
            <a:rect l="l" t="t" r="r" b="b"/>
            <a:pathLst>
              <a:path w="2838450" h="1285875">
                <a:moveTo>
                  <a:pt x="0" y="0"/>
                </a:moveTo>
                <a:lnTo>
                  <a:pt x="2838450" y="0"/>
                </a:lnTo>
                <a:lnTo>
                  <a:pt x="28384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8211246" y="4775869"/>
            <a:ext cx="1580454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13"/>
              </a:lnSpc>
            </a:pPr>
            <a:r>
              <a:rPr lang="en-US" sz="1344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ex.: </a:t>
            </a:r>
            <a:r>
              <a:rPr lang="en-US" sz="1344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legislação</a:t>
            </a:r>
            <a:r>
              <a:rPr lang="en-US" sz="1344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344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alimentar</a:t>
            </a:r>
            <a:endParaRPr lang="en-US" sz="1344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7278624" y="7090828"/>
            <a:ext cx="3291840" cy="259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7"/>
              </a:lnSpc>
            </a:pPr>
            <a:r>
              <a:rPr lang="en-US" sz="1947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DECISÕES ESTRATÉGICAS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68096" y="3151830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68096" y="6237930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68096" y="7307778"/>
            <a:ext cx="365760" cy="581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en-US" sz="4499" b="1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</a:t>
            </a:r>
          </a:p>
        </p:txBody>
      </p:sp>
      <p:sp>
        <p:nvSpPr>
          <p:cNvPr id="48" name="TextBox 48"/>
          <p:cNvSpPr txBox="1"/>
          <p:nvPr/>
        </p:nvSpPr>
        <p:spPr>
          <a:xfrm rot="216000">
            <a:off x="12439684" y="8402730"/>
            <a:ext cx="2103120" cy="592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4570" b="1" spc="-228">
                <a:solidFill>
                  <a:srgbClr val="F47426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Auchan</a:t>
            </a:r>
          </a:p>
        </p:txBody>
      </p:sp>
      <p:sp>
        <p:nvSpPr>
          <p:cNvPr id="49" name="TextBox 49"/>
          <p:cNvSpPr txBox="1"/>
          <p:nvPr/>
        </p:nvSpPr>
        <p:spPr>
          <a:xfrm rot="-486000">
            <a:off x="4858214" y="8095336"/>
            <a:ext cx="1682496" cy="316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2337">
                <a:solidFill>
                  <a:srgbClr val="001524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pingo doce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12064" y="2208582"/>
            <a:ext cx="10497312" cy="322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8"/>
              </a:lnSpc>
            </a:pPr>
            <a:r>
              <a:rPr lang="en-US" sz="2407" spc="-72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Um ciclo contínuo que transforma informação em decisões estratégicas.</a:t>
            </a:r>
          </a:p>
        </p:txBody>
      </p:sp>
      <p:sp>
        <p:nvSpPr>
          <p:cNvPr id="4" name="Freeform 4"/>
          <p:cNvSpPr/>
          <p:nvPr/>
        </p:nvSpPr>
        <p:spPr>
          <a:xfrm>
            <a:off x="4572000" y="2571750"/>
            <a:ext cx="2619375" cy="1933575"/>
          </a:xfrm>
          <a:custGeom>
            <a:avLst/>
            <a:gdLst/>
            <a:ahLst/>
            <a:cxnLst/>
            <a:rect l="l" t="t" r="r" b="b"/>
            <a:pathLst>
              <a:path w="2619375" h="1933575">
                <a:moveTo>
                  <a:pt x="0" y="0"/>
                </a:moveTo>
                <a:lnTo>
                  <a:pt x="2619375" y="0"/>
                </a:lnTo>
                <a:lnTo>
                  <a:pt x="2619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438775" y="2781300"/>
            <a:ext cx="876300" cy="866775"/>
          </a:xfrm>
          <a:custGeom>
            <a:avLst/>
            <a:gdLst/>
            <a:ahLst/>
            <a:cxnLst/>
            <a:rect l="l" t="t" r="r" b="b"/>
            <a:pathLst>
              <a:path w="876300" h="866775">
                <a:moveTo>
                  <a:pt x="0" y="0"/>
                </a:moveTo>
                <a:lnTo>
                  <a:pt x="876300" y="0"/>
                </a:lnTo>
                <a:lnTo>
                  <a:pt x="876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937760" y="3567911"/>
            <a:ext cx="1901952" cy="598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2124" spc="-6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Observar sinais no ambiente</a:t>
            </a:r>
          </a:p>
        </p:txBody>
      </p:sp>
      <p:sp>
        <p:nvSpPr>
          <p:cNvPr id="7" name="Freeform 7"/>
          <p:cNvSpPr/>
          <p:nvPr/>
        </p:nvSpPr>
        <p:spPr>
          <a:xfrm>
            <a:off x="866775" y="4286250"/>
            <a:ext cx="2619375" cy="1933575"/>
          </a:xfrm>
          <a:custGeom>
            <a:avLst/>
            <a:gdLst/>
            <a:ahLst/>
            <a:cxnLst/>
            <a:rect l="l" t="t" r="r" b="b"/>
            <a:pathLst>
              <a:path w="2619375" h="1933575">
                <a:moveTo>
                  <a:pt x="0" y="0"/>
                </a:moveTo>
                <a:lnTo>
                  <a:pt x="2619375" y="0"/>
                </a:lnTo>
                <a:lnTo>
                  <a:pt x="2619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33550" y="4286250"/>
            <a:ext cx="885825" cy="857250"/>
          </a:xfrm>
          <a:custGeom>
            <a:avLst/>
            <a:gdLst/>
            <a:ahLst/>
            <a:cxnLst/>
            <a:rect l="l" t="t" r="r" b="b"/>
            <a:pathLst>
              <a:path w="885825" h="857250">
                <a:moveTo>
                  <a:pt x="0" y="0"/>
                </a:moveTo>
                <a:lnTo>
                  <a:pt x="885825" y="0"/>
                </a:lnTo>
                <a:lnTo>
                  <a:pt x="8858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48256" y="4534588"/>
            <a:ext cx="27432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08176" y="5137761"/>
            <a:ext cx="1572768" cy="780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982" spc="-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Acompanhar resultados</a:t>
            </a:r>
          </a:p>
          <a:p>
            <a:pPr algn="ctr">
              <a:lnSpc>
                <a:spcPts val="2081"/>
              </a:lnSpc>
            </a:pPr>
            <a:r>
              <a:rPr lang="en-US" sz="1982" spc="-59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ajustar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6775" y="6638925"/>
            <a:ext cx="2619375" cy="1933575"/>
          </a:xfrm>
          <a:custGeom>
            <a:avLst/>
            <a:gdLst/>
            <a:ahLst/>
            <a:cxnLst/>
            <a:rect l="l" t="t" r="r" b="b"/>
            <a:pathLst>
              <a:path w="2619375" h="1933575">
                <a:moveTo>
                  <a:pt x="0" y="0"/>
                </a:moveTo>
                <a:lnTo>
                  <a:pt x="2619375" y="0"/>
                </a:lnTo>
                <a:lnTo>
                  <a:pt x="2619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3550" y="6858000"/>
            <a:ext cx="885825" cy="647700"/>
          </a:xfrm>
          <a:custGeom>
            <a:avLst/>
            <a:gdLst/>
            <a:ahLst/>
            <a:cxnLst/>
            <a:rect l="l" t="t" r="r" b="b"/>
            <a:pathLst>
              <a:path w="885825" h="647700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33856" y="7600501"/>
            <a:ext cx="2103120" cy="618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3"/>
              </a:lnSpc>
            </a:pPr>
            <a:r>
              <a:rPr lang="en-US" sz="2230" spc="-66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Decidir com base na análise</a:t>
            </a:r>
          </a:p>
        </p:txBody>
      </p:sp>
      <p:sp>
        <p:nvSpPr>
          <p:cNvPr id="14" name="Freeform 14"/>
          <p:cNvSpPr/>
          <p:nvPr/>
        </p:nvSpPr>
        <p:spPr>
          <a:xfrm>
            <a:off x="8267700" y="4286250"/>
            <a:ext cx="2619375" cy="1933575"/>
          </a:xfrm>
          <a:custGeom>
            <a:avLst/>
            <a:gdLst/>
            <a:ahLst/>
            <a:cxnLst/>
            <a:rect l="l" t="t" r="r" b="b"/>
            <a:pathLst>
              <a:path w="2619375" h="1933575">
                <a:moveTo>
                  <a:pt x="0" y="0"/>
                </a:moveTo>
                <a:lnTo>
                  <a:pt x="2619375" y="0"/>
                </a:lnTo>
                <a:lnTo>
                  <a:pt x="2619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144000" y="4286250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381744" y="4534588"/>
            <a:ext cx="27432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69680" y="5128574"/>
            <a:ext cx="1353312" cy="789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4"/>
              </a:lnSpc>
            </a:pPr>
            <a:r>
              <a:rPr lang="en-US" sz="1947" spc="-58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Selecionar informação relevante</a:t>
            </a:r>
          </a:p>
        </p:txBody>
      </p:sp>
      <p:sp>
        <p:nvSpPr>
          <p:cNvPr id="18" name="Freeform 18"/>
          <p:cNvSpPr/>
          <p:nvPr/>
        </p:nvSpPr>
        <p:spPr>
          <a:xfrm>
            <a:off x="8267700" y="6638925"/>
            <a:ext cx="2619375" cy="1933575"/>
          </a:xfrm>
          <a:custGeom>
            <a:avLst/>
            <a:gdLst/>
            <a:ahLst/>
            <a:cxnLst/>
            <a:rect l="l" t="t" r="r" b="b"/>
            <a:pathLst>
              <a:path w="2619375" h="1933575">
                <a:moveTo>
                  <a:pt x="0" y="0"/>
                </a:moveTo>
                <a:lnTo>
                  <a:pt x="2619375" y="0"/>
                </a:lnTo>
                <a:lnTo>
                  <a:pt x="261937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144000" y="6858000"/>
            <a:ext cx="876300" cy="647700"/>
          </a:xfrm>
          <a:custGeom>
            <a:avLst/>
            <a:gdLst/>
            <a:ahLst/>
            <a:cxnLst/>
            <a:rect l="l" t="t" r="r" b="b"/>
            <a:pathLst>
              <a:path w="876300" h="647700">
                <a:moveTo>
                  <a:pt x="0" y="0"/>
                </a:moveTo>
                <a:lnTo>
                  <a:pt x="876300" y="0"/>
                </a:lnTo>
                <a:lnTo>
                  <a:pt x="8763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833104" y="7630427"/>
            <a:ext cx="1353312" cy="559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9"/>
              </a:lnSpc>
            </a:pPr>
            <a:r>
              <a:rPr lang="en-US" sz="2017" spc="-6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Interpretar tendências</a:t>
            </a:r>
          </a:p>
        </p:txBody>
      </p:sp>
      <p:sp>
        <p:nvSpPr>
          <p:cNvPr id="21" name="Freeform 21"/>
          <p:cNvSpPr/>
          <p:nvPr/>
        </p:nvSpPr>
        <p:spPr>
          <a:xfrm>
            <a:off x="4572000" y="8143875"/>
            <a:ext cx="2619375" cy="1714500"/>
          </a:xfrm>
          <a:custGeom>
            <a:avLst/>
            <a:gdLst/>
            <a:ahLst/>
            <a:cxnLst/>
            <a:rect l="l" t="t" r="r" b="b"/>
            <a:pathLst>
              <a:path w="2619375" h="1714500">
                <a:moveTo>
                  <a:pt x="0" y="0"/>
                </a:moveTo>
                <a:lnTo>
                  <a:pt x="2619375" y="0"/>
                </a:lnTo>
                <a:lnTo>
                  <a:pt x="2619375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438775" y="8143875"/>
            <a:ext cx="876300" cy="857250"/>
          </a:xfrm>
          <a:custGeom>
            <a:avLst/>
            <a:gdLst/>
            <a:ahLst/>
            <a:cxnLst/>
            <a:rect l="l" t="t" r="r" b="b"/>
            <a:pathLst>
              <a:path w="876300" h="857250">
                <a:moveTo>
                  <a:pt x="0" y="0"/>
                </a:moveTo>
                <a:lnTo>
                  <a:pt x="876300" y="0"/>
                </a:lnTo>
                <a:lnTo>
                  <a:pt x="8763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303520" y="8999447"/>
            <a:ext cx="1170432" cy="598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2124" spc="-6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Construir cenários</a:t>
            </a:r>
          </a:p>
        </p:txBody>
      </p:sp>
      <p:sp>
        <p:nvSpPr>
          <p:cNvPr id="24" name="Freeform 24"/>
          <p:cNvSpPr/>
          <p:nvPr/>
        </p:nvSpPr>
        <p:spPr>
          <a:xfrm>
            <a:off x="2609850" y="3429000"/>
            <a:ext cx="1752600" cy="857250"/>
          </a:xfrm>
          <a:custGeom>
            <a:avLst/>
            <a:gdLst/>
            <a:ahLst/>
            <a:cxnLst/>
            <a:rect l="l" t="t" r="r" b="b"/>
            <a:pathLst>
              <a:path w="1752600" h="857250">
                <a:moveTo>
                  <a:pt x="0" y="0"/>
                </a:moveTo>
                <a:lnTo>
                  <a:pt x="1752600" y="0"/>
                </a:lnTo>
                <a:lnTo>
                  <a:pt x="1752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952625" y="6000750"/>
            <a:ext cx="447675" cy="857250"/>
          </a:xfrm>
          <a:custGeom>
            <a:avLst/>
            <a:gdLst/>
            <a:ahLst/>
            <a:cxnLst/>
            <a:rect l="l" t="t" r="r" b="b"/>
            <a:pathLst>
              <a:path w="447675" h="857250">
                <a:moveTo>
                  <a:pt x="0" y="0"/>
                </a:moveTo>
                <a:lnTo>
                  <a:pt x="447675" y="0"/>
                </a:lnTo>
                <a:lnTo>
                  <a:pt x="4476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609850" y="8353425"/>
            <a:ext cx="1752600" cy="866775"/>
          </a:xfrm>
          <a:custGeom>
            <a:avLst/>
            <a:gdLst/>
            <a:ahLst/>
            <a:cxnLst/>
            <a:rect l="l" t="t" r="r" b="b"/>
            <a:pathLst>
              <a:path w="1752600" h="866775">
                <a:moveTo>
                  <a:pt x="0" y="0"/>
                </a:moveTo>
                <a:lnTo>
                  <a:pt x="1752600" y="0"/>
                </a:lnTo>
                <a:lnTo>
                  <a:pt x="1752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7181850" y="3638550"/>
            <a:ext cx="1752600" cy="647700"/>
          </a:xfrm>
          <a:custGeom>
            <a:avLst/>
            <a:gdLst/>
            <a:ahLst/>
            <a:cxnLst/>
            <a:rect l="l" t="t" r="r" b="b"/>
            <a:pathLst>
              <a:path w="1752600" h="647700">
                <a:moveTo>
                  <a:pt x="0" y="0"/>
                </a:moveTo>
                <a:lnTo>
                  <a:pt x="1752600" y="0"/>
                </a:lnTo>
                <a:lnTo>
                  <a:pt x="1752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144000" y="6000750"/>
            <a:ext cx="657225" cy="857250"/>
          </a:xfrm>
          <a:custGeom>
            <a:avLst/>
            <a:gdLst/>
            <a:ahLst/>
            <a:cxnLst/>
            <a:rect l="l" t="t" r="r" b="b"/>
            <a:pathLst>
              <a:path w="657225" h="857250">
                <a:moveTo>
                  <a:pt x="0" y="0"/>
                </a:moveTo>
                <a:lnTo>
                  <a:pt x="657225" y="0"/>
                </a:lnTo>
                <a:lnTo>
                  <a:pt x="6572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7181850" y="8353425"/>
            <a:ext cx="1962150" cy="866775"/>
          </a:xfrm>
          <a:custGeom>
            <a:avLst/>
            <a:gdLst/>
            <a:ahLst/>
            <a:cxnLst/>
            <a:rect l="l" t="t" r="r" b="b"/>
            <a:pathLst>
              <a:path w="1962150" h="866775">
                <a:moveTo>
                  <a:pt x="0" y="0"/>
                </a:moveTo>
                <a:lnTo>
                  <a:pt x="1962150" y="0"/>
                </a:lnTo>
                <a:lnTo>
                  <a:pt x="19621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4572000" y="5261038"/>
            <a:ext cx="2450592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17"/>
              </a:lnSpc>
            </a:pPr>
            <a:r>
              <a:rPr lang="en-US" sz="2514" b="1" spc="-75">
                <a:solidFill>
                  <a:srgbClr val="FF914D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Decisões melhores, organizações mais resilientes.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850624" y="2004487"/>
            <a:ext cx="3017520" cy="29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2195" b="1" spc="-65">
                <a:solidFill>
                  <a:srgbClr val="FF914D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Fontes de informação</a:t>
            </a:r>
          </a:p>
        </p:txBody>
      </p:sp>
      <p:sp>
        <p:nvSpPr>
          <p:cNvPr id="32" name="Freeform 32"/>
          <p:cNvSpPr/>
          <p:nvPr/>
        </p:nvSpPr>
        <p:spPr>
          <a:xfrm>
            <a:off x="11753850" y="2352675"/>
            <a:ext cx="6105525" cy="219075"/>
          </a:xfrm>
          <a:custGeom>
            <a:avLst/>
            <a:gdLst/>
            <a:ahLst/>
            <a:cxnLst/>
            <a:rect l="l" t="t" r="r" b="b"/>
            <a:pathLst>
              <a:path w="6105525" h="21907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753850" y="2571750"/>
            <a:ext cx="6105525" cy="857250"/>
          </a:xfrm>
          <a:custGeom>
            <a:avLst/>
            <a:gdLst/>
            <a:ahLst/>
            <a:cxnLst/>
            <a:rect l="l" t="t" r="r" b="b"/>
            <a:pathLst>
              <a:path w="6105525" h="857250">
                <a:moveTo>
                  <a:pt x="0" y="0"/>
                </a:moveTo>
                <a:lnTo>
                  <a:pt x="6105525" y="0"/>
                </a:lnTo>
                <a:lnTo>
                  <a:pt x="61055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12015216" y="2817497"/>
            <a:ext cx="3182112" cy="29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2159" spc="-6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Legislação e reguladores</a:t>
            </a:r>
          </a:p>
        </p:txBody>
      </p:sp>
      <p:sp>
        <p:nvSpPr>
          <p:cNvPr id="35" name="Freeform 35"/>
          <p:cNvSpPr/>
          <p:nvPr/>
        </p:nvSpPr>
        <p:spPr>
          <a:xfrm>
            <a:off x="11753850" y="3209925"/>
            <a:ext cx="6105525" cy="866775"/>
          </a:xfrm>
          <a:custGeom>
            <a:avLst/>
            <a:gdLst/>
            <a:ahLst/>
            <a:cxnLst/>
            <a:rect l="l" t="t" r="r" b="b"/>
            <a:pathLst>
              <a:path w="6105525" h="866775">
                <a:moveTo>
                  <a:pt x="0" y="0"/>
                </a:moveTo>
                <a:lnTo>
                  <a:pt x="6105525" y="0"/>
                </a:lnTo>
                <a:lnTo>
                  <a:pt x="61055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2015216" y="3568448"/>
            <a:ext cx="3163824" cy="29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2159" spc="-6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Indicadores económicos</a:t>
            </a:r>
          </a:p>
        </p:txBody>
      </p:sp>
      <p:sp>
        <p:nvSpPr>
          <p:cNvPr id="37" name="Freeform 37"/>
          <p:cNvSpPr/>
          <p:nvPr/>
        </p:nvSpPr>
        <p:spPr>
          <a:xfrm>
            <a:off x="11753850" y="4067175"/>
            <a:ext cx="6105525" cy="866775"/>
          </a:xfrm>
          <a:custGeom>
            <a:avLst/>
            <a:gdLst/>
            <a:ahLst/>
            <a:cxnLst/>
            <a:rect l="l" t="t" r="r" b="b"/>
            <a:pathLst>
              <a:path w="6105525" h="866775">
                <a:moveTo>
                  <a:pt x="0" y="0"/>
                </a:moveTo>
                <a:lnTo>
                  <a:pt x="6105525" y="0"/>
                </a:lnTo>
                <a:lnTo>
                  <a:pt x="61055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12015216" y="4319062"/>
            <a:ext cx="4937760" cy="29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2195" spc="-6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Clientes, concorrentes e fornecedores</a:t>
            </a:r>
          </a:p>
        </p:txBody>
      </p:sp>
      <p:sp>
        <p:nvSpPr>
          <p:cNvPr id="39" name="Freeform 39"/>
          <p:cNvSpPr/>
          <p:nvPr/>
        </p:nvSpPr>
        <p:spPr>
          <a:xfrm>
            <a:off x="11753850" y="4714875"/>
            <a:ext cx="6105525" cy="857250"/>
          </a:xfrm>
          <a:custGeom>
            <a:avLst/>
            <a:gdLst/>
            <a:ahLst/>
            <a:cxnLst/>
            <a:rect l="l" t="t" r="r" b="b"/>
            <a:pathLst>
              <a:path w="6105525" h="857250">
                <a:moveTo>
                  <a:pt x="0" y="0"/>
                </a:moveTo>
                <a:lnTo>
                  <a:pt x="6105525" y="0"/>
                </a:lnTo>
                <a:lnTo>
                  <a:pt x="61055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40" name="TextBox 40"/>
          <p:cNvSpPr txBox="1"/>
          <p:nvPr/>
        </p:nvSpPr>
        <p:spPr>
          <a:xfrm>
            <a:off x="12015216" y="5075450"/>
            <a:ext cx="4718304" cy="288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0"/>
              </a:lnSpc>
            </a:pPr>
            <a:r>
              <a:rPr lang="en-US" sz="2124" spc="-6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Tecnologia e imprensa especializada</a:t>
            </a:r>
          </a:p>
        </p:txBody>
      </p:sp>
      <p:sp>
        <p:nvSpPr>
          <p:cNvPr id="41" name="Freeform 41"/>
          <p:cNvSpPr/>
          <p:nvPr/>
        </p:nvSpPr>
        <p:spPr>
          <a:xfrm>
            <a:off x="11753850" y="5572125"/>
            <a:ext cx="6105525" cy="857250"/>
          </a:xfrm>
          <a:custGeom>
            <a:avLst/>
            <a:gdLst/>
            <a:ahLst/>
            <a:cxnLst/>
            <a:rect l="l" t="t" r="r" b="b"/>
            <a:pathLst>
              <a:path w="6105525" h="857250">
                <a:moveTo>
                  <a:pt x="0" y="0"/>
                </a:moveTo>
                <a:lnTo>
                  <a:pt x="6105525" y="0"/>
                </a:lnTo>
                <a:lnTo>
                  <a:pt x="610552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2015216" y="5821301"/>
            <a:ext cx="4023360" cy="29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2159" spc="-6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Dados internos da organização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850624" y="6952534"/>
            <a:ext cx="2322576" cy="29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2195" b="1" spc="-65">
                <a:solidFill>
                  <a:srgbClr val="FF914D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Riscos e desafios</a:t>
            </a:r>
          </a:p>
        </p:txBody>
      </p:sp>
      <p:sp>
        <p:nvSpPr>
          <p:cNvPr id="44" name="Freeform 44"/>
          <p:cNvSpPr/>
          <p:nvPr/>
        </p:nvSpPr>
        <p:spPr>
          <a:xfrm>
            <a:off x="11753850" y="7286625"/>
            <a:ext cx="6105525" cy="219075"/>
          </a:xfrm>
          <a:custGeom>
            <a:avLst/>
            <a:gdLst/>
            <a:ahLst/>
            <a:cxnLst/>
            <a:rect l="l" t="t" r="r" b="b"/>
            <a:pathLst>
              <a:path w="6105525" h="21907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45" name="TextBox 45"/>
          <p:cNvSpPr txBox="1"/>
          <p:nvPr/>
        </p:nvSpPr>
        <p:spPr>
          <a:xfrm>
            <a:off x="512064" y="344388"/>
            <a:ext cx="10863072" cy="1629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24"/>
              </a:lnSpc>
            </a:pPr>
            <a:r>
              <a:rPr lang="en-US" sz="6023" b="1" spc="-180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Monitoramento do Ambiente</a:t>
            </a:r>
          </a:p>
          <a:p>
            <a:pPr algn="l">
              <a:lnSpc>
                <a:spcPts val="6324"/>
              </a:lnSpc>
            </a:pPr>
            <a:r>
              <a:rPr lang="en-US" sz="6023" b="1" spc="-180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</a:t>
            </a:r>
            <a:r>
              <a:rPr lang="en-US" sz="6023" b="1" spc="-180">
                <a:solidFill>
                  <a:srgbClr val="FF914D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Tomada de Decisões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015216" y="7770644"/>
            <a:ext cx="2962656" cy="288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0"/>
              </a:lnSpc>
            </a:pPr>
            <a:r>
              <a:rPr lang="en-US" sz="2124" spc="-63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Excesso de informação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015216" y="8516158"/>
            <a:ext cx="3054096" cy="29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4"/>
              </a:lnSpc>
            </a:pPr>
            <a:r>
              <a:rPr lang="en-US" sz="2195" spc="-65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Vieses na interpretação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015216" y="9257159"/>
            <a:ext cx="4754880" cy="298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67"/>
              </a:lnSpc>
            </a:pPr>
            <a:r>
              <a:rPr lang="en-US" sz="2159" spc="-64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Necessidade de validação das fontes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760720" y="3042973"/>
            <a:ext cx="18288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1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066544" y="7013755"/>
            <a:ext cx="27432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5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724144" y="8443648"/>
            <a:ext cx="27432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4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381744" y="7013755"/>
            <a:ext cx="274320" cy="432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3187" b="1" spc="-95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31520" y="611830"/>
            <a:ext cx="9802368" cy="1743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11"/>
              </a:lnSpc>
            </a:pPr>
            <a:r>
              <a:rPr lang="en-US" sz="6307" b="1" spc="-126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Síntese</a:t>
            </a:r>
            <a:r>
              <a:rPr lang="en-US" sz="6307" b="1" spc="-126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Final, </a:t>
            </a:r>
            <a:r>
              <a:rPr lang="en-US" sz="6307" b="1" spc="-126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Limitações</a:t>
            </a:r>
            <a:r>
              <a:rPr lang="en-US" sz="6307" b="1" spc="-126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</a:t>
            </a:r>
            <a:r>
              <a:rPr lang="en-US" sz="6307" b="1" spc="-126" dirty="0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 </a:t>
            </a:r>
            <a:r>
              <a:rPr lang="en-US" sz="6307" b="1" spc="-126" dirty="0" err="1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Referências</a:t>
            </a:r>
            <a:endParaRPr lang="en-US" sz="6307" b="1" spc="-126" dirty="0">
              <a:solidFill>
                <a:srgbClr val="F4823B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271248" y="1063038"/>
            <a:ext cx="5175504" cy="860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0"/>
              </a:lnSpc>
            </a:pPr>
            <a:r>
              <a:rPr lang="en-US" sz="2478" b="1" spc="-49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 análise apoia, mas não substitui o julgamento do gestor.</a:t>
            </a:r>
          </a:p>
        </p:txBody>
      </p:sp>
      <p:sp>
        <p:nvSpPr>
          <p:cNvPr id="5" name="Freeform 5"/>
          <p:cNvSpPr/>
          <p:nvPr/>
        </p:nvSpPr>
        <p:spPr>
          <a:xfrm>
            <a:off x="12192000" y="2352675"/>
            <a:ext cx="5448300" cy="219075"/>
          </a:xfrm>
          <a:custGeom>
            <a:avLst/>
            <a:gdLst/>
            <a:ahLst/>
            <a:cxnLst/>
            <a:rect l="l" t="t" r="r" b="b"/>
            <a:pathLst>
              <a:path w="5448300" h="219075">
                <a:moveTo>
                  <a:pt x="0" y="0"/>
                </a:moveTo>
                <a:lnTo>
                  <a:pt x="5448300" y="0"/>
                </a:lnTo>
                <a:lnTo>
                  <a:pt x="5448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271248" y="2797021"/>
            <a:ext cx="3273552" cy="396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407" b="1" spc="-48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Limitações da análise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271248" y="3425788"/>
            <a:ext cx="5358384" cy="85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1"/>
              </a:lnSpc>
            </a:pPr>
            <a:r>
              <a:rPr lang="en-US" sz="2017" b="1" spc="-40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Incerteza e dinâmica do ambiente</a:t>
            </a:r>
          </a:p>
          <a:p>
            <a:pPr algn="l">
              <a:lnSpc>
                <a:spcPts val="3591"/>
              </a:lnSpc>
            </a:pPr>
            <a:r>
              <a:rPr lang="en-US" sz="2017" b="1" spc="-40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Complexidade na interpretação dos dados</a:t>
            </a:r>
          </a:p>
        </p:txBody>
      </p:sp>
      <p:sp>
        <p:nvSpPr>
          <p:cNvPr id="8" name="Freeform 8"/>
          <p:cNvSpPr/>
          <p:nvPr/>
        </p:nvSpPr>
        <p:spPr>
          <a:xfrm>
            <a:off x="12192000" y="4495800"/>
            <a:ext cx="5448300" cy="219075"/>
          </a:xfrm>
          <a:custGeom>
            <a:avLst/>
            <a:gdLst/>
            <a:ahLst/>
            <a:cxnLst/>
            <a:rect l="l" t="t" r="r" b="b"/>
            <a:pathLst>
              <a:path w="5448300" h="219075">
                <a:moveTo>
                  <a:pt x="0" y="0"/>
                </a:moveTo>
                <a:lnTo>
                  <a:pt x="5448300" y="0"/>
                </a:lnTo>
                <a:lnTo>
                  <a:pt x="5448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271248" y="5102383"/>
            <a:ext cx="3383280" cy="41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 b="1" spc="-47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Referências essenciais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71248" y="5795056"/>
            <a:ext cx="4206240" cy="254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8"/>
              </a:lnSpc>
            </a:pPr>
            <a:r>
              <a:rPr lang="en-US" sz="2124" b="1" spc="-42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Porter, Competitive Strategy</a:t>
            </a:r>
          </a:p>
          <a:p>
            <a:pPr algn="l">
              <a:lnSpc>
                <a:spcPts val="3398"/>
              </a:lnSpc>
            </a:pPr>
            <a:r>
              <a:rPr lang="en-US" sz="2124" b="1" spc="-42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Johnson, Scholes e Whittington, Exploring Corporate Strategy</a:t>
            </a:r>
          </a:p>
          <a:p>
            <a:pPr algn="l">
              <a:lnSpc>
                <a:spcPts val="3398"/>
              </a:lnSpc>
            </a:pPr>
            <a:r>
              <a:rPr lang="en-US" sz="2124" b="1" spc="-42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Outras referências académicas</a:t>
            </a:r>
          </a:p>
          <a:p>
            <a:pPr algn="l">
              <a:lnSpc>
                <a:spcPts val="3398"/>
              </a:lnSpc>
            </a:pPr>
            <a:r>
              <a:rPr lang="en-US" sz="2124" b="1" spc="-42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 institucionais usadas para exemplos atuais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71248" y="8835473"/>
            <a:ext cx="4992624" cy="931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8"/>
              </a:lnSpc>
            </a:pPr>
            <a:r>
              <a:rPr lang="en-US" sz="2691" b="1" spc="-53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Obrigada pela vossa atenção. </a:t>
            </a:r>
            <a:r>
              <a:rPr lang="en-US" sz="2691" b="1" spc="-53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Alguma questão ou reflexão?</a:t>
            </a:r>
          </a:p>
        </p:txBody>
      </p:sp>
      <p:sp>
        <p:nvSpPr>
          <p:cNvPr id="12" name="Freeform 12"/>
          <p:cNvSpPr/>
          <p:nvPr/>
        </p:nvSpPr>
        <p:spPr>
          <a:xfrm>
            <a:off x="647700" y="2781300"/>
            <a:ext cx="2400300" cy="3648075"/>
          </a:xfrm>
          <a:custGeom>
            <a:avLst/>
            <a:gdLst/>
            <a:ahLst/>
            <a:cxnLst/>
            <a:rect l="l" t="t" r="r" b="b"/>
            <a:pathLst>
              <a:path w="2400300" h="3648075">
                <a:moveTo>
                  <a:pt x="0" y="0"/>
                </a:moveTo>
                <a:lnTo>
                  <a:pt x="2400300" y="0"/>
                </a:lnTo>
                <a:lnTo>
                  <a:pt x="240030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14400" y="4539890"/>
            <a:ext cx="1938528" cy="106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0"/>
              </a:lnSpc>
            </a:pPr>
            <a:r>
              <a:rPr lang="en-US" sz="152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fatores políticos, económicos, sociais, tecnológicos, ecológicos e legais</a:t>
            </a:r>
          </a:p>
        </p:txBody>
      </p:sp>
      <p:sp>
        <p:nvSpPr>
          <p:cNvPr id="14" name="Freeform 14"/>
          <p:cNvSpPr/>
          <p:nvPr/>
        </p:nvSpPr>
        <p:spPr>
          <a:xfrm>
            <a:off x="2828925" y="4286250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257550" y="2781300"/>
            <a:ext cx="2838450" cy="3648075"/>
          </a:xfrm>
          <a:custGeom>
            <a:avLst/>
            <a:gdLst/>
            <a:ahLst/>
            <a:cxnLst/>
            <a:rect l="l" t="t" r="r" b="b"/>
            <a:pathLst>
              <a:path w="2838450" h="3648075">
                <a:moveTo>
                  <a:pt x="0" y="0"/>
                </a:moveTo>
                <a:lnTo>
                  <a:pt x="2838450" y="0"/>
                </a:lnTo>
                <a:lnTo>
                  <a:pt x="283845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566350" y="4539879"/>
            <a:ext cx="2449450" cy="1201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31"/>
              </a:lnSpc>
            </a:pP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ameaça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de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novos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entrantes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,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poder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dos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fornecedores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,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poder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dos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clientes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,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ameaça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de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produtos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substitutos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e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rivalidade</a:t>
            </a:r>
            <a:r>
              <a:rPr lang="en-US" sz="1379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379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existente</a:t>
            </a:r>
            <a:endParaRPr lang="en-US" sz="1379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5876925" y="4286250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305550" y="2781300"/>
            <a:ext cx="2628900" cy="3648075"/>
          </a:xfrm>
          <a:custGeom>
            <a:avLst/>
            <a:gdLst/>
            <a:ahLst/>
            <a:cxnLst/>
            <a:rect l="l" t="t" r="r" b="b"/>
            <a:pathLst>
              <a:path w="2628900" h="3648075">
                <a:moveTo>
                  <a:pt x="0" y="0"/>
                </a:moveTo>
                <a:lnTo>
                  <a:pt x="2628900" y="0"/>
                </a:lnTo>
                <a:lnTo>
                  <a:pt x="262890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6590728" y="4344300"/>
            <a:ext cx="1938528" cy="147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acompanhar</a:t>
            </a: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mudanças</a:t>
            </a: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e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sinais</a:t>
            </a: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do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ambiente</a:t>
            </a: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para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anticipar</a:t>
            </a: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oportunidades</a:t>
            </a:r>
            <a:endParaRPr lang="en-US" sz="1415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1981"/>
              </a:lnSpc>
            </a:pPr>
            <a:r>
              <a:rPr lang="en-US" sz="1415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</a:t>
            </a:r>
            <a:r>
              <a:rPr lang="en-US" sz="1415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riscos</a:t>
            </a:r>
            <a:endParaRPr lang="en-US" sz="1415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8705850" y="4286250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224200" y="2795979"/>
            <a:ext cx="2619375" cy="3648075"/>
          </a:xfrm>
          <a:custGeom>
            <a:avLst/>
            <a:gdLst/>
            <a:ahLst/>
            <a:cxnLst/>
            <a:rect l="l" t="t" r="r" b="b"/>
            <a:pathLst>
              <a:path w="2619375" h="3648075">
                <a:moveTo>
                  <a:pt x="0" y="0"/>
                </a:moveTo>
                <a:lnTo>
                  <a:pt x="2619375" y="0"/>
                </a:lnTo>
                <a:lnTo>
                  <a:pt x="2619375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533953" y="4131333"/>
            <a:ext cx="1755648" cy="102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escolhas</a:t>
            </a:r>
            <a:r>
              <a:rPr lang="en-US" sz="1450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melhores</a:t>
            </a:r>
            <a:r>
              <a:rPr lang="en-US" sz="1450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, </a:t>
            </a: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mais</a:t>
            </a:r>
            <a:r>
              <a:rPr lang="en-US" sz="1450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rápidas</a:t>
            </a:r>
            <a:endParaRPr lang="en-US" sz="1450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l">
              <a:lnSpc>
                <a:spcPts val="2031"/>
              </a:lnSpc>
            </a:pPr>
            <a:r>
              <a:rPr lang="en-US" sz="1450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 </a:t>
            </a: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alinhadas</a:t>
            </a:r>
            <a:r>
              <a:rPr lang="en-US" sz="1450" dirty="0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</a:t>
            </a:r>
            <a:r>
              <a:rPr lang="en-US" sz="1450" dirty="0" err="1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oportunidades</a:t>
            </a:r>
            <a:endParaRPr lang="en-US" sz="1450" dirty="0">
              <a:solidFill>
                <a:srgbClr val="FFFFFF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1524000" y="6210300"/>
            <a:ext cx="8934450" cy="866775"/>
          </a:xfrm>
          <a:custGeom>
            <a:avLst/>
            <a:gdLst/>
            <a:ahLst/>
            <a:cxnLst/>
            <a:rect l="l" t="t" r="r" b="b"/>
            <a:pathLst>
              <a:path w="8934450" h="866775">
                <a:moveTo>
                  <a:pt x="0" y="0"/>
                </a:moveTo>
                <a:lnTo>
                  <a:pt x="8934450" y="0"/>
                </a:lnTo>
                <a:lnTo>
                  <a:pt x="893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47700" y="7496175"/>
            <a:ext cx="11115675" cy="2152650"/>
          </a:xfrm>
          <a:custGeom>
            <a:avLst/>
            <a:gdLst/>
            <a:ahLst/>
            <a:cxnLst/>
            <a:rect l="l" t="t" r="r" b="b"/>
            <a:pathLst>
              <a:path w="11115675" h="2152650">
                <a:moveTo>
                  <a:pt x="0" y="0"/>
                </a:moveTo>
                <a:lnTo>
                  <a:pt x="11115675" y="0"/>
                </a:lnTo>
                <a:lnTo>
                  <a:pt x="111156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225296" y="8062440"/>
            <a:ext cx="9564624" cy="110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62"/>
              </a:lnSpc>
            </a:pPr>
            <a:r>
              <a:rPr lang="en-US" sz="3187" b="1" spc="-63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Análise do ambiente </a:t>
            </a:r>
            <a:r>
              <a:rPr lang="en-US" sz="3187" b="1" spc="-63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+ julgamento = </a:t>
            </a:r>
            <a:r>
              <a:rPr lang="en-US" sz="3187" b="1" spc="-63">
                <a:solidFill>
                  <a:srgbClr val="F482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vantagem competitiva sustentável.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03406" y="3293153"/>
            <a:ext cx="2139696" cy="709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4"/>
              </a:lnSpc>
            </a:pPr>
            <a:r>
              <a:rPr lang="en-US" sz="2053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Macroambiente</a:t>
            </a:r>
            <a:r>
              <a:rPr lang="en-US" sz="2053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PESTEL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25034" y="2923529"/>
            <a:ext cx="2403738" cy="12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58"/>
              </a:lnSpc>
            </a:pPr>
            <a:r>
              <a:rPr lang="en-US" sz="2000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Indústria</a:t>
            </a:r>
          </a:p>
          <a:p>
            <a:pPr algn="ctr">
              <a:lnSpc>
                <a:spcPts val="5058"/>
              </a:lnSpc>
            </a:pPr>
            <a:r>
              <a:rPr lang="en-US" sz="2000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5 </a:t>
            </a:r>
            <a:r>
              <a:rPr lang="en-US" sz="2000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Forças</a:t>
            </a:r>
            <a:r>
              <a:rPr lang="en-US" sz="2000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de Porter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419088" y="3270993"/>
            <a:ext cx="2286762" cy="716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24"/>
              </a:lnSpc>
            </a:pPr>
            <a:r>
              <a:rPr lang="en-US" sz="2088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Monitoramento</a:t>
            </a:r>
            <a:r>
              <a:rPr lang="en-US" sz="2088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</a:t>
            </a:r>
            <a:r>
              <a:rPr lang="en-US" sz="2088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contínuo</a:t>
            </a:r>
            <a:endParaRPr lang="en-US" sz="2088" b="1" dirty="0">
              <a:solidFill>
                <a:srgbClr val="FFFFFF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319640" y="2957423"/>
            <a:ext cx="2277619" cy="923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18"/>
              </a:lnSpc>
            </a:pPr>
            <a:r>
              <a:rPr lang="en-US" sz="2656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Decisões</a:t>
            </a:r>
            <a:r>
              <a:rPr lang="en-US" sz="2656" b="1" dirty="0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</a:t>
            </a:r>
            <a:r>
              <a:rPr lang="en-US" sz="2656" b="1" dirty="0" err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Estratégicas</a:t>
            </a:r>
            <a:endParaRPr lang="en-US" sz="2656" b="1" dirty="0">
              <a:solidFill>
                <a:srgbClr val="FFFFFF"/>
              </a:solidFill>
              <a:latin typeface="Montaser Arabic Bold"/>
              <a:ea typeface="Montaser Arabic Bold"/>
              <a:cs typeface="Montaser Arabic Bold"/>
              <a:sym typeface="Montaser Arabic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734</Words>
  <Application>Microsoft Office PowerPoint</Application>
  <PresentationFormat>Personalizar</PresentationFormat>
  <Paragraphs>170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5" baseType="lpstr">
      <vt:lpstr>Montaser Arabic Bold</vt:lpstr>
      <vt:lpstr>Calibri</vt:lpstr>
      <vt:lpstr>Montaser Arabic</vt:lpstr>
      <vt:lpstr>Arial</vt:lpstr>
      <vt:lpstr>Montaser Arabic Semi-Bold</vt:lpstr>
      <vt:lpstr>Montaser Arabic Medium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5</cp:revision>
  <dcterms:created xsi:type="dcterms:W3CDTF">2006-08-16T00:00:00Z</dcterms:created>
  <dcterms:modified xsi:type="dcterms:W3CDTF">2026-09-11T17:14:04Z</dcterms:modified>
  <dc:identifier>DAHUmkhtP2g</dc:identifier>
</cp:coreProperties>
</file>