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18288000" cy="10287000"/>
  <p:notesSz cx="6858000" cy="9144000"/>
  <p:embeddedFontLst>
    <p:embeddedFont>
      <p:font typeface="Roboto" panose="02000000000000000000" pitchFamily="2" charset="0"/>
      <p:regular r:id="rId11"/>
    </p:embeddedFont>
    <p:embeddedFont>
      <p:font typeface="Roboto Bold" panose="02000000000000000000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353550" y="0"/>
            <a:ext cx="8934450" cy="10287000"/>
          </a:xfrm>
          <a:custGeom>
            <a:avLst/>
            <a:gdLst/>
            <a:ahLst/>
            <a:cxnLst/>
            <a:rect l="l" t="t" r="r" b="b"/>
            <a:pathLst>
              <a:path w="8934450" h="10287000">
                <a:moveTo>
                  <a:pt x="0" y="0"/>
                </a:moveTo>
                <a:lnTo>
                  <a:pt x="8934450" y="0"/>
                </a:lnTo>
                <a:lnTo>
                  <a:pt x="8934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924925" y="2352675"/>
            <a:ext cx="2838450" cy="7296150"/>
          </a:xfrm>
          <a:custGeom>
            <a:avLst/>
            <a:gdLst/>
            <a:ahLst/>
            <a:cxnLst/>
            <a:rect l="l" t="t" r="r" b="b"/>
            <a:pathLst>
              <a:path w="2838450" h="7296150">
                <a:moveTo>
                  <a:pt x="0" y="0"/>
                </a:moveTo>
                <a:lnTo>
                  <a:pt x="2838450" y="0"/>
                </a:lnTo>
                <a:lnTo>
                  <a:pt x="2838450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7700" y="5353050"/>
            <a:ext cx="2400300" cy="219075"/>
          </a:xfrm>
          <a:custGeom>
            <a:avLst/>
            <a:gdLst/>
            <a:ahLst/>
            <a:cxnLst/>
            <a:rect l="l" t="t" r="r" b="b"/>
            <a:pathLst>
              <a:path w="2400300" h="219075">
                <a:moveTo>
                  <a:pt x="0" y="0"/>
                </a:moveTo>
                <a:lnTo>
                  <a:pt x="2400300" y="0"/>
                </a:lnTo>
                <a:lnTo>
                  <a:pt x="240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41248" y="5888023"/>
            <a:ext cx="4443984" cy="53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4"/>
              </a:lnSpc>
            </a:pPr>
            <a:r>
              <a:rPr lang="en-US" sz="3187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Professor Robson Costa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1248" y="6487544"/>
            <a:ext cx="4206240" cy="50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3"/>
              </a:lnSpc>
            </a:pPr>
            <a:r>
              <a:rPr lang="en-US" sz="3010" b="1">
                <a:solidFill>
                  <a:srgbClr val="F58235"/>
                </a:solidFill>
                <a:latin typeface="Roboto Bold"/>
                <a:ea typeface="Roboto Bold"/>
                <a:cs typeface="Roboto Bold"/>
                <a:sym typeface="Roboto Bold"/>
              </a:rPr>
              <a:t>Fundamentos de Gestão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1248" y="7063616"/>
            <a:ext cx="7680960" cy="50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3"/>
              </a:lnSpc>
            </a:pPr>
            <a:r>
              <a:rPr lang="en-US" sz="301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Universidade Politécnica de Setúbal — UNIPS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1248" y="7801631"/>
            <a:ext cx="6437376" cy="530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0"/>
              </a:lnSpc>
            </a:pPr>
            <a:r>
              <a:rPr lang="en-US" sz="32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8 de setembro de 2026 (terça-feira)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1248" y="2005723"/>
            <a:ext cx="8650224" cy="297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80"/>
              </a:lnSpc>
            </a:pPr>
            <a:r>
              <a:rPr lang="en-US" sz="11979" b="1" spc="-47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Teoria </a:t>
            </a:r>
            <a:r>
              <a:rPr lang="en-US" sz="11979" b="1" spc="-479">
                <a:solidFill>
                  <a:srgbClr val="F58235"/>
                </a:solidFill>
                <a:latin typeface="Roboto Bold"/>
                <a:ea typeface="Roboto Bold"/>
                <a:cs typeface="Roboto Bold"/>
                <a:sym typeface="Roboto Bold"/>
              </a:rPr>
              <a:t>Contingencial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0668000" cy="10287000"/>
          </a:xfrm>
          <a:custGeom>
            <a:avLst/>
            <a:gdLst/>
            <a:ahLst/>
            <a:cxnLst/>
            <a:rect l="l" t="t" r="r" b="b"/>
            <a:pathLst>
              <a:path w="10668000" h="10287000">
                <a:moveTo>
                  <a:pt x="0" y="0"/>
                </a:moveTo>
                <a:lnTo>
                  <a:pt x="10668000" y="0"/>
                </a:lnTo>
                <a:lnTo>
                  <a:pt x="1066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486775" y="0"/>
            <a:ext cx="9801225" cy="7715250"/>
          </a:xfrm>
          <a:custGeom>
            <a:avLst/>
            <a:gdLst/>
            <a:ahLst/>
            <a:cxnLst/>
            <a:rect l="l" t="t" r="r" b="b"/>
            <a:pathLst>
              <a:path w="9801225" h="7715250">
                <a:moveTo>
                  <a:pt x="0" y="0"/>
                </a:moveTo>
                <a:lnTo>
                  <a:pt x="9801225" y="0"/>
                </a:lnTo>
                <a:lnTo>
                  <a:pt x="9801225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6775" y="2571750"/>
            <a:ext cx="2181225" cy="7715250"/>
          </a:xfrm>
          <a:custGeom>
            <a:avLst/>
            <a:gdLst/>
            <a:ahLst/>
            <a:cxnLst/>
            <a:rect l="l" t="t" r="r" b="b"/>
            <a:pathLst>
              <a:path w="2181225" h="7715250">
                <a:moveTo>
                  <a:pt x="0" y="0"/>
                </a:moveTo>
                <a:lnTo>
                  <a:pt x="2181225" y="0"/>
                </a:lnTo>
                <a:lnTo>
                  <a:pt x="2181225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29850" y="7715250"/>
            <a:ext cx="8058150" cy="2143125"/>
          </a:xfrm>
          <a:custGeom>
            <a:avLst/>
            <a:gdLst/>
            <a:ahLst/>
            <a:cxnLst/>
            <a:rect l="l" t="t" r="r" b="b"/>
            <a:pathLst>
              <a:path w="8058150" h="2143125">
                <a:moveTo>
                  <a:pt x="0" y="0"/>
                </a:moveTo>
                <a:lnTo>
                  <a:pt x="8058150" y="0"/>
                </a:lnTo>
                <a:lnTo>
                  <a:pt x="80581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66928" y="687630"/>
            <a:ext cx="8485632" cy="170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0"/>
              </a:lnSpc>
            </a:pPr>
            <a:r>
              <a:rPr lang="en-US" sz="6590" b="1" spc="-19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Objetivos da Aula</a:t>
            </a:r>
          </a:p>
          <a:p>
            <a:pPr algn="l">
              <a:lnSpc>
                <a:spcPts val="6590"/>
              </a:lnSpc>
            </a:pPr>
            <a:r>
              <a:rPr lang="en-US" sz="6590" b="1" spc="-19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Pergunta de Arranque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6928" y="2823345"/>
            <a:ext cx="3438144" cy="447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 b="1" spc="78">
                <a:solidFill>
                  <a:srgbClr val="E16527"/>
                </a:solidFill>
                <a:latin typeface="Roboto Bold"/>
                <a:ea typeface="Roboto Bold"/>
                <a:cs typeface="Roboto Bold"/>
                <a:sym typeface="Roboto Bold"/>
              </a:rPr>
              <a:t>NESTA AULA VAMOS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420909"/>
            <a:ext cx="5925312" cy="41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 spc="-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compreender a lógica contingencial na gestão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" y="4118801"/>
            <a:ext cx="4133088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 spc="-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identificar variáveis contextuais</a:t>
            </a:r>
          </a:p>
          <a:p>
            <a:pPr algn="l">
              <a:lnSpc>
                <a:spcPts val="2889"/>
              </a:lnSpc>
            </a:pPr>
            <a:r>
              <a:rPr lang="en-US" sz="2407" spc="-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 influenciam decisões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5077116"/>
            <a:ext cx="6144768" cy="41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 spc="-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analisar a relação entre organização e ambiente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5775007"/>
            <a:ext cx="4901184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 spc="-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aplicar a flexibilidade e adaptabilidade</a:t>
            </a:r>
          </a:p>
          <a:p>
            <a:pPr algn="l">
              <a:lnSpc>
                <a:spcPts val="2889"/>
              </a:lnSpc>
            </a:pPr>
            <a:r>
              <a:rPr lang="en-US" sz="2407" spc="-7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 decisões de gestão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6928" y="6866136"/>
            <a:ext cx="2633472" cy="447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 b="1" spc="78">
                <a:solidFill>
                  <a:srgbClr val="E16527"/>
                </a:solidFill>
                <a:latin typeface="Roboto Bold"/>
                <a:ea typeface="Roboto Bold"/>
                <a:cs typeface="Roboto Bold"/>
                <a:sym typeface="Roboto Bold"/>
              </a:rPr>
              <a:t>PARA REFLETIR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29968" y="7556519"/>
            <a:ext cx="5559552" cy="1914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3045" spc="-9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mesma forma de liderar</a:t>
            </a:r>
          </a:p>
          <a:p>
            <a:pPr algn="l">
              <a:lnSpc>
                <a:spcPts val="3807"/>
              </a:lnSpc>
            </a:pPr>
            <a:r>
              <a:rPr lang="en-US" sz="3045" spc="-9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organizar uma equipa funciona numa fábrica, num hospital</a:t>
            </a:r>
          </a:p>
          <a:p>
            <a:pPr algn="l">
              <a:lnSpc>
                <a:spcPts val="3807"/>
              </a:lnSpc>
            </a:pPr>
            <a:r>
              <a:rPr lang="en-US" sz="3045" spc="-9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numa start-up?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229850" y="9639300"/>
            <a:ext cx="8058150" cy="647700"/>
          </a:xfrm>
          <a:custGeom>
            <a:avLst/>
            <a:gdLst/>
            <a:ahLst/>
            <a:cxnLst/>
            <a:rect l="l" t="t" r="r" b="b"/>
            <a:pathLst>
              <a:path w="8058150" h="647700">
                <a:moveTo>
                  <a:pt x="0" y="0"/>
                </a:moveTo>
                <a:lnTo>
                  <a:pt x="8058150" y="0"/>
                </a:lnTo>
                <a:lnTo>
                  <a:pt x="8058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515600" y="8274848"/>
            <a:ext cx="6473952" cy="995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6"/>
              </a:lnSpc>
            </a:pPr>
            <a:r>
              <a:rPr lang="en-US" sz="2797" b="1" spc="-83">
                <a:solidFill>
                  <a:srgbClr val="00153B"/>
                </a:solidFill>
                <a:latin typeface="Roboto Bold"/>
                <a:ea typeface="Roboto Bold"/>
                <a:cs typeface="Roboto Bold"/>
                <a:sym typeface="Roboto Bold"/>
              </a:rPr>
              <a:t>UM GESTOR AJUSTA-SE AO CONTEXTO.</a:t>
            </a:r>
          </a:p>
          <a:p>
            <a:pPr algn="l">
              <a:lnSpc>
                <a:spcPts val="3916"/>
              </a:lnSpc>
            </a:pPr>
            <a:r>
              <a:rPr lang="en-US" sz="2797" b="1" spc="-83">
                <a:solidFill>
                  <a:srgbClr val="00153B"/>
                </a:solidFill>
                <a:latin typeface="Roboto Bold"/>
                <a:ea typeface="Roboto Bold"/>
                <a:cs typeface="Roboto Bold"/>
                <a:sym typeface="Roboto Bold"/>
              </a:rPr>
              <a:t>A EFICÁCIA DEPENDE DO AJUSTAMENTO.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0352" y="434911"/>
            <a:ext cx="7754112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68"/>
              </a:lnSpc>
            </a:pPr>
            <a:r>
              <a:rPr lang="en-US" sz="7973" b="1" spc="-23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Contextualização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3504" y="1786509"/>
            <a:ext cx="7534656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8"/>
              </a:lnSpc>
            </a:pPr>
            <a:r>
              <a:rPr lang="en-US" sz="393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Da busca por soluções universais à gestão </a:t>
            </a:r>
            <a:r>
              <a:rPr lang="en-US" sz="3932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ajustada ao contexto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3209925"/>
            <a:ext cx="4800600" cy="3009900"/>
          </a:xfrm>
          <a:custGeom>
            <a:avLst/>
            <a:gdLst/>
            <a:ahLst/>
            <a:cxnLst/>
            <a:rect l="l" t="t" r="r" b="b"/>
            <a:pathLst>
              <a:path w="4800600" h="3009900">
                <a:moveTo>
                  <a:pt x="0" y="0"/>
                </a:moveTo>
                <a:lnTo>
                  <a:pt x="4800600" y="0"/>
                </a:lnTo>
                <a:lnTo>
                  <a:pt x="48006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2688" y="3556302"/>
            <a:ext cx="3968496" cy="432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0"/>
              </a:lnSpc>
            </a:pPr>
            <a:r>
              <a:rPr lang="en-US" sz="2478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ABORDAGENS UNIVERSAIS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9616" y="4435339"/>
            <a:ext cx="2816352" cy="130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51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uma única forma de gerir para todas as organizações</a:t>
            </a:r>
          </a:p>
        </p:txBody>
      </p:sp>
      <p:sp>
        <p:nvSpPr>
          <p:cNvPr id="8" name="Freeform 8"/>
          <p:cNvSpPr/>
          <p:nvPr/>
        </p:nvSpPr>
        <p:spPr>
          <a:xfrm>
            <a:off x="12192000" y="3209925"/>
            <a:ext cx="5448300" cy="3009900"/>
          </a:xfrm>
          <a:custGeom>
            <a:avLst/>
            <a:gdLst/>
            <a:ahLst/>
            <a:cxnLst/>
            <a:rect l="l" t="t" r="r" b="b"/>
            <a:pathLst>
              <a:path w="5448300" h="3009900">
                <a:moveTo>
                  <a:pt x="0" y="0"/>
                </a:moveTo>
                <a:lnTo>
                  <a:pt x="5448300" y="0"/>
                </a:lnTo>
                <a:lnTo>
                  <a:pt x="54483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710160" y="3556753"/>
            <a:ext cx="4535424" cy="43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514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ABORDAGEM CONTINGENCIAL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38176" y="4439201"/>
            <a:ext cx="4242816" cy="1290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0"/>
              </a:lnSpc>
            </a:pPr>
            <a:r>
              <a:rPr lang="en-US" sz="2443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adaptação da gestão</a:t>
            </a:r>
          </a:p>
          <a:p>
            <a:pPr algn="ctr">
              <a:lnSpc>
                <a:spcPts val="3420"/>
              </a:lnSpc>
            </a:pPr>
            <a:r>
              <a:rPr lang="en-US" sz="2443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às características específicas da organização e do ambiente</a:t>
            </a:r>
          </a:p>
        </p:txBody>
      </p:sp>
      <p:sp>
        <p:nvSpPr>
          <p:cNvPr id="11" name="Freeform 11"/>
          <p:cNvSpPr/>
          <p:nvPr/>
        </p:nvSpPr>
        <p:spPr>
          <a:xfrm>
            <a:off x="6096000" y="3857625"/>
            <a:ext cx="5667375" cy="2143125"/>
          </a:xfrm>
          <a:custGeom>
            <a:avLst/>
            <a:gdLst/>
            <a:ahLst/>
            <a:cxnLst/>
            <a:rect l="l" t="t" r="r" b="b"/>
            <a:pathLst>
              <a:path w="5667375" h="2143125">
                <a:moveTo>
                  <a:pt x="0" y="0"/>
                </a:moveTo>
                <a:lnTo>
                  <a:pt x="5667375" y="0"/>
                </a:lnTo>
                <a:lnTo>
                  <a:pt x="566737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219700" y="4714875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753850" y="4714875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28625" y="6429375"/>
            <a:ext cx="17211675" cy="219075"/>
          </a:xfrm>
          <a:custGeom>
            <a:avLst/>
            <a:gdLst/>
            <a:ahLst/>
            <a:cxnLst/>
            <a:rect l="l" t="t" r="r" b="b"/>
            <a:pathLst>
              <a:path w="17211675" h="219075">
                <a:moveTo>
                  <a:pt x="0" y="0"/>
                </a:moveTo>
                <a:lnTo>
                  <a:pt x="17211675" y="0"/>
                </a:lnTo>
                <a:lnTo>
                  <a:pt x="1721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28625" y="6858000"/>
            <a:ext cx="17211675" cy="2143125"/>
          </a:xfrm>
          <a:custGeom>
            <a:avLst/>
            <a:gdLst/>
            <a:ahLst/>
            <a:cxnLst/>
            <a:rect l="l" t="t" r="r" b="b"/>
            <a:pathLst>
              <a:path w="17211675" h="2143125">
                <a:moveTo>
                  <a:pt x="0" y="0"/>
                </a:moveTo>
                <a:lnTo>
                  <a:pt x="17211675" y="0"/>
                </a:lnTo>
                <a:lnTo>
                  <a:pt x="1721167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956816" y="7354443"/>
            <a:ext cx="3675888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866"/>
              </a:lnSpc>
            </a:pPr>
            <a:r>
              <a:rPr lang="en-US" sz="6555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EFICÁCIA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70064" y="7277671"/>
            <a:ext cx="9125712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8"/>
              </a:lnSpc>
            </a:pPr>
            <a:r>
              <a:rPr lang="en-US" sz="421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AJUSTAMENTO ENTRE </a:t>
            </a:r>
            <a:r>
              <a:rPr lang="en-US" sz="4215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CONTEXTO</a:t>
            </a:r>
            <a:r>
              <a:rPr lang="en-US" sz="421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E </a:t>
            </a:r>
            <a:r>
              <a:rPr lang="en-US" sz="4215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RESPOSTA</a:t>
            </a:r>
            <a:r>
              <a:rPr lang="en-US" sz="421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GESTÃO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01952" y="9227820"/>
            <a:ext cx="142097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sz="332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Não é ausência de princípios. É escolher a </a:t>
            </a:r>
            <a:r>
              <a:rPr lang="en-US" sz="3329" b="1">
                <a:solidFill>
                  <a:srgbClr val="F47023"/>
                </a:solidFill>
                <a:latin typeface="Roboto Bold"/>
                <a:ea typeface="Roboto Bold"/>
                <a:cs typeface="Roboto Bold"/>
                <a:sym typeface="Roboto Bold"/>
              </a:rPr>
              <a:t>resposta adequada</a:t>
            </a:r>
            <a:r>
              <a:rPr lang="en-US" sz="332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ao contexto.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17920" y="7354443"/>
            <a:ext cx="512064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6"/>
              </a:lnSpc>
            </a:pPr>
            <a:r>
              <a:rPr lang="en-US" sz="65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=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12864" y="4323965"/>
            <a:ext cx="3803904" cy="440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254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Evolução do pensamento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22592" y="4790793"/>
            <a:ext cx="3602736" cy="55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2"/>
              </a:lnSpc>
            </a:pPr>
            <a:r>
              <a:rPr lang="en-US" sz="3187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para a contingência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57200" y="798467"/>
            <a:ext cx="6126480" cy="185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3"/>
              </a:lnSpc>
            </a:pPr>
            <a:r>
              <a:rPr lang="en-US" sz="7193" b="1" spc="-21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Variáveis</a:t>
            </a:r>
          </a:p>
          <a:p>
            <a:pPr algn="l">
              <a:lnSpc>
                <a:spcPts val="7193"/>
              </a:lnSpc>
            </a:pPr>
            <a:r>
              <a:rPr lang="en-US" sz="7193" b="1" spc="-215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Contingenciais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7200" y="2947480"/>
            <a:ext cx="6565392" cy="1364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5"/>
              </a:lnSpc>
            </a:pPr>
            <a:r>
              <a:rPr lang="en-US" sz="2443" spc="-7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eficácia da gestão resulta do </a:t>
            </a:r>
            <a:r>
              <a:rPr lang="en-US" sz="2443" b="1" spc="-73">
                <a:solidFill>
                  <a:srgbClr val="E67A36"/>
                </a:solidFill>
                <a:latin typeface="Roboto Bold"/>
                <a:ea typeface="Roboto Bold"/>
                <a:cs typeface="Roboto Bold"/>
                <a:sym typeface="Roboto Bold"/>
              </a:rPr>
              <a:t>ajustamento</a:t>
            </a:r>
            <a:r>
              <a:rPr lang="en-US" sz="2443" spc="-7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entre múltiplos fatores que interagem</a:t>
            </a:r>
          </a:p>
          <a:p>
            <a:pPr algn="l">
              <a:lnSpc>
                <a:spcPts val="3665"/>
              </a:lnSpc>
            </a:pPr>
            <a:r>
              <a:rPr lang="en-US" sz="2443" spc="-7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 forma dinámica.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7200" y="6641042"/>
            <a:ext cx="2596896" cy="38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833" b="1" spc="-84">
                <a:solidFill>
                  <a:srgbClr val="E67A36"/>
                </a:solidFill>
                <a:latin typeface="Roboto Bold"/>
                <a:ea typeface="Roboto Bold"/>
                <a:cs typeface="Roboto Bold"/>
                <a:sym typeface="Roboto Bold"/>
              </a:rPr>
              <a:t>PARA REFLETIR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38528" y="7302120"/>
            <a:ext cx="4681728" cy="208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2975" spc="-8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Qual destas variáveis muda</a:t>
            </a:r>
          </a:p>
          <a:p>
            <a:pPr algn="l">
              <a:lnSpc>
                <a:spcPts val="4165"/>
              </a:lnSpc>
            </a:pPr>
            <a:r>
              <a:rPr lang="en-US" sz="2975" spc="-8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mais entre uma organização</a:t>
            </a:r>
          </a:p>
          <a:p>
            <a:pPr algn="l">
              <a:lnSpc>
                <a:spcPts val="4165"/>
              </a:lnSpc>
            </a:pPr>
            <a:r>
              <a:rPr lang="en-US" sz="2975" spc="-8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estável e uma organização</a:t>
            </a:r>
          </a:p>
          <a:p>
            <a:pPr algn="l">
              <a:lnSpc>
                <a:spcPts val="4165"/>
              </a:lnSpc>
            </a:pPr>
            <a:r>
              <a:rPr lang="en-US" sz="2975" spc="-8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 crise?</a:t>
            </a:r>
          </a:p>
        </p:txBody>
      </p:sp>
      <p:sp>
        <p:nvSpPr>
          <p:cNvPr id="7" name="Freeform 7"/>
          <p:cNvSpPr/>
          <p:nvPr/>
        </p:nvSpPr>
        <p:spPr>
          <a:xfrm>
            <a:off x="10877550" y="3429000"/>
            <a:ext cx="3276600" cy="3219450"/>
          </a:xfrm>
          <a:custGeom>
            <a:avLst/>
            <a:gdLst/>
            <a:ahLst/>
            <a:cxnLst/>
            <a:rect l="l" t="t" r="r" b="b"/>
            <a:pathLst>
              <a:path w="3276600" h="3219450">
                <a:moveTo>
                  <a:pt x="0" y="0"/>
                </a:moveTo>
                <a:lnTo>
                  <a:pt x="3276600" y="0"/>
                </a:lnTo>
                <a:lnTo>
                  <a:pt x="32766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283696" y="4273587"/>
            <a:ext cx="2395728" cy="1672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1"/>
              </a:lnSpc>
            </a:pPr>
            <a:r>
              <a:rPr lang="en-US" sz="2407" b="1">
                <a:solidFill>
                  <a:srgbClr val="001430"/>
                </a:solidFill>
                <a:latin typeface="Roboto Bold"/>
                <a:ea typeface="Roboto Bold"/>
                <a:cs typeface="Roboto Bold"/>
                <a:sym typeface="Roboto Bold"/>
              </a:rPr>
              <a:t>AJUSTAMENTO</a:t>
            </a:r>
          </a:p>
          <a:p>
            <a:pPr algn="ctr">
              <a:lnSpc>
                <a:spcPts val="3371"/>
              </a:lnSpc>
            </a:pPr>
            <a:r>
              <a:rPr lang="en-US" sz="2407" b="1">
                <a:solidFill>
                  <a:srgbClr val="001430"/>
                </a:solidFill>
                <a:latin typeface="Roboto Bold"/>
                <a:ea typeface="Roboto Bold"/>
                <a:cs typeface="Roboto Bold"/>
                <a:sym typeface="Roboto Bold"/>
              </a:rPr>
              <a:t>E CONTEXTO</a:t>
            </a:r>
          </a:p>
          <a:p>
            <a:pPr algn="ctr">
              <a:lnSpc>
                <a:spcPts val="3371"/>
              </a:lnSpc>
            </a:pPr>
            <a:r>
              <a:rPr lang="en-US" sz="2407" b="1">
                <a:solidFill>
                  <a:srgbClr val="001430"/>
                </a:solidFill>
                <a:latin typeface="Roboto Bold"/>
                <a:ea typeface="Roboto Bold"/>
                <a:cs typeface="Roboto Bold"/>
                <a:sym typeface="Roboto Bold"/>
              </a:rPr>
              <a:t>DETERMINAM</a:t>
            </a:r>
          </a:p>
          <a:p>
            <a:pPr algn="ctr">
              <a:lnSpc>
                <a:spcPts val="3371"/>
              </a:lnSpc>
            </a:pPr>
            <a:r>
              <a:rPr lang="en-US" sz="2407" b="1">
                <a:solidFill>
                  <a:srgbClr val="001430"/>
                </a:solidFill>
                <a:latin typeface="Roboto Bold"/>
                <a:ea typeface="Roboto Bold"/>
                <a:cs typeface="Roboto Bold"/>
                <a:sym typeface="Roboto Bold"/>
              </a:rPr>
              <a:t>A EFICÁCIA</a:t>
            </a:r>
          </a:p>
        </p:txBody>
      </p:sp>
      <p:sp>
        <p:nvSpPr>
          <p:cNvPr id="9" name="Freeform 9"/>
          <p:cNvSpPr/>
          <p:nvPr/>
        </p:nvSpPr>
        <p:spPr>
          <a:xfrm>
            <a:off x="11315700" y="428625"/>
            <a:ext cx="2190750" cy="2143125"/>
          </a:xfrm>
          <a:custGeom>
            <a:avLst/>
            <a:gdLst/>
            <a:ahLst/>
            <a:cxnLst/>
            <a:rect l="l" t="t" r="r" b="b"/>
            <a:pathLst>
              <a:path w="2190750" h="2143125">
                <a:moveTo>
                  <a:pt x="0" y="0"/>
                </a:moveTo>
                <a:lnTo>
                  <a:pt x="2190750" y="0"/>
                </a:lnTo>
                <a:lnTo>
                  <a:pt x="21907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868912" y="1147191"/>
            <a:ext cx="11887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Ambiente</a:t>
            </a:r>
          </a:p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Externo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716000" y="1066800"/>
            <a:ext cx="2181225" cy="2152650"/>
          </a:xfrm>
          <a:custGeom>
            <a:avLst/>
            <a:gdLst/>
            <a:ahLst/>
            <a:cxnLst/>
            <a:rect l="l" t="t" r="r" b="b"/>
            <a:pathLst>
              <a:path w="2181225" h="2152650">
                <a:moveTo>
                  <a:pt x="0" y="0"/>
                </a:moveTo>
                <a:lnTo>
                  <a:pt x="2181225" y="0"/>
                </a:lnTo>
                <a:lnTo>
                  <a:pt x="2181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4173200" y="1988439"/>
            <a:ext cx="133502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Tecnologia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020925" y="3000375"/>
            <a:ext cx="2181225" cy="2143125"/>
          </a:xfrm>
          <a:custGeom>
            <a:avLst/>
            <a:gdLst/>
            <a:ahLst/>
            <a:cxnLst/>
            <a:rect l="l" t="t" r="r" b="b"/>
            <a:pathLst>
              <a:path w="2181225" h="2143125">
                <a:moveTo>
                  <a:pt x="0" y="0"/>
                </a:moveTo>
                <a:lnTo>
                  <a:pt x="2181225" y="0"/>
                </a:lnTo>
                <a:lnTo>
                  <a:pt x="218122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325344" y="3770376"/>
            <a:ext cx="157276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Dimensão da</a:t>
            </a:r>
          </a:p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organização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020925" y="5143500"/>
            <a:ext cx="2181225" cy="2143125"/>
          </a:xfrm>
          <a:custGeom>
            <a:avLst/>
            <a:gdLst/>
            <a:ahLst/>
            <a:cxnLst/>
            <a:rect l="l" t="t" r="r" b="b"/>
            <a:pathLst>
              <a:path w="2181225" h="2143125">
                <a:moveTo>
                  <a:pt x="0" y="0"/>
                </a:moveTo>
                <a:lnTo>
                  <a:pt x="2181225" y="0"/>
                </a:lnTo>
                <a:lnTo>
                  <a:pt x="218122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5453360" y="6113526"/>
            <a:ext cx="129844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Estratégia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716000" y="7067550"/>
            <a:ext cx="2181225" cy="2152650"/>
          </a:xfrm>
          <a:custGeom>
            <a:avLst/>
            <a:gdLst/>
            <a:ahLst/>
            <a:cxnLst/>
            <a:rect l="l" t="t" r="r" b="b"/>
            <a:pathLst>
              <a:path w="2181225" h="2152650">
                <a:moveTo>
                  <a:pt x="0" y="0"/>
                </a:moveTo>
                <a:lnTo>
                  <a:pt x="2181225" y="0"/>
                </a:lnTo>
                <a:lnTo>
                  <a:pt x="2181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246352" y="8047482"/>
            <a:ext cx="11338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Estrutura</a:t>
            </a:r>
          </a:p>
        </p:txBody>
      </p:sp>
      <p:sp>
        <p:nvSpPr>
          <p:cNvPr id="19" name="Freeform 19"/>
          <p:cNvSpPr/>
          <p:nvPr/>
        </p:nvSpPr>
        <p:spPr>
          <a:xfrm>
            <a:off x="11315700" y="7715250"/>
            <a:ext cx="2190750" cy="2143125"/>
          </a:xfrm>
          <a:custGeom>
            <a:avLst/>
            <a:gdLst/>
            <a:ahLst/>
            <a:cxnLst/>
            <a:rect l="l" t="t" r="r" b="b"/>
            <a:pathLst>
              <a:path w="2190750" h="2143125">
                <a:moveTo>
                  <a:pt x="0" y="0"/>
                </a:moveTo>
                <a:lnTo>
                  <a:pt x="2190750" y="0"/>
                </a:lnTo>
                <a:lnTo>
                  <a:pt x="21907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1686032" y="8512683"/>
            <a:ext cx="157276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1"/>
              </a:lnSpc>
            </a:pPr>
            <a:r>
              <a:rPr lang="en-US" sz="2017" spc="-6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Cultura</a:t>
            </a:r>
          </a:p>
          <a:p>
            <a:pPr algn="ctr">
              <a:lnSpc>
                <a:spcPts val="2421"/>
              </a:lnSpc>
            </a:pPr>
            <a:r>
              <a:rPr lang="en-US" sz="2017" spc="-6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organizacional</a:t>
            </a:r>
          </a:p>
        </p:txBody>
      </p:sp>
      <p:sp>
        <p:nvSpPr>
          <p:cNvPr id="21" name="Freeform 21"/>
          <p:cNvSpPr/>
          <p:nvPr/>
        </p:nvSpPr>
        <p:spPr>
          <a:xfrm>
            <a:off x="9144000" y="7067550"/>
            <a:ext cx="2181225" cy="2152650"/>
          </a:xfrm>
          <a:custGeom>
            <a:avLst/>
            <a:gdLst/>
            <a:ahLst/>
            <a:cxnLst/>
            <a:rect l="l" t="t" r="r" b="b"/>
            <a:pathLst>
              <a:path w="2181225" h="2152650">
                <a:moveTo>
                  <a:pt x="0" y="0"/>
                </a:moveTo>
                <a:lnTo>
                  <a:pt x="2181225" y="0"/>
                </a:lnTo>
                <a:lnTo>
                  <a:pt x="2181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710928" y="8016621"/>
            <a:ext cx="102412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Pessoas</a:t>
            </a:r>
          </a:p>
        </p:txBody>
      </p:sp>
      <p:sp>
        <p:nvSpPr>
          <p:cNvPr id="23" name="Freeform 23"/>
          <p:cNvSpPr/>
          <p:nvPr/>
        </p:nvSpPr>
        <p:spPr>
          <a:xfrm>
            <a:off x="7829550" y="5143500"/>
            <a:ext cx="2190750" cy="2143125"/>
          </a:xfrm>
          <a:custGeom>
            <a:avLst/>
            <a:gdLst/>
            <a:ahLst/>
            <a:cxnLst/>
            <a:rect l="l" t="t" r="r" b="b"/>
            <a:pathLst>
              <a:path w="2190750" h="2143125">
                <a:moveTo>
                  <a:pt x="0" y="0"/>
                </a:moveTo>
                <a:lnTo>
                  <a:pt x="2190750" y="0"/>
                </a:lnTo>
                <a:lnTo>
                  <a:pt x="21907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8503920" y="6113526"/>
            <a:ext cx="80467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Tarefa</a:t>
            </a:r>
          </a:p>
        </p:txBody>
      </p:sp>
      <p:sp>
        <p:nvSpPr>
          <p:cNvPr id="25" name="Freeform 25"/>
          <p:cNvSpPr/>
          <p:nvPr/>
        </p:nvSpPr>
        <p:spPr>
          <a:xfrm>
            <a:off x="7829550" y="3000375"/>
            <a:ext cx="2190750" cy="2143125"/>
          </a:xfrm>
          <a:custGeom>
            <a:avLst/>
            <a:gdLst/>
            <a:ahLst/>
            <a:cxnLst/>
            <a:rect l="l" t="t" r="r" b="b"/>
            <a:pathLst>
              <a:path w="2190750" h="2143125">
                <a:moveTo>
                  <a:pt x="0" y="0"/>
                </a:moveTo>
                <a:lnTo>
                  <a:pt x="2190750" y="0"/>
                </a:lnTo>
                <a:lnTo>
                  <a:pt x="21907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266176" y="3770376"/>
            <a:ext cx="113385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Nível de</a:t>
            </a:r>
          </a:p>
          <a:p>
            <a:pPr algn="ctr">
              <a:lnSpc>
                <a:spcPts val="2549"/>
              </a:lnSpc>
            </a:pPr>
            <a:r>
              <a:rPr lang="en-US" sz="2124" spc="-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incerteza</a:t>
            </a:r>
          </a:p>
        </p:txBody>
      </p:sp>
      <p:sp>
        <p:nvSpPr>
          <p:cNvPr id="27" name="Freeform 27"/>
          <p:cNvSpPr/>
          <p:nvPr/>
        </p:nvSpPr>
        <p:spPr>
          <a:xfrm>
            <a:off x="9144000" y="1066800"/>
            <a:ext cx="2181225" cy="2152650"/>
          </a:xfrm>
          <a:custGeom>
            <a:avLst/>
            <a:gdLst/>
            <a:ahLst/>
            <a:cxnLst/>
            <a:rect l="l" t="t" r="r" b="b"/>
            <a:pathLst>
              <a:path w="2181225" h="2152650">
                <a:moveTo>
                  <a:pt x="0" y="0"/>
                </a:moveTo>
                <a:lnTo>
                  <a:pt x="2181225" y="0"/>
                </a:lnTo>
                <a:lnTo>
                  <a:pt x="2181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9400032" y="1857702"/>
            <a:ext cx="1572768" cy="639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7"/>
              </a:lnSpc>
            </a:pPr>
            <a:r>
              <a:rPr lang="en-US" sz="1840" spc="-5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Ciclo de vida</a:t>
            </a:r>
          </a:p>
          <a:p>
            <a:pPr algn="ctr">
              <a:lnSpc>
                <a:spcPts val="2577"/>
              </a:lnSpc>
            </a:pPr>
            <a:r>
              <a:rPr lang="en-US" sz="1840" spc="-5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 organização</a:t>
            </a:r>
          </a:p>
        </p:txBody>
      </p:sp>
      <p:sp>
        <p:nvSpPr>
          <p:cNvPr id="29" name="Freeform 29"/>
          <p:cNvSpPr/>
          <p:nvPr/>
        </p:nvSpPr>
        <p:spPr>
          <a:xfrm>
            <a:off x="12401550" y="2352675"/>
            <a:ext cx="228600" cy="1295400"/>
          </a:xfrm>
          <a:custGeom>
            <a:avLst/>
            <a:gdLst/>
            <a:ahLst/>
            <a:cxnLst/>
            <a:rect l="l" t="t" r="r" b="b"/>
            <a:pathLst>
              <a:path w="228600" h="1295400">
                <a:moveTo>
                  <a:pt x="0" y="0"/>
                </a:moveTo>
                <a:lnTo>
                  <a:pt x="228600" y="0"/>
                </a:lnTo>
                <a:lnTo>
                  <a:pt x="2286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3277850" y="278130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3925550" y="4067175"/>
            <a:ext cx="1314450" cy="647700"/>
          </a:xfrm>
          <a:custGeom>
            <a:avLst/>
            <a:gdLst/>
            <a:ahLst/>
            <a:cxnLst/>
            <a:rect l="l" t="t" r="r" b="b"/>
            <a:pathLst>
              <a:path w="1314450" h="647700">
                <a:moveTo>
                  <a:pt x="0" y="0"/>
                </a:moveTo>
                <a:lnTo>
                  <a:pt x="1314450" y="0"/>
                </a:lnTo>
                <a:lnTo>
                  <a:pt x="13144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3925550" y="5353050"/>
            <a:ext cx="1314450" cy="866775"/>
          </a:xfrm>
          <a:custGeom>
            <a:avLst/>
            <a:gdLst/>
            <a:ahLst/>
            <a:cxnLst/>
            <a:rect l="l" t="t" r="r" b="b"/>
            <a:pathLst>
              <a:path w="1314450" h="866775">
                <a:moveTo>
                  <a:pt x="0" y="0"/>
                </a:moveTo>
                <a:lnTo>
                  <a:pt x="1314450" y="0"/>
                </a:lnTo>
                <a:lnTo>
                  <a:pt x="1314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3277850" y="6210300"/>
            <a:ext cx="1095375" cy="1295400"/>
          </a:xfrm>
          <a:custGeom>
            <a:avLst/>
            <a:gdLst/>
            <a:ahLst/>
            <a:cxnLst/>
            <a:rect l="l" t="t" r="r" b="b"/>
            <a:pathLst>
              <a:path w="1095375" h="1295400">
                <a:moveTo>
                  <a:pt x="0" y="0"/>
                </a:moveTo>
                <a:lnTo>
                  <a:pt x="1095375" y="0"/>
                </a:lnTo>
                <a:lnTo>
                  <a:pt x="1095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2401550" y="6429375"/>
            <a:ext cx="228600" cy="1504950"/>
          </a:xfrm>
          <a:custGeom>
            <a:avLst/>
            <a:gdLst/>
            <a:ahLst/>
            <a:cxnLst/>
            <a:rect l="l" t="t" r="r" b="b"/>
            <a:pathLst>
              <a:path w="228600" h="1504950">
                <a:moveTo>
                  <a:pt x="0" y="0"/>
                </a:moveTo>
                <a:lnTo>
                  <a:pt x="228600" y="0"/>
                </a:lnTo>
                <a:lnTo>
                  <a:pt x="228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0877550" y="1285875"/>
            <a:ext cx="885825" cy="428625"/>
          </a:xfrm>
          <a:custGeom>
            <a:avLst/>
            <a:gdLst/>
            <a:ahLst/>
            <a:cxnLst/>
            <a:rect l="l" t="t" r="r" b="b"/>
            <a:pathLst>
              <a:path w="885825" h="428625">
                <a:moveTo>
                  <a:pt x="0" y="0"/>
                </a:moveTo>
                <a:lnTo>
                  <a:pt x="885825" y="0"/>
                </a:lnTo>
                <a:lnTo>
                  <a:pt x="8858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3277850" y="1285875"/>
            <a:ext cx="876300" cy="428625"/>
          </a:xfrm>
          <a:custGeom>
            <a:avLst/>
            <a:gdLst/>
            <a:ahLst/>
            <a:cxnLst/>
            <a:rect l="l" t="t" r="r" b="b"/>
            <a:pathLst>
              <a:path w="876300" h="428625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5449550" y="2781300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6106775" y="4924425"/>
            <a:ext cx="228600" cy="438150"/>
          </a:xfrm>
          <a:custGeom>
            <a:avLst/>
            <a:gdLst/>
            <a:ahLst/>
            <a:cxnLst/>
            <a:rect l="l" t="t" r="r" b="b"/>
            <a:pathLst>
              <a:path w="228600" h="438150">
                <a:moveTo>
                  <a:pt x="0" y="0"/>
                </a:moveTo>
                <a:lnTo>
                  <a:pt x="228600" y="0"/>
                </a:lnTo>
                <a:lnTo>
                  <a:pt x="2286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5449550" y="7067550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3277850" y="8572500"/>
            <a:ext cx="876300" cy="428625"/>
          </a:xfrm>
          <a:custGeom>
            <a:avLst/>
            <a:gdLst/>
            <a:ahLst/>
            <a:cxnLst/>
            <a:rect l="l" t="t" r="r" b="b"/>
            <a:pathLst>
              <a:path w="876300" h="428625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0877550" y="8572500"/>
            <a:ext cx="885825" cy="428625"/>
          </a:xfrm>
          <a:custGeom>
            <a:avLst/>
            <a:gdLst/>
            <a:ahLst/>
            <a:cxnLst/>
            <a:rect l="l" t="t" r="r" b="b"/>
            <a:pathLst>
              <a:path w="885825" h="428625">
                <a:moveTo>
                  <a:pt x="0" y="0"/>
                </a:moveTo>
                <a:lnTo>
                  <a:pt x="885825" y="0"/>
                </a:lnTo>
                <a:lnTo>
                  <a:pt x="8858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9144000" y="7067550"/>
            <a:ext cx="438150" cy="647700"/>
          </a:xfrm>
          <a:custGeom>
            <a:avLst/>
            <a:gdLst/>
            <a:ahLst/>
            <a:cxnLst/>
            <a:rect l="l" t="t" r="r" b="b"/>
            <a:pathLst>
              <a:path w="438150" h="647700">
                <a:moveTo>
                  <a:pt x="0" y="0"/>
                </a:moveTo>
                <a:lnTo>
                  <a:pt x="438150" y="0"/>
                </a:lnTo>
                <a:lnTo>
                  <a:pt x="438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9791700" y="5353050"/>
            <a:ext cx="1314450" cy="866775"/>
          </a:xfrm>
          <a:custGeom>
            <a:avLst/>
            <a:gdLst/>
            <a:ahLst/>
            <a:cxnLst/>
            <a:rect l="l" t="t" r="r" b="b"/>
            <a:pathLst>
              <a:path w="1314450" h="866775">
                <a:moveTo>
                  <a:pt x="0" y="0"/>
                </a:moveTo>
                <a:lnTo>
                  <a:pt x="1314450" y="0"/>
                </a:lnTo>
                <a:lnTo>
                  <a:pt x="1314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9572625" y="4067175"/>
            <a:ext cx="1533525" cy="647700"/>
          </a:xfrm>
          <a:custGeom>
            <a:avLst/>
            <a:gdLst/>
            <a:ahLst/>
            <a:cxnLst/>
            <a:rect l="l" t="t" r="r" b="b"/>
            <a:pathLst>
              <a:path w="1533525" h="647700">
                <a:moveTo>
                  <a:pt x="0" y="0"/>
                </a:moveTo>
                <a:lnTo>
                  <a:pt x="1533525" y="0"/>
                </a:lnTo>
                <a:lnTo>
                  <a:pt x="1533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9144000" y="2781300"/>
            <a:ext cx="438150" cy="647700"/>
          </a:xfrm>
          <a:custGeom>
            <a:avLst/>
            <a:gdLst/>
            <a:ahLst/>
            <a:cxnLst/>
            <a:rect l="l" t="t" r="r" b="b"/>
            <a:pathLst>
              <a:path w="438150" h="647700">
                <a:moveTo>
                  <a:pt x="0" y="0"/>
                </a:moveTo>
                <a:lnTo>
                  <a:pt x="438150" y="0"/>
                </a:lnTo>
                <a:lnTo>
                  <a:pt x="438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8705850" y="4924425"/>
            <a:ext cx="228600" cy="438150"/>
          </a:xfrm>
          <a:custGeom>
            <a:avLst/>
            <a:gdLst/>
            <a:ahLst/>
            <a:cxnLst/>
            <a:rect l="l" t="t" r="r" b="b"/>
            <a:pathLst>
              <a:path w="228600" h="438150">
                <a:moveTo>
                  <a:pt x="0" y="0"/>
                </a:moveTo>
                <a:lnTo>
                  <a:pt x="228600" y="0"/>
                </a:lnTo>
                <a:lnTo>
                  <a:pt x="2286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1792" y="500328"/>
            <a:ext cx="8961120" cy="919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16"/>
              </a:lnSpc>
            </a:pPr>
            <a:r>
              <a:rPr lang="en-US" sz="6378" b="1" spc="-31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Organização e Ambiente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6656" y="1535861"/>
            <a:ext cx="8869680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spc="-4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estrutura adequada depende das características do ambiente.</a:t>
            </a:r>
          </a:p>
        </p:txBody>
      </p:sp>
      <p:sp>
        <p:nvSpPr>
          <p:cNvPr id="5" name="Freeform 5"/>
          <p:cNvSpPr/>
          <p:nvPr/>
        </p:nvSpPr>
        <p:spPr>
          <a:xfrm>
            <a:off x="6305550" y="2143125"/>
            <a:ext cx="5886450" cy="857250"/>
          </a:xfrm>
          <a:custGeom>
            <a:avLst/>
            <a:gdLst/>
            <a:ahLst/>
            <a:cxnLst/>
            <a:rect l="l" t="t" r="r" b="b"/>
            <a:pathLst>
              <a:path w="5886450" h="857250">
                <a:moveTo>
                  <a:pt x="0" y="0"/>
                </a:moveTo>
                <a:lnTo>
                  <a:pt x="5886450" y="0"/>
                </a:lnTo>
                <a:lnTo>
                  <a:pt x="5886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22208" y="2405408"/>
            <a:ext cx="2029968" cy="282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4"/>
              </a:lnSpc>
            </a:pPr>
            <a:r>
              <a:rPr lang="en-US" sz="1734" b="1" spc="-34">
                <a:solidFill>
                  <a:srgbClr val="00153B"/>
                </a:solidFill>
                <a:latin typeface="Roboto Bold"/>
                <a:ea typeface="Roboto Bold"/>
                <a:cs typeface="Roboto Bold"/>
                <a:sym typeface="Roboto Bold"/>
              </a:rPr>
              <a:t>AMBIENTE ESTÁVEL</a:t>
            </a:r>
          </a:p>
        </p:txBody>
      </p:sp>
      <p:sp>
        <p:nvSpPr>
          <p:cNvPr id="7" name="Freeform 7"/>
          <p:cNvSpPr/>
          <p:nvPr/>
        </p:nvSpPr>
        <p:spPr>
          <a:xfrm>
            <a:off x="11972925" y="2143125"/>
            <a:ext cx="5667375" cy="857250"/>
          </a:xfrm>
          <a:custGeom>
            <a:avLst/>
            <a:gdLst/>
            <a:ahLst/>
            <a:cxnLst/>
            <a:rect l="l" t="t" r="r" b="b"/>
            <a:pathLst>
              <a:path w="5667375" h="857250">
                <a:moveTo>
                  <a:pt x="0" y="0"/>
                </a:moveTo>
                <a:lnTo>
                  <a:pt x="5667375" y="0"/>
                </a:lnTo>
                <a:lnTo>
                  <a:pt x="5667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3368528" y="2369784"/>
            <a:ext cx="2871216" cy="34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124" b="1" spc="-42">
                <a:solidFill>
                  <a:srgbClr val="00153B"/>
                </a:solidFill>
                <a:latin typeface="Roboto Bold"/>
                <a:ea typeface="Roboto Bold"/>
                <a:cs typeface="Roboto Bold"/>
                <a:sym typeface="Roboto Bold"/>
              </a:rPr>
              <a:t>AMBIENTE DINÂMICO</a:t>
            </a:r>
          </a:p>
        </p:txBody>
      </p:sp>
      <p:sp>
        <p:nvSpPr>
          <p:cNvPr id="9" name="Freeform 9"/>
          <p:cNvSpPr/>
          <p:nvPr/>
        </p:nvSpPr>
        <p:spPr>
          <a:xfrm>
            <a:off x="5438775" y="2781300"/>
            <a:ext cx="1095375" cy="3009900"/>
          </a:xfrm>
          <a:custGeom>
            <a:avLst/>
            <a:gdLst/>
            <a:ahLst/>
            <a:cxnLst/>
            <a:rect l="l" t="t" r="r" b="b"/>
            <a:pathLst>
              <a:path w="1095375" h="3009900">
                <a:moveTo>
                  <a:pt x="0" y="0"/>
                </a:moveTo>
                <a:lnTo>
                  <a:pt x="1095375" y="0"/>
                </a:lnTo>
                <a:lnTo>
                  <a:pt x="1095375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305550" y="2781300"/>
            <a:ext cx="5886450" cy="3009900"/>
          </a:xfrm>
          <a:custGeom>
            <a:avLst/>
            <a:gdLst/>
            <a:ahLst/>
            <a:cxnLst/>
            <a:rect l="l" t="t" r="r" b="b"/>
            <a:pathLst>
              <a:path w="5886450" h="3009900">
                <a:moveTo>
                  <a:pt x="0" y="0"/>
                </a:moveTo>
                <a:lnTo>
                  <a:pt x="5886450" y="0"/>
                </a:lnTo>
                <a:lnTo>
                  <a:pt x="588645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022592" y="3140633"/>
            <a:ext cx="2871216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 spc="-48">
                <a:solidFill>
                  <a:srgbClr val="FF914D"/>
                </a:solidFill>
                <a:latin typeface="Roboto Bold"/>
                <a:ea typeface="Roboto Bold"/>
                <a:cs typeface="Roboto Bold"/>
                <a:sym typeface="Roboto Bold"/>
              </a:rPr>
              <a:t>ESTÁVEL E SIMPLES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22592" y="3588045"/>
            <a:ext cx="3657600" cy="189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Resposta: estrutura </a:t>
            </a: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mecanicista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Hierarquias claras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Regras e procedimentos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Controlo centralizado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Exemplo:</a:t>
            </a: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Águas de Portugal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972925" y="2781300"/>
            <a:ext cx="5667375" cy="3009900"/>
          </a:xfrm>
          <a:custGeom>
            <a:avLst/>
            <a:gdLst/>
            <a:ahLst/>
            <a:cxnLst/>
            <a:rect l="l" t="t" r="r" b="b"/>
            <a:pathLst>
              <a:path w="5667375" h="3009900">
                <a:moveTo>
                  <a:pt x="0" y="0"/>
                </a:moveTo>
                <a:lnTo>
                  <a:pt x="5667375" y="0"/>
                </a:lnTo>
                <a:lnTo>
                  <a:pt x="5667375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600432" y="3140633"/>
            <a:ext cx="3145536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 spc="-48">
                <a:solidFill>
                  <a:srgbClr val="FF914D"/>
                </a:solidFill>
                <a:latin typeface="Roboto Bold"/>
                <a:ea typeface="Roboto Bold"/>
                <a:cs typeface="Roboto Bold"/>
                <a:sym typeface="Roboto Bold"/>
              </a:rPr>
              <a:t>DINÂMICO E SIMPLES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00432" y="3588045"/>
            <a:ext cx="3401568" cy="189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Resposta: estrutura </a:t>
            </a: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orgânica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Equipas autônomas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Comunicação direta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Decisões descentralizadas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Exemplo:</a:t>
            </a: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 Padaria Portuguesa</a:t>
            </a:r>
          </a:p>
        </p:txBody>
      </p:sp>
      <p:sp>
        <p:nvSpPr>
          <p:cNvPr id="16" name="Freeform 16"/>
          <p:cNvSpPr/>
          <p:nvPr/>
        </p:nvSpPr>
        <p:spPr>
          <a:xfrm>
            <a:off x="5438775" y="5572125"/>
            <a:ext cx="1095375" cy="3000375"/>
          </a:xfrm>
          <a:custGeom>
            <a:avLst/>
            <a:gdLst/>
            <a:ahLst/>
            <a:cxnLst/>
            <a:rect l="l" t="t" r="r" b="b"/>
            <a:pathLst>
              <a:path w="1095375" h="3000375">
                <a:moveTo>
                  <a:pt x="0" y="0"/>
                </a:moveTo>
                <a:lnTo>
                  <a:pt x="1095375" y="0"/>
                </a:lnTo>
                <a:lnTo>
                  <a:pt x="109537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305550" y="5572125"/>
            <a:ext cx="5886450" cy="3000375"/>
          </a:xfrm>
          <a:custGeom>
            <a:avLst/>
            <a:gdLst/>
            <a:ahLst/>
            <a:cxnLst/>
            <a:rect l="l" t="t" r="r" b="b"/>
            <a:pathLst>
              <a:path w="5886450" h="3000375">
                <a:moveTo>
                  <a:pt x="0" y="0"/>
                </a:moveTo>
                <a:lnTo>
                  <a:pt x="5886450" y="0"/>
                </a:lnTo>
                <a:lnTo>
                  <a:pt x="58864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7022592" y="5979845"/>
            <a:ext cx="3328416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 spc="-48">
                <a:solidFill>
                  <a:srgbClr val="FF914D"/>
                </a:solidFill>
                <a:latin typeface="Roboto Bold"/>
                <a:ea typeface="Roboto Bold"/>
                <a:cs typeface="Roboto Bold"/>
                <a:sym typeface="Roboto Bold"/>
              </a:rPr>
              <a:t>ESTÁVEL E COMPLEXO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22592" y="6427257"/>
            <a:ext cx="4315968" cy="189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Resposta: </a:t>
            </a: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mecanicista</a:t>
            </a: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com </a:t>
            </a: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integração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Departamentalização funcional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Processos padronizados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Mecanismos de coordenação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Exemplo:</a:t>
            </a: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EDP</a:t>
            </a:r>
          </a:p>
        </p:txBody>
      </p:sp>
      <p:sp>
        <p:nvSpPr>
          <p:cNvPr id="20" name="Freeform 20"/>
          <p:cNvSpPr/>
          <p:nvPr/>
        </p:nvSpPr>
        <p:spPr>
          <a:xfrm>
            <a:off x="11972925" y="5572125"/>
            <a:ext cx="5667375" cy="3000375"/>
          </a:xfrm>
          <a:custGeom>
            <a:avLst/>
            <a:gdLst/>
            <a:ahLst/>
            <a:cxnLst/>
            <a:rect l="l" t="t" r="r" b="b"/>
            <a:pathLst>
              <a:path w="5667375" h="3000375">
                <a:moveTo>
                  <a:pt x="0" y="0"/>
                </a:moveTo>
                <a:lnTo>
                  <a:pt x="5667375" y="0"/>
                </a:lnTo>
                <a:lnTo>
                  <a:pt x="566737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2600432" y="5979845"/>
            <a:ext cx="3639312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 spc="-48">
                <a:solidFill>
                  <a:srgbClr val="FF914D"/>
                </a:solidFill>
                <a:latin typeface="Roboto Bold"/>
                <a:ea typeface="Roboto Bold"/>
                <a:cs typeface="Roboto Bold"/>
                <a:sym typeface="Roboto Bold"/>
              </a:rPr>
              <a:t>DINÂMICO E COMPLEXO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00432" y="6427257"/>
            <a:ext cx="3913632" cy="189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Resposta: </a:t>
            </a: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orgânica</a:t>
            </a: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com </a:t>
            </a: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integração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Equipas multidisciplinares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Redes e parcerias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Aprendizagem contínua</a:t>
            </a:r>
          </a:p>
          <a:p>
            <a:pPr algn="l">
              <a:lnSpc>
                <a:spcPts val="3058"/>
              </a:lnSpc>
            </a:pPr>
            <a:r>
              <a:rPr lang="en-US" sz="1911" spc="-38">
                <a:solidFill>
                  <a:srgbClr val="FF914D"/>
                </a:solidFill>
                <a:latin typeface="Roboto"/>
                <a:ea typeface="Roboto"/>
                <a:cs typeface="Roboto"/>
                <a:sym typeface="Roboto"/>
              </a:rPr>
              <a:t>Exemplo:</a:t>
            </a:r>
            <a:r>
              <a:rPr lang="en-US" sz="1911" spc="-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Farfetch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6656" y="2862884"/>
            <a:ext cx="3090672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 spc="-48">
                <a:solidFill>
                  <a:srgbClr val="FF914D"/>
                </a:solidFill>
                <a:latin typeface="Roboto Bold"/>
                <a:ea typeface="Roboto Bold"/>
                <a:cs typeface="Roboto Bold"/>
                <a:sym typeface="Roboto Bold"/>
              </a:rPr>
              <a:t>O AMBIENTE MUDA.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6656" y="3535886"/>
            <a:ext cx="3913632" cy="77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372" spc="-4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Monitorizar sinais externos permite ajustar a organização.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6656" y="4560239"/>
            <a:ext cx="2761488" cy="398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spc="-4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Adaptação cria valor.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6656" y="5223941"/>
            <a:ext cx="2999232" cy="78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spc="-4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Diferenciação distribui competências.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76656" y="6261907"/>
            <a:ext cx="3401568" cy="38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337" spc="-4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Integração gera coerência.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76656" y="6930371"/>
            <a:ext cx="4059936" cy="770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337" spc="-4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Fronteiras permeáveis</a:t>
            </a:r>
          </a:p>
          <a:p>
            <a:pPr algn="l">
              <a:lnSpc>
                <a:spcPts val="3038"/>
              </a:lnSpc>
            </a:pPr>
            <a:r>
              <a:rPr lang="en-US" sz="2337" spc="-4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ligam a organização ao exterior.</a:t>
            </a:r>
          </a:p>
        </p:txBody>
      </p:sp>
      <p:sp>
        <p:nvSpPr>
          <p:cNvPr id="29" name="Freeform 29"/>
          <p:cNvSpPr/>
          <p:nvPr/>
        </p:nvSpPr>
        <p:spPr>
          <a:xfrm>
            <a:off x="647700" y="8782050"/>
            <a:ext cx="16992600" cy="1504950"/>
          </a:xfrm>
          <a:custGeom>
            <a:avLst/>
            <a:gdLst/>
            <a:ahLst/>
            <a:cxnLst/>
            <a:rect l="l" t="t" r="r" b="b"/>
            <a:pathLst>
              <a:path w="16992600" h="1504950">
                <a:moveTo>
                  <a:pt x="0" y="0"/>
                </a:moveTo>
                <a:lnTo>
                  <a:pt x="16992600" y="0"/>
                </a:lnTo>
                <a:lnTo>
                  <a:pt x="1699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207008" y="9125398"/>
            <a:ext cx="2542032" cy="43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6"/>
              </a:lnSpc>
            </a:pPr>
            <a:r>
              <a:rPr lang="en-US" sz="2620" b="1" spc="-52">
                <a:solidFill>
                  <a:srgbClr val="FF914D"/>
                </a:solidFill>
                <a:latin typeface="Roboto Bold"/>
                <a:ea typeface="Roboto Bold"/>
                <a:cs typeface="Roboto Bold"/>
                <a:sym typeface="Roboto Bold"/>
              </a:rPr>
              <a:t>PARA REFLETIR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17136" y="9009557"/>
            <a:ext cx="9418320" cy="78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spc="-4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 sinais do ambiente externo está a sua organização a observar</a:t>
            </a:r>
          </a:p>
          <a:p>
            <a:pPr algn="l">
              <a:lnSpc>
                <a:spcPts val="3130"/>
              </a:lnSpc>
            </a:pPr>
            <a:r>
              <a:rPr lang="en-US" sz="2407" spc="-4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que ajustes estruturais pode exigir?</a:t>
            </a:r>
          </a:p>
        </p:txBody>
      </p:sp>
      <p:sp>
        <p:nvSpPr>
          <p:cNvPr id="32" name="TextBox 32"/>
          <p:cNvSpPr txBox="1"/>
          <p:nvPr/>
        </p:nvSpPr>
        <p:spPr>
          <a:xfrm rot="-5400000">
            <a:off x="5397472" y="4091714"/>
            <a:ext cx="1133856" cy="34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124" b="1" spc="-4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SIMPLES</a:t>
            </a:r>
          </a:p>
        </p:txBody>
      </p:sp>
      <p:sp>
        <p:nvSpPr>
          <p:cNvPr id="33" name="TextBox 33"/>
          <p:cNvSpPr txBox="1"/>
          <p:nvPr/>
        </p:nvSpPr>
        <p:spPr>
          <a:xfrm rot="-5400000">
            <a:off x="5214592" y="6941212"/>
            <a:ext cx="1645920" cy="34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124" b="1" spc="-4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COMPLEXO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3504" y="520125"/>
            <a:ext cx="9052560" cy="174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34"/>
              </a:lnSpc>
            </a:pPr>
            <a:r>
              <a:rPr lang="en-US" sz="6413" b="1" spc="-25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Liderança Contingencial e Decisão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3504" y="2363097"/>
            <a:ext cx="8412480" cy="39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Estilos de liderança ajustados ao contexto geram melhores decisões.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504" y="3259380"/>
            <a:ext cx="3072384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8"/>
              </a:lnSpc>
            </a:pPr>
            <a:r>
              <a:rPr lang="en-US" sz="2407" b="1" spc="-96">
                <a:solidFill>
                  <a:srgbClr val="E66E34"/>
                </a:solidFill>
                <a:latin typeface="Roboto Bold"/>
                <a:ea typeface="Roboto Bold"/>
                <a:cs typeface="Roboto Bold"/>
                <a:sym typeface="Roboto Bold"/>
              </a:rPr>
              <a:t>O LÍDER CONSIDERA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504" y="6191175"/>
            <a:ext cx="7095744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8"/>
              </a:lnSpc>
            </a:pPr>
            <a:r>
              <a:rPr lang="en-US" sz="2407" b="1" spc="-96">
                <a:solidFill>
                  <a:srgbClr val="E66E34"/>
                </a:solidFill>
                <a:latin typeface="Roboto Bold"/>
                <a:ea typeface="Roboto Bold"/>
                <a:cs typeface="Roboto Bold"/>
                <a:sym typeface="Roboto Bold"/>
              </a:rPr>
              <a:t>ADAPTAÇÃO CONSCIENTE NÃO É IMPROVISAÇÃO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4128" y="6624455"/>
            <a:ext cx="6876288" cy="871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0"/>
              </a:lnSpc>
            </a:pPr>
            <a:r>
              <a:rPr lang="en-US" sz="2266" spc="-4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baseia-se em princípios, avaliação e escolha intencional</a:t>
            </a:r>
          </a:p>
          <a:p>
            <a:pPr algn="l">
              <a:lnSpc>
                <a:spcPts val="3580"/>
              </a:lnSpc>
            </a:pPr>
            <a:r>
              <a:rPr lang="en-US" sz="2266" spc="-4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produz alinhamento, confiança e melhores resultados</a:t>
            </a:r>
          </a:p>
        </p:txBody>
      </p:sp>
      <p:sp>
        <p:nvSpPr>
          <p:cNvPr id="8" name="Freeform 8"/>
          <p:cNvSpPr/>
          <p:nvPr/>
        </p:nvSpPr>
        <p:spPr>
          <a:xfrm>
            <a:off x="428625" y="7715250"/>
            <a:ext cx="8067675" cy="2143125"/>
          </a:xfrm>
          <a:custGeom>
            <a:avLst/>
            <a:gdLst/>
            <a:ahLst/>
            <a:cxnLst/>
            <a:rect l="l" t="t" r="r" b="b"/>
            <a:pathLst>
              <a:path w="8067675" h="2143125">
                <a:moveTo>
                  <a:pt x="0" y="0"/>
                </a:moveTo>
                <a:lnTo>
                  <a:pt x="8067675" y="0"/>
                </a:lnTo>
                <a:lnTo>
                  <a:pt x="806767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66775" y="7924800"/>
            <a:ext cx="1095375" cy="1724025"/>
          </a:xfrm>
          <a:custGeom>
            <a:avLst/>
            <a:gdLst/>
            <a:ahLst/>
            <a:cxnLst/>
            <a:rect l="l" t="t" r="r" b="b"/>
            <a:pathLst>
              <a:path w="1095375" h="1724025">
                <a:moveTo>
                  <a:pt x="0" y="0"/>
                </a:moveTo>
                <a:lnTo>
                  <a:pt x="1095375" y="0"/>
                </a:lnTo>
                <a:lnTo>
                  <a:pt x="10953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12848" y="8083983"/>
            <a:ext cx="2304288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8"/>
              </a:lnSpc>
            </a:pPr>
            <a:r>
              <a:rPr lang="en-US" sz="2407" b="1" spc="-96">
                <a:solidFill>
                  <a:srgbClr val="001534"/>
                </a:solidFill>
                <a:latin typeface="Roboto Bold"/>
                <a:ea typeface="Roboto Bold"/>
                <a:cs typeface="Roboto Bold"/>
                <a:sym typeface="Roboto Bold"/>
              </a:rPr>
              <a:t>PARA REFLETIR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2848" y="8545995"/>
            <a:ext cx="5193792" cy="104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9"/>
              </a:lnSpc>
            </a:pPr>
            <a:r>
              <a:rPr lang="en-US" sz="2407" spc="-48">
                <a:solidFill>
                  <a:srgbClr val="001534"/>
                </a:solidFill>
                <a:latin typeface="Roboto"/>
                <a:ea typeface="Roboto"/>
                <a:cs typeface="Roboto"/>
                <a:sym typeface="Roboto"/>
              </a:rPr>
              <a:t>Como pode um líder ajustar o seu estilo para responder a mudanças no ambiente ou na equipa?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010775" y="1714500"/>
            <a:ext cx="6972300" cy="7077075"/>
          </a:xfrm>
          <a:custGeom>
            <a:avLst/>
            <a:gdLst/>
            <a:ahLst/>
            <a:cxnLst/>
            <a:rect l="l" t="t" r="r" b="b"/>
            <a:pathLst>
              <a:path w="6972300" h="7077075">
                <a:moveTo>
                  <a:pt x="0" y="0"/>
                </a:moveTo>
                <a:lnTo>
                  <a:pt x="6972300" y="0"/>
                </a:lnTo>
                <a:lnTo>
                  <a:pt x="6972300" y="7077075"/>
                </a:lnTo>
                <a:lnTo>
                  <a:pt x="0" y="7077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972925" y="3638550"/>
            <a:ext cx="3267075" cy="3219450"/>
          </a:xfrm>
          <a:custGeom>
            <a:avLst/>
            <a:gdLst/>
            <a:ahLst/>
            <a:cxnLst/>
            <a:rect l="l" t="t" r="r" b="b"/>
            <a:pathLst>
              <a:path w="3267075" h="3219450">
                <a:moveTo>
                  <a:pt x="0" y="0"/>
                </a:moveTo>
                <a:lnTo>
                  <a:pt x="3267075" y="0"/>
                </a:lnTo>
                <a:lnTo>
                  <a:pt x="326707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401550" y="638175"/>
            <a:ext cx="2409825" cy="2581275"/>
          </a:xfrm>
          <a:custGeom>
            <a:avLst/>
            <a:gdLst/>
            <a:ahLst/>
            <a:cxnLst/>
            <a:rect l="l" t="t" r="r" b="b"/>
            <a:pathLst>
              <a:path w="2409825" h="2581275">
                <a:moveTo>
                  <a:pt x="0" y="0"/>
                </a:moveTo>
                <a:lnTo>
                  <a:pt x="2409825" y="0"/>
                </a:lnTo>
                <a:lnTo>
                  <a:pt x="240982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710160" y="1865342"/>
            <a:ext cx="1719072" cy="66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5"/>
              </a:lnSpc>
            </a:pPr>
            <a:r>
              <a:rPr lang="en-US" sz="2230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complexidade e objetivos</a:t>
            </a:r>
          </a:p>
        </p:txBody>
      </p:sp>
      <p:sp>
        <p:nvSpPr>
          <p:cNvPr id="16" name="Freeform 16"/>
          <p:cNvSpPr/>
          <p:nvPr/>
        </p:nvSpPr>
        <p:spPr>
          <a:xfrm>
            <a:off x="9353550" y="3000375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449550" y="3000375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229850" y="66389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363700" y="663892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277850" y="3000375"/>
            <a:ext cx="438150" cy="857250"/>
          </a:xfrm>
          <a:custGeom>
            <a:avLst/>
            <a:gdLst/>
            <a:ahLst/>
            <a:cxnLst/>
            <a:rect l="l" t="t" r="r" b="b"/>
            <a:pathLst>
              <a:path w="438150" h="8572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534775" y="4286250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801850" y="4286250"/>
            <a:ext cx="876300" cy="428625"/>
          </a:xfrm>
          <a:custGeom>
            <a:avLst/>
            <a:gdLst/>
            <a:ahLst/>
            <a:cxnLst/>
            <a:rect l="l" t="t" r="r" b="b"/>
            <a:pathLst>
              <a:path w="876300" h="428625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363700" y="642937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1972925" y="6429375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024128" y="3656014"/>
            <a:ext cx="4279392" cy="210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2"/>
              </a:lnSpc>
            </a:pPr>
            <a:r>
              <a:rPr lang="en-US" sz="2372" spc="-4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tarefa e objetivos a atingir</a:t>
            </a:r>
          </a:p>
          <a:p>
            <a:pPr algn="l">
              <a:lnSpc>
                <a:spcPts val="4222"/>
              </a:lnSpc>
            </a:pPr>
            <a:r>
              <a:rPr lang="en-US" sz="2372" spc="-4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equipa e maturidade/experiência</a:t>
            </a:r>
          </a:p>
          <a:p>
            <a:pPr algn="l">
              <a:lnSpc>
                <a:spcPts val="4222"/>
              </a:lnSpc>
            </a:pPr>
            <a:r>
              <a:rPr lang="en-US" sz="2372" spc="-4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risco e incerteza envolvidos</a:t>
            </a:r>
          </a:p>
          <a:p>
            <a:pPr algn="l">
              <a:lnSpc>
                <a:spcPts val="4222"/>
              </a:lnSpc>
            </a:pPr>
            <a:r>
              <a:rPr lang="en-US" sz="2372" spc="-4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ambiente e dinâmica do contexto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08992" y="4528602"/>
            <a:ext cx="2103120" cy="827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9"/>
              </a:lnSpc>
            </a:pPr>
            <a:r>
              <a:rPr lang="en-US" sz="2868" b="1" spc="-114">
                <a:solidFill>
                  <a:srgbClr val="001534"/>
                </a:solidFill>
                <a:latin typeface="Roboto Bold"/>
                <a:ea typeface="Roboto Bold"/>
                <a:cs typeface="Roboto Bold"/>
                <a:sym typeface="Roboto Bold"/>
              </a:rPr>
              <a:t>ESTILO DE LIDERANÇA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10160" y="5478737"/>
            <a:ext cx="1682496" cy="594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1"/>
              </a:lnSpc>
            </a:pPr>
            <a:r>
              <a:rPr lang="en-US" sz="2053" b="1" spc="-82">
                <a:solidFill>
                  <a:srgbClr val="001534"/>
                </a:solidFill>
                <a:latin typeface="Roboto Bold"/>
                <a:ea typeface="Roboto Bold"/>
                <a:cs typeface="Roboto Bold"/>
                <a:sym typeface="Roboto Bold"/>
              </a:rPr>
              <a:t>ESCOLHA CONSCIENTE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984480" y="1428294"/>
            <a:ext cx="1133856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8"/>
              </a:lnSpc>
            </a:pPr>
            <a:r>
              <a:rPr lang="en-US" sz="2407" b="1" spc="-9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TAREFA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093440" y="3722295"/>
            <a:ext cx="1133856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8"/>
              </a:lnSpc>
            </a:pPr>
            <a:r>
              <a:rPr lang="en-US" sz="2407" b="1" spc="-9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819120" y="4178618"/>
            <a:ext cx="1664208" cy="632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3"/>
              </a:lnSpc>
            </a:pPr>
            <a:r>
              <a:rPr lang="en-US" sz="2159" spc="-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competências e maturidade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160752" y="7405041"/>
            <a:ext cx="932688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8"/>
              </a:lnSpc>
            </a:pPr>
            <a:r>
              <a:rPr lang="en-US" sz="2407" b="1" spc="-9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RISCO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813280" y="7871339"/>
            <a:ext cx="1664208" cy="593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2017" spc="-4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incerteza e consequências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37776" y="3722295"/>
            <a:ext cx="1682496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8"/>
              </a:lnSpc>
            </a:pPr>
            <a:r>
              <a:rPr lang="en-US" sz="2407" b="1" spc="-9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CONTEXTO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930384" y="4149593"/>
            <a:ext cx="1097280" cy="68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6"/>
              </a:lnSpc>
            </a:pPr>
            <a:r>
              <a:rPr lang="en-US" sz="2301" spc="-4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cultura e recursos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43616" y="7405041"/>
            <a:ext cx="1664208" cy="34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8"/>
              </a:lnSpc>
            </a:pPr>
            <a:r>
              <a:rPr lang="en-US" sz="2407" b="1" spc="-9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AMBIENTE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808208" y="7861477"/>
            <a:ext cx="1261872" cy="623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2"/>
              </a:lnSpc>
            </a:pPr>
            <a:r>
              <a:rPr lang="en-US" sz="2124" spc="-4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dinâmica e restrições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85216" y="657078"/>
            <a:ext cx="7187184" cy="263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6555" b="1" spc="-13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Aplicações Práticas em Organizações Portuguesas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8368" y="3449293"/>
            <a:ext cx="6547104" cy="1253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lógica contingencial manifesta-se quando cada organização ajusta as suas práticas ao contexto único em que opera.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5143500"/>
            <a:ext cx="8505825" cy="1714500"/>
          </a:xfrm>
          <a:custGeom>
            <a:avLst/>
            <a:gdLst/>
            <a:ahLst/>
            <a:cxnLst/>
            <a:rect l="l" t="t" r="r" b="b"/>
            <a:pathLst>
              <a:path w="8505825" h="1714500">
                <a:moveTo>
                  <a:pt x="0" y="0"/>
                </a:moveTo>
                <a:lnTo>
                  <a:pt x="8505825" y="0"/>
                </a:lnTo>
                <a:lnTo>
                  <a:pt x="85058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77824" y="5749978"/>
            <a:ext cx="786384" cy="45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7"/>
              </a:lnSpc>
            </a:pPr>
            <a:r>
              <a:rPr lang="en-US" sz="3187" b="1" spc="-63">
                <a:solidFill>
                  <a:srgbClr val="001534"/>
                </a:solidFill>
                <a:latin typeface="Roboto Bold"/>
                <a:ea typeface="Roboto Bold"/>
                <a:cs typeface="Roboto Bold"/>
                <a:sym typeface="Roboto Bold"/>
              </a:rPr>
              <a:t>EDP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6638925"/>
            <a:ext cx="8505825" cy="1724025"/>
          </a:xfrm>
          <a:custGeom>
            <a:avLst/>
            <a:gdLst/>
            <a:ahLst/>
            <a:cxnLst/>
            <a:rect l="l" t="t" r="r" b="b"/>
            <a:pathLst>
              <a:path w="8505825" h="1724025">
                <a:moveTo>
                  <a:pt x="0" y="0"/>
                </a:moveTo>
                <a:lnTo>
                  <a:pt x="8505825" y="0"/>
                </a:lnTo>
                <a:lnTo>
                  <a:pt x="850582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77824" y="7241593"/>
            <a:ext cx="786384" cy="45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7"/>
              </a:lnSpc>
            </a:pPr>
            <a:r>
              <a:rPr lang="en-US" sz="3187" b="1" spc="-63">
                <a:solidFill>
                  <a:srgbClr val="001534"/>
                </a:solidFill>
                <a:latin typeface="Roboto Bold"/>
                <a:ea typeface="Roboto Bold"/>
                <a:cs typeface="Roboto Bold"/>
                <a:sym typeface="Roboto Bold"/>
              </a:rPr>
              <a:t>CTT</a:t>
            </a:r>
          </a:p>
        </p:txBody>
      </p:sp>
      <p:sp>
        <p:nvSpPr>
          <p:cNvPr id="9" name="Freeform 9"/>
          <p:cNvSpPr/>
          <p:nvPr/>
        </p:nvSpPr>
        <p:spPr>
          <a:xfrm>
            <a:off x="428625" y="8143875"/>
            <a:ext cx="8505825" cy="1714500"/>
          </a:xfrm>
          <a:custGeom>
            <a:avLst/>
            <a:gdLst/>
            <a:ahLst/>
            <a:cxnLst/>
            <a:rect l="l" t="t" r="r" b="b"/>
            <a:pathLst>
              <a:path w="8505825" h="1714500">
                <a:moveTo>
                  <a:pt x="0" y="0"/>
                </a:moveTo>
                <a:lnTo>
                  <a:pt x="8505825" y="0"/>
                </a:lnTo>
                <a:lnTo>
                  <a:pt x="85058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77824" y="8614220"/>
            <a:ext cx="190195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lang="en-US" sz="2337" b="1" spc="-46">
                <a:solidFill>
                  <a:srgbClr val="001534"/>
                </a:solidFill>
                <a:latin typeface="Roboto Bold"/>
                <a:ea typeface="Roboto Bold"/>
                <a:cs typeface="Roboto Bold"/>
                <a:sym typeface="Roboto Bold"/>
              </a:rPr>
              <a:t>startups e empresas tech</a:t>
            </a:r>
          </a:p>
        </p:txBody>
      </p:sp>
      <p:sp>
        <p:nvSpPr>
          <p:cNvPr id="11" name="Freeform 11"/>
          <p:cNvSpPr/>
          <p:nvPr/>
        </p:nvSpPr>
        <p:spPr>
          <a:xfrm>
            <a:off x="9353550" y="0"/>
            <a:ext cx="8934450" cy="8362950"/>
          </a:xfrm>
          <a:custGeom>
            <a:avLst/>
            <a:gdLst/>
            <a:ahLst/>
            <a:cxnLst/>
            <a:rect l="l" t="t" r="r" b="b"/>
            <a:pathLst>
              <a:path w="8934450" h="8362950">
                <a:moveTo>
                  <a:pt x="0" y="0"/>
                </a:moveTo>
                <a:lnTo>
                  <a:pt x="8934450" y="0"/>
                </a:lnTo>
                <a:lnTo>
                  <a:pt x="8934450" y="8362950"/>
                </a:lnTo>
                <a:lnTo>
                  <a:pt x="0" y="8362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353550" y="8143875"/>
            <a:ext cx="8934450" cy="1714500"/>
          </a:xfrm>
          <a:custGeom>
            <a:avLst/>
            <a:gdLst/>
            <a:ahLst/>
            <a:cxnLst/>
            <a:rect l="l" t="t" r="r" b="b"/>
            <a:pathLst>
              <a:path w="8934450" h="1714500">
                <a:moveTo>
                  <a:pt x="0" y="0"/>
                </a:moveTo>
                <a:lnTo>
                  <a:pt x="8934450" y="0"/>
                </a:lnTo>
                <a:lnTo>
                  <a:pt x="8934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094976" y="8660439"/>
            <a:ext cx="7388352" cy="73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12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Nem todas as organizações enfrentam os mesmos desafios. A eficácia resulta do ajustamento entre contexto e práticas.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73552" y="5393711"/>
            <a:ext cx="4005072" cy="66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E66E28"/>
                </a:solidFill>
                <a:latin typeface="Roboto Bold"/>
                <a:ea typeface="Roboto Bold"/>
                <a:cs typeface="Roboto Bold"/>
                <a:sym typeface="Roboto Bold"/>
              </a:rPr>
              <a:t>responde a mudanças tecnológicas, regulatórias e no setor energético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73552" y="6146463"/>
            <a:ext cx="5120640" cy="291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66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ajusta investimentos, portfólio e modelos de operação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73552" y="6928119"/>
            <a:ext cx="2889504" cy="333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 b="1">
                <a:solidFill>
                  <a:srgbClr val="E66E28"/>
                </a:solidFill>
                <a:latin typeface="Roboto Bold"/>
                <a:ea typeface="Roboto Bold"/>
                <a:cs typeface="Roboto Bold"/>
                <a:sym typeface="Roboto Bold"/>
              </a:rPr>
              <a:t>adapta operações e canais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73552" y="7278327"/>
            <a:ext cx="2596896" cy="33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ao comércio eletrônico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73552" y="7659102"/>
            <a:ext cx="4992624" cy="290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reconfigura processos, rede e experiência do cliente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73552" y="8440758"/>
            <a:ext cx="4718304" cy="33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E66E28"/>
                </a:solidFill>
                <a:latin typeface="Roboto Bold"/>
                <a:ea typeface="Roboto Bold"/>
                <a:cs typeface="Roboto Bold"/>
                <a:sym typeface="Roboto Bold"/>
              </a:rPr>
              <a:t>estruturas flexíveis em ambientes incertos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73552" y="8827144"/>
            <a:ext cx="4718304" cy="639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ajustam equipas, tecnologia e prioridades conforme a evolução do mercado e da tarefa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6656" y="476836"/>
            <a:ext cx="10917936" cy="207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8"/>
              </a:lnSpc>
            </a:pPr>
            <a:r>
              <a:rPr lang="en-US" sz="8008" b="1" spc="-4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Vantagens, Limitações</a:t>
            </a:r>
          </a:p>
          <a:p>
            <a:pPr algn="l">
              <a:lnSpc>
                <a:spcPts val="8008"/>
              </a:lnSpc>
            </a:pPr>
            <a:r>
              <a:rPr lang="en-US" sz="8008" b="1" spc="-4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Aplicação Responsável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2781300"/>
            <a:ext cx="447675" cy="3438525"/>
          </a:xfrm>
          <a:custGeom>
            <a:avLst/>
            <a:gdLst/>
            <a:ahLst/>
            <a:cxnLst/>
            <a:rect l="l" t="t" r="r" b="b"/>
            <a:pathLst>
              <a:path w="447675" h="3438525">
                <a:moveTo>
                  <a:pt x="0" y="0"/>
                </a:moveTo>
                <a:lnTo>
                  <a:pt x="447675" y="0"/>
                </a:lnTo>
                <a:lnTo>
                  <a:pt x="447675" y="3438525"/>
                </a:lnTo>
                <a:lnTo>
                  <a:pt x="0" y="3438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7700" y="6429375"/>
            <a:ext cx="447675" cy="3429000"/>
          </a:xfrm>
          <a:custGeom>
            <a:avLst/>
            <a:gdLst/>
            <a:ahLst/>
            <a:cxnLst/>
            <a:rect l="l" t="t" r="r" b="b"/>
            <a:pathLst>
              <a:path w="447675" h="3429000">
                <a:moveTo>
                  <a:pt x="0" y="0"/>
                </a:moveTo>
                <a:lnTo>
                  <a:pt x="447675" y="0"/>
                </a:lnTo>
                <a:lnTo>
                  <a:pt x="4476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71600" y="3371334"/>
            <a:ext cx="2103120" cy="35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0"/>
              </a:lnSpc>
            </a:pPr>
            <a:r>
              <a:rPr lang="en-US" sz="2620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VANTAGENS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1600" y="3908766"/>
            <a:ext cx="4626864" cy="1913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1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maior flexibilidade e ajustamento</a:t>
            </a:r>
          </a:p>
          <a:p>
            <a:pPr algn="l">
              <a:lnSpc>
                <a:spcPts val="3841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capacidad de resposta à mudança</a:t>
            </a:r>
          </a:p>
          <a:p>
            <a:pPr algn="l">
              <a:lnSpc>
                <a:spcPts val="3841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leitura atenta do contexto</a:t>
            </a:r>
          </a:p>
          <a:p>
            <a:pPr algn="l">
              <a:lnSpc>
                <a:spcPts val="3841"/>
              </a:lnSpc>
            </a:pPr>
            <a:r>
              <a:rPr lang="en-US" sz="219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redução de rigidez e soluções padrão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71600" y="6868914"/>
            <a:ext cx="2029968" cy="35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0"/>
              </a:lnSpc>
            </a:pPr>
            <a:r>
              <a:rPr lang="en-US" sz="262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rPr>
              <a:t>LIMITAÇÕES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1600" y="7433683"/>
            <a:ext cx="5687568" cy="1868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risco de relativismo excessivo</a:t>
            </a:r>
          </a:p>
          <a:p>
            <a:pPr algn="l">
              <a:lnSpc>
                <a:spcPts val="3779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dificuldade em diagnosticar variáveis</a:t>
            </a:r>
          </a:p>
          <a:p>
            <a:pPr algn="l">
              <a:lnSpc>
                <a:spcPts val="3779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decisões inconsistentes e custos da mudança</a:t>
            </a:r>
          </a:p>
          <a:p>
            <a:pPr algn="l">
              <a:lnSpc>
                <a:spcPts val="3779"/>
              </a:lnSpc>
            </a:pPr>
            <a:r>
              <a:rPr lang="en-US" sz="21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“depende” não pode ser evasiva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33104" y="2949567"/>
            <a:ext cx="4956048" cy="35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0"/>
              </a:lnSpc>
            </a:pPr>
            <a:r>
              <a:rPr lang="en-US" sz="2620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COMO APLICAR NA PRÁTICA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05850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180576" y="3884181"/>
            <a:ext cx="640080" cy="5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3"/>
              </a:lnSpc>
            </a:pPr>
            <a:r>
              <a:rPr lang="en-US" sz="4463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80576" y="4564099"/>
            <a:ext cx="1719072" cy="834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diagnosticar contexto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753850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106656" y="3883731"/>
            <a:ext cx="694944" cy="60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06656" y="4564099"/>
            <a:ext cx="1572768" cy="834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definir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prioridades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582775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4941296" y="3883731"/>
            <a:ext cx="713232" cy="60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941296" y="4611188"/>
            <a:ext cx="1261872" cy="117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escolher resposta adequada</a:t>
            </a:r>
          </a:p>
        </p:txBody>
      </p:sp>
      <p:sp>
        <p:nvSpPr>
          <p:cNvPr id="20" name="Freeform 20"/>
          <p:cNvSpPr/>
          <p:nvPr/>
        </p:nvSpPr>
        <p:spPr>
          <a:xfrm>
            <a:off x="8705850" y="6858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9180576" y="7113849"/>
            <a:ext cx="713232" cy="60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80576" y="7811917"/>
            <a:ext cx="1042416" cy="79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testar</a:t>
            </a:r>
          </a:p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solução</a:t>
            </a:r>
          </a:p>
        </p:txBody>
      </p:sp>
      <p:sp>
        <p:nvSpPr>
          <p:cNvPr id="23" name="Freeform 23"/>
          <p:cNvSpPr/>
          <p:nvPr/>
        </p:nvSpPr>
        <p:spPr>
          <a:xfrm>
            <a:off x="11753850" y="6858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2106656" y="7113849"/>
            <a:ext cx="713232" cy="60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106656" y="7794217"/>
            <a:ext cx="1298448" cy="834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recolher</a:t>
            </a:r>
          </a:p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feedback</a:t>
            </a:r>
          </a:p>
        </p:txBody>
      </p:sp>
      <p:sp>
        <p:nvSpPr>
          <p:cNvPr id="26" name="Freeform 26"/>
          <p:cNvSpPr/>
          <p:nvPr/>
        </p:nvSpPr>
        <p:spPr>
          <a:xfrm>
            <a:off x="14582775" y="6858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4941296" y="7113849"/>
            <a:ext cx="713232" cy="60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>
                <a:solidFill>
                  <a:srgbClr val="FF7420"/>
                </a:solidFill>
                <a:latin typeface="Roboto"/>
                <a:ea typeface="Roboto"/>
                <a:cs typeface="Roboto"/>
                <a:sym typeface="Roboto"/>
              </a:rPr>
              <a:t>06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941296" y="7827919"/>
            <a:ext cx="1426464" cy="119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ajustar conforme necessário</a:t>
            </a:r>
          </a:p>
        </p:txBody>
      </p:sp>
      <p:sp>
        <p:nvSpPr>
          <p:cNvPr id="29" name="Freeform 29"/>
          <p:cNvSpPr/>
          <p:nvPr/>
        </p:nvSpPr>
        <p:spPr>
          <a:xfrm>
            <a:off x="9353550" y="6210300"/>
            <a:ext cx="6543675" cy="647700"/>
          </a:xfrm>
          <a:custGeom>
            <a:avLst/>
            <a:gdLst/>
            <a:ahLst/>
            <a:cxnLst/>
            <a:rect l="l" t="t" r="r" b="b"/>
            <a:pathLst>
              <a:path w="6543675" h="647700">
                <a:moveTo>
                  <a:pt x="0" y="0"/>
                </a:moveTo>
                <a:lnTo>
                  <a:pt x="6543675" y="0"/>
                </a:lnTo>
                <a:lnTo>
                  <a:pt x="6543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1315700" y="4067175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4144625" y="4495800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1315700" y="7715250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4144625" y="7715250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39700" y="0"/>
            <a:ext cx="5448300" cy="10287000"/>
          </a:xfrm>
          <a:custGeom>
            <a:avLst/>
            <a:gdLst/>
            <a:ahLst/>
            <a:cxnLst/>
            <a:rect l="l" t="t" r="r" b="b"/>
            <a:pathLst>
              <a:path w="5448300" h="10287000">
                <a:moveTo>
                  <a:pt x="0" y="0"/>
                </a:moveTo>
                <a:lnTo>
                  <a:pt x="5448300" y="0"/>
                </a:lnTo>
                <a:lnTo>
                  <a:pt x="5448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572500"/>
            <a:ext cx="13287375" cy="1714500"/>
          </a:xfrm>
          <a:custGeom>
            <a:avLst/>
            <a:gdLst/>
            <a:ahLst/>
            <a:cxnLst/>
            <a:rect l="l" t="t" r="r" b="b"/>
            <a:pathLst>
              <a:path w="13287375" h="1714500">
                <a:moveTo>
                  <a:pt x="0" y="0"/>
                </a:moveTo>
                <a:lnTo>
                  <a:pt x="13287375" y="0"/>
                </a:lnTo>
                <a:lnTo>
                  <a:pt x="132873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85216" y="481960"/>
            <a:ext cx="5120640" cy="1814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45"/>
              </a:lnSpc>
            </a:pPr>
            <a:r>
              <a:rPr lang="en-US" sz="6945" b="1" spc="-20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Síntese Final</a:t>
            </a:r>
          </a:p>
          <a:p>
            <a:pPr algn="l">
              <a:lnSpc>
                <a:spcPts val="6945"/>
              </a:lnSpc>
            </a:pPr>
            <a:r>
              <a:rPr lang="en-US" sz="6945" b="1" spc="-20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Referências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5216" y="2368867"/>
            <a:ext cx="6108192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 b="1">
                <a:solidFill>
                  <a:srgbClr val="E67C3E"/>
                </a:solidFill>
                <a:latin typeface="Roboto Bold"/>
                <a:ea typeface="Roboto Bold"/>
                <a:cs typeface="Roboto Bold"/>
                <a:sym typeface="Roboto Bold"/>
              </a:rPr>
              <a:t>A LÓGICA CONTINGENCIAL EM AÇÃO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3000375"/>
            <a:ext cx="2409825" cy="1933575"/>
          </a:xfrm>
          <a:custGeom>
            <a:avLst/>
            <a:gdLst/>
            <a:ahLst/>
            <a:cxnLst/>
            <a:rect l="l" t="t" r="r" b="b"/>
            <a:pathLst>
              <a:path w="2409825" h="1933575">
                <a:moveTo>
                  <a:pt x="0" y="0"/>
                </a:moveTo>
                <a:lnTo>
                  <a:pt x="2409825" y="0"/>
                </a:lnTo>
                <a:lnTo>
                  <a:pt x="24098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828925" y="363855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257550" y="3000375"/>
            <a:ext cx="2628900" cy="1933575"/>
          </a:xfrm>
          <a:custGeom>
            <a:avLst/>
            <a:gdLst/>
            <a:ahLst/>
            <a:cxnLst/>
            <a:rect l="l" t="t" r="r" b="b"/>
            <a:pathLst>
              <a:path w="2628900" h="1933575">
                <a:moveTo>
                  <a:pt x="0" y="0"/>
                </a:moveTo>
                <a:lnTo>
                  <a:pt x="2628900" y="0"/>
                </a:lnTo>
                <a:lnTo>
                  <a:pt x="26289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657850" y="363855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096000" y="3000375"/>
            <a:ext cx="2400300" cy="1933575"/>
          </a:xfrm>
          <a:custGeom>
            <a:avLst/>
            <a:gdLst/>
            <a:ahLst/>
            <a:cxnLst/>
            <a:rect l="l" t="t" r="r" b="b"/>
            <a:pathLst>
              <a:path w="2400300" h="1933575">
                <a:moveTo>
                  <a:pt x="0" y="0"/>
                </a:moveTo>
                <a:lnTo>
                  <a:pt x="2400300" y="0"/>
                </a:lnTo>
                <a:lnTo>
                  <a:pt x="2400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486775" y="3638550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924925" y="3000375"/>
            <a:ext cx="2400300" cy="1933575"/>
          </a:xfrm>
          <a:custGeom>
            <a:avLst/>
            <a:gdLst/>
            <a:ahLst/>
            <a:cxnLst/>
            <a:rect l="l" t="t" r="r" b="b"/>
            <a:pathLst>
              <a:path w="2400300" h="1933575">
                <a:moveTo>
                  <a:pt x="0" y="0"/>
                </a:moveTo>
                <a:lnTo>
                  <a:pt x="2400300" y="0"/>
                </a:lnTo>
                <a:lnTo>
                  <a:pt x="2400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096625" y="3638550"/>
            <a:ext cx="666750" cy="438150"/>
          </a:xfrm>
          <a:custGeom>
            <a:avLst/>
            <a:gdLst/>
            <a:ahLst/>
            <a:cxnLst/>
            <a:rect l="l" t="t" r="r" b="b"/>
            <a:pathLst>
              <a:path w="666750" h="438150">
                <a:moveTo>
                  <a:pt x="0" y="0"/>
                </a:moveTo>
                <a:lnTo>
                  <a:pt x="666750" y="0"/>
                </a:lnTo>
                <a:lnTo>
                  <a:pt x="6667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753850" y="3000375"/>
            <a:ext cx="2181225" cy="1933575"/>
          </a:xfrm>
          <a:custGeom>
            <a:avLst/>
            <a:gdLst/>
            <a:ahLst/>
            <a:cxnLst/>
            <a:rect l="l" t="t" r="r" b="b"/>
            <a:pathLst>
              <a:path w="2181225" h="1933575">
                <a:moveTo>
                  <a:pt x="0" y="0"/>
                </a:moveTo>
                <a:lnTo>
                  <a:pt x="2181225" y="0"/>
                </a:lnTo>
                <a:lnTo>
                  <a:pt x="21812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925550" y="3638550"/>
            <a:ext cx="666750" cy="438150"/>
          </a:xfrm>
          <a:custGeom>
            <a:avLst/>
            <a:gdLst/>
            <a:ahLst/>
            <a:cxnLst/>
            <a:rect l="l" t="t" r="r" b="b"/>
            <a:pathLst>
              <a:path w="666750" h="438150">
                <a:moveTo>
                  <a:pt x="0" y="0"/>
                </a:moveTo>
                <a:lnTo>
                  <a:pt x="666750" y="0"/>
                </a:lnTo>
                <a:lnTo>
                  <a:pt x="6667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582775" y="3000375"/>
            <a:ext cx="2181225" cy="1933575"/>
          </a:xfrm>
          <a:custGeom>
            <a:avLst/>
            <a:gdLst/>
            <a:ahLst/>
            <a:cxnLst/>
            <a:rect l="l" t="t" r="r" b="b"/>
            <a:pathLst>
              <a:path w="2181225" h="1933575">
                <a:moveTo>
                  <a:pt x="0" y="0"/>
                </a:moveTo>
                <a:lnTo>
                  <a:pt x="2181225" y="0"/>
                </a:lnTo>
                <a:lnTo>
                  <a:pt x="21812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28625" y="5353050"/>
            <a:ext cx="447675" cy="2581275"/>
          </a:xfrm>
          <a:custGeom>
            <a:avLst/>
            <a:gdLst/>
            <a:ahLst/>
            <a:cxnLst/>
            <a:rect l="l" t="t" r="r" b="b"/>
            <a:pathLst>
              <a:path w="447675" h="2581275">
                <a:moveTo>
                  <a:pt x="0" y="0"/>
                </a:moveTo>
                <a:lnTo>
                  <a:pt x="447675" y="0"/>
                </a:lnTo>
                <a:lnTo>
                  <a:pt x="4476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97280" y="5860833"/>
            <a:ext cx="5687568" cy="1542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4"/>
              </a:lnSpc>
            </a:pPr>
            <a:r>
              <a:rPr lang="en-US" sz="3010" b="1" spc="-9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Não há uma </a:t>
            </a:r>
            <a:r>
              <a:rPr lang="en-US" sz="3010" b="1" spc="-90">
                <a:solidFill>
                  <a:srgbClr val="E67C3E"/>
                </a:solidFill>
                <a:latin typeface="Roboto Bold"/>
                <a:ea typeface="Roboto Bold"/>
                <a:cs typeface="Roboto Bold"/>
                <a:sym typeface="Roboto Bold"/>
              </a:rPr>
              <a:t>receita universal,</a:t>
            </a:r>
          </a:p>
          <a:p>
            <a:pPr algn="l">
              <a:lnSpc>
                <a:spcPts val="4064"/>
              </a:lnSpc>
            </a:pPr>
            <a:r>
              <a:rPr lang="en-US" sz="3010" b="1" spc="-9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mas decisões </a:t>
            </a:r>
            <a:r>
              <a:rPr lang="en-US" sz="3010" b="1" spc="-90">
                <a:solidFill>
                  <a:srgbClr val="E67C3E"/>
                </a:solidFill>
                <a:latin typeface="Roboto Bold"/>
                <a:ea typeface="Roboto Bold"/>
                <a:cs typeface="Roboto Bold"/>
                <a:sym typeface="Roboto Bold"/>
              </a:rPr>
              <a:t>mais adequadas</a:t>
            </a:r>
            <a:r>
              <a:rPr lang="en-US" sz="3010" b="1" spc="-9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quando se compreende o contexto.</a:t>
            </a:r>
          </a:p>
        </p:txBody>
      </p:sp>
      <p:sp>
        <p:nvSpPr>
          <p:cNvPr id="20" name="Freeform 20"/>
          <p:cNvSpPr/>
          <p:nvPr/>
        </p:nvSpPr>
        <p:spPr>
          <a:xfrm>
            <a:off x="6962775" y="5353050"/>
            <a:ext cx="228600" cy="2790825"/>
          </a:xfrm>
          <a:custGeom>
            <a:avLst/>
            <a:gdLst/>
            <a:ahLst/>
            <a:cxnLst/>
            <a:rect l="l" t="t" r="r" b="b"/>
            <a:pathLst>
              <a:path w="228600" h="2790825">
                <a:moveTo>
                  <a:pt x="0" y="0"/>
                </a:moveTo>
                <a:lnTo>
                  <a:pt x="228600" y="0"/>
                </a:lnTo>
                <a:lnTo>
                  <a:pt x="22860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516368" y="5391531"/>
            <a:ext cx="301752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6"/>
              </a:lnSpc>
            </a:pPr>
            <a:r>
              <a:rPr lang="en-US" sz="1805" b="1">
                <a:solidFill>
                  <a:srgbClr val="E67C3E"/>
                </a:solidFill>
                <a:latin typeface="Roboto Bold"/>
                <a:ea typeface="Roboto Bold"/>
                <a:cs typeface="Roboto Bold"/>
                <a:sym typeface="Roboto Bold"/>
              </a:rPr>
              <a:t>REFERÊNCIAS ESSENCIAIS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16368" y="5790279"/>
            <a:ext cx="4681728" cy="235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486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Burns e Stalker, The Management of Innovation</a:t>
            </a:r>
          </a:p>
          <a:p>
            <a:pPr algn="l">
              <a:lnSpc>
                <a:spcPts val="2377"/>
              </a:lnSpc>
            </a:pPr>
            <a:r>
              <a:rPr lang="en-US" sz="1486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Lawrence e Lorsch, Organization and Environment</a:t>
            </a:r>
          </a:p>
          <a:p>
            <a:pPr algn="l">
              <a:lnSpc>
                <a:spcPts val="2377"/>
              </a:lnSpc>
            </a:pPr>
            <a:r>
              <a:rPr lang="en-US" sz="1486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Fiedler, A Theory of Leadership Effectiveness</a:t>
            </a:r>
          </a:p>
          <a:p>
            <a:pPr algn="l">
              <a:lnSpc>
                <a:spcPts val="2377"/>
              </a:lnSpc>
            </a:pPr>
            <a:r>
              <a:rPr lang="en-US" sz="1486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Hersey, Blanchard e Johnson, Management of Organizational Behavior</a:t>
            </a:r>
          </a:p>
          <a:p>
            <a:pPr algn="l">
              <a:lnSpc>
                <a:spcPts val="2377"/>
              </a:lnSpc>
            </a:pPr>
            <a:r>
              <a:rPr lang="en-US" sz="1486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Donaldson, Organization Design</a:t>
            </a:r>
          </a:p>
          <a:p>
            <a:pPr algn="l">
              <a:lnSpc>
                <a:spcPts val="2377"/>
              </a:lnSpc>
            </a:pPr>
            <a:r>
              <a:rPr lang="en-US" sz="1486" spc="-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Fontes institucionais das organizações usadas nos exemplos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0080" y="9024556"/>
            <a:ext cx="47548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OBRIGADO PELA ATENÇÃO.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0080" y="9561957"/>
            <a:ext cx="7242048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478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PERGUNTAS E COMENTÁRIOS SÃO BEM-VINDOS.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6656" y="3295459"/>
            <a:ext cx="1938528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2"/>
              </a:lnSpc>
            </a:pPr>
            <a:r>
              <a:rPr lang="en-US" sz="2726" b="1" spc="-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Contexto</a:t>
            </a:r>
          </a:p>
          <a:p>
            <a:pPr algn="ctr">
              <a:lnSpc>
                <a:spcPts val="3272"/>
              </a:lnSpc>
            </a:pPr>
            <a:r>
              <a:rPr lang="en-US" sz="2726" spc="-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 ambiente e</a:t>
            </a:r>
          </a:p>
          <a:p>
            <a:pPr algn="ctr">
              <a:lnSpc>
                <a:spcPts val="3272"/>
              </a:lnSpc>
            </a:pPr>
            <a:r>
              <a:rPr lang="en-US" sz="2726" spc="-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 condições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474720" y="3128772"/>
            <a:ext cx="208483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4"/>
              </a:lnSpc>
            </a:pPr>
            <a:r>
              <a:rPr lang="en-US" sz="2620" b="1" spc="-7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Diagnóstico</a:t>
            </a:r>
          </a:p>
          <a:p>
            <a:pPr algn="ctr">
              <a:lnSpc>
                <a:spcPts val="3144"/>
              </a:lnSpc>
            </a:pPr>
            <a:r>
              <a:rPr lang="en-US" sz="2620" spc="-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analizar variáveis relevantes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272784" y="3166872"/>
            <a:ext cx="2084832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2"/>
              </a:lnSpc>
            </a:pPr>
            <a:r>
              <a:rPr lang="en-US" sz="3294" b="1" spc="-9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Escolha</a:t>
            </a:r>
          </a:p>
          <a:p>
            <a:pPr algn="ctr">
              <a:lnSpc>
                <a:spcPts val="3952"/>
              </a:lnSpc>
            </a:pPr>
            <a:r>
              <a:rPr lang="en-US" sz="3294" spc="-9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selecionar abordagens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070848" y="3195447"/>
            <a:ext cx="2084832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4"/>
              </a:lnSpc>
            </a:pPr>
            <a:r>
              <a:rPr lang="en-US" sz="2337" b="1" spc="-7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Adaptação</a:t>
            </a:r>
          </a:p>
          <a:p>
            <a:pPr algn="ctr">
              <a:lnSpc>
                <a:spcPts val="2804"/>
              </a:lnSpc>
            </a:pPr>
            <a:r>
              <a:rPr lang="en-US" sz="2337" spc="-7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ajustar estrutura, liderança e processos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868912" y="3128772"/>
            <a:ext cx="208483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4"/>
              </a:lnSpc>
            </a:pPr>
            <a:r>
              <a:rPr lang="en-US" sz="2620" b="1" spc="-7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Resultados</a:t>
            </a:r>
          </a:p>
          <a:p>
            <a:pPr algn="ctr">
              <a:lnSpc>
                <a:spcPts val="3144"/>
              </a:lnSpc>
            </a:pPr>
            <a:r>
              <a:rPr lang="en-US" sz="2620" spc="-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alcançar eficácia</a:t>
            </a:r>
          </a:p>
          <a:p>
            <a:pPr algn="ctr">
              <a:lnSpc>
                <a:spcPts val="3144"/>
              </a:lnSpc>
            </a:pPr>
            <a:r>
              <a:rPr lang="en-US" sz="2620" spc="-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desempenho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666976" y="3128772"/>
            <a:ext cx="208483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4"/>
              </a:lnSpc>
            </a:pPr>
            <a:r>
              <a:rPr lang="en-US" sz="2620" b="1" spc="-7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Aprendizagem</a:t>
            </a:r>
          </a:p>
          <a:p>
            <a:pPr algn="ctr">
              <a:lnSpc>
                <a:spcPts val="3144"/>
              </a:lnSpc>
            </a:pPr>
            <a:r>
              <a:rPr lang="en-US" sz="2620" spc="-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refletir, aprender</a:t>
            </a:r>
          </a:p>
          <a:p>
            <a:pPr algn="ctr">
              <a:lnSpc>
                <a:spcPts val="3144"/>
              </a:lnSpc>
            </a:pPr>
            <a:r>
              <a:rPr lang="en-US" sz="2620" spc="-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melhorar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745</Words>
  <Application>Microsoft Office PowerPoint</Application>
  <PresentationFormat>Personalizar</PresentationFormat>
  <Paragraphs>195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Calibri</vt:lpstr>
      <vt:lpstr>Roboto</vt:lpstr>
      <vt:lpstr>Arial</vt:lpstr>
      <vt:lpstr>Roboto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2</cp:revision>
  <dcterms:created xsi:type="dcterms:W3CDTF">2006-08-16T00:00:00Z</dcterms:created>
  <dcterms:modified xsi:type="dcterms:W3CDTF">2026-09-11T16:56:59Z</dcterms:modified>
  <dc:identifier>DAHUmkhtP2g</dc:identifier>
</cp:coreProperties>
</file>