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Roboto Bold" charset="1" panose="02000000000000000000"/>
      <p:regular r:id="rId16"/>
    </p:embeddedFont>
    <p:embeddedFont>
      <p:font typeface="Roboto" charset="1" panose="020000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png" Type="http://schemas.openxmlformats.org/officeDocument/2006/relationships/image"/><Relationship Id="rId11" Target="../media/image14.png" Type="http://schemas.openxmlformats.org/officeDocument/2006/relationships/image"/><Relationship Id="rId12" Target="../media/image15.png" Type="http://schemas.openxmlformats.org/officeDocument/2006/relationships/image"/><Relationship Id="rId13" Target="../media/image16.png" Type="http://schemas.openxmlformats.org/officeDocument/2006/relationships/image"/><Relationship Id="rId14" Target="../media/image17.png" Type="http://schemas.openxmlformats.org/officeDocument/2006/relationships/image"/><Relationship Id="rId15" Target="../media/image18.png" Type="http://schemas.openxmlformats.org/officeDocument/2006/relationships/image"/><Relationship Id="rId16" Target="../media/image19.png" Type="http://schemas.openxmlformats.org/officeDocument/2006/relationships/image"/><Relationship Id="rId17" Target="../media/image20.png" Type="http://schemas.openxmlformats.org/officeDocument/2006/relationships/image"/><Relationship Id="rId18" Target="../media/image21.png" Type="http://schemas.openxmlformats.org/officeDocument/2006/relationships/image"/><Relationship Id="rId19" Target="../media/image22.png" Type="http://schemas.openxmlformats.org/officeDocument/2006/relationships/image"/><Relationship Id="rId2" Target="../media/image5.png" Type="http://schemas.openxmlformats.org/officeDocument/2006/relationships/image"/><Relationship Id="rId20" Target="../media/image23.png" Type="http://schemas.openxmlformats.org/officeDocument/2006/relationships/image"/><Relationship Id="rId21" Target="../media/image24.png" Type="http://schemas.openxmlformats.org/officeDocument/2006/relationships/image"/><Relationship Id="rId22" Target="../media/image25.png" Type="http://schemas.openxmlformats.org/officeDocument/2006/relationships/image"/><Relationship Id="rId23" Target="../media/image26.png" Type="http://schemas.openxmlformats.org/officeDocument/2006/relationships/image"/><Relationship Id="rId24" Target="../media/image27.png" Type="http://schemas.openxmlformats.org/officeDocument/2006/relationships/image"/><Relationship Id="rId25" Target="../media/image28.png" Type="http://schemas.openxmlformats.org/officeDocument/2006/relationships/image"/><Relationship Id="rId26" Target="../media/image29.png" Type="http://schemas.openxmlformats.org/officeDocument/2006/relationships/image"/><Relationship Id="rId27" Target="../media/image30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Relationship Id="rId7" Target="../media/image10.png" Type="http://schemas.openxmlformats.org/officeDocument/2006/relationships/image"/><Relationship Id="rId8" Target="../media/image11.pn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9.png" Type="http://schemas.openxmlformats.org/officeDocument/2006/relationships/image"/><Relationship Id="rId11" Target="../media/image40.png" Type="http://schemas.openxmlformats.org/officeDocument/2006/relationships/image"/><Relationship Id="rId12" Target="../media/image41.png" Type="http://schemas.openxmlformats.org/officeDocument/2006/relationships/image"/><Relationship Id="rId13" Target="../media/image42.png" Type="http://schemas.openxmlformats.org/officeDocument/2006/relationships/image"/><Relationship Id="rId14" Target="../media/image43.png" Type="http://schemas.openxmlformats.org/officeDocument/2006/relationships/image"/><Relationship Id="rId15" Target="../media/image44.png" Type="http://schemas.openxmlformats.org/officeDocument/2006/relationships/image"/><Relationship Id="rId16" Target="../media/image45.png" Type="http://schemas.openxmlformats.org/officeDocument/2006/relationships/image"/><Relationship Id="rId17" Target="../media/image46.png" Type="http://schemas.openxmlformats.org/officeDocument/2006/relationships/image"/><Relationship Id="rId18" Target="../media/image47.png" Type="http://schemas.openxmlformats.org/officeDocument/2006/relationships/image"/><Relationship Id="rId19" Target="../media/image48.png" Type="http://schemas.openxmlformats.org/officeDocument/2006/relationships/image"/><Relationship Id="rId2" Target="../media/image31.png" Type="http://schemas.openxmlformats.org/officeDocument/2006/relationships/image"/><Relationship Id="rId20" Target="../media/image49.png" Type="http://schemas.openxmlformats.org/officeDocument/2006/relationships/image"/><Relationship Id="rId21" Target="../media/image50.png" Type="http://schemas.openxmlformats.org/officeDocument/2006/relationships/image"/><Relationship Id="rId22" Target="../media/image51.png" Type="http://schemas.openxmlformats.org/officeDocument/2006/relationships/image"/><Relationship Id="rId23" Target="../media/image52.png" Type="http://schemas.openxmlformats.org/officeDocument/2006/relationships/image"/><Relationship Id="rId24" Target="../media/image53.png" Type="http://schemas.openxmlformats.org/officeDocument/2006/relationships/image"/><Relationship Id="rId25" Target="../media/image54.png" Type="http://schemas.openxmlformats.org/officeDocument/2006/relationships/image"/><Relationship Id="rId26" Target="../media/image55.png" Type="http://schemas.openxmlformats.org/officeDocument/2006/relationships/image"/><Relationship Id="rId27" Target="../media/image56.png" Type="http://schemas.openxmlformats.org/officeDocument/2006/relationships/image"/><Relationship Id="rId3" Target="../media/image32.png" Type="http://schemas.openxmlformats.org/officeDocument/2006/relationships/image"/><Relationship Id="rId4" Target="../media/image33.png" Type="http://schemas.openxmlformats.org/officeDocument/2006/relationships/image"/><Relationship Id="rId5" Target="../media/image34.png" Type="http://schemas.openxmlformats.org/officeDocument/2006/relationships/image"/><Relationship Id="rId6" Target="../media/image35.png" Type="http://schemas.openxmlformats.org/officeDocument/2006/relationships/image"/><Relationship Id="rId7" Target="../media/image36.png" Type="http://schemas.openxmlformats.org/officeDocument/2006/relationships/image"/><Relationship Id="rId8" Target="../media/image37.png" Type="http://schemas.openxmlformats.org/officeDocument/2006/relationships/image"/><Relationship Id="rId9" Target="../media/image3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5.png" Type="http://schemas.openxmlformats.org/officeDocument/2006/relationships/image"/><Relationship Id="rId11" Target="../media/image66.png" Type="http://schemas.openxmlformats.org/officeDocument/2006/relationships/image"/><Relationship Id="rId12" Target="../media/image67.png" Type="http://schemas.openxmlformats.org/officeDocument/2006/relationships/image"/><Relationship Id="rId13" Target="../media/image68.png" Type="http://schemas.openxmlformats.org/officeDocument/2006/relationships/image"/><Relationship Id="rId14" Target="../media/image69.png" Type="http://schemas.openxmlformats.org/officeDocument/2006/relationships/image"/><Relationship Id="rId15" Target="../media/image70.png" Type="http://schemas.openxmlformats.org/officeDocument/2006/relationships/image"/><Relationship Id="rId16" Target="../media/image71.png" Type="http://schemas.openxmlformats.org/officeDocument/2006/relationships/image"/><Relationship Id="rId17" Target="../media/image72.png" Type="http://schemas.openxmlformats.org/officeDocument/2006/relationships/image"/><Relationship Id="rId18" Target="../media/image73.png" Type="http://schemas.openxmlformats.org/officeDocument/2006/relationships/image"/><Relationship Id="rId19" Target="../media/image74.png" Type="http://schemas.openxmlformats.org/officeDocument/2006/relationships/image"/><Relationship Id="rId2" Target="../media/image57.png" Type="http://schemas.openxmlformats.org/officeDocument/2006/relationships/image"/><Relationship Id="rId20" Target="../media/image75.png" Type="http://schemas.openxmlformats.org/officeDocument/2006/relationships/image"/><Relationship Id="rId21" Target="../media/image76.png" Type="http://schemas.openxmlformats.org/officeDocument/2006/relationships/image"/><Relationship Id="rId22" Target="../media/image77.png" Type="http://schemas.openxmlformats.org/officeDocument/2006/relationships/image"/><Relationship Id="rId23" Target="../media/image78.png" Type="http://schemas.openxmlformats.org/officeDocument/2006/relationships/image"/><Relationship Id="rId24" Target="../media/image79.png" Type="http://schemas.openxmlformats.org/officeDocument/2006/relationships/image"/><Relationship Id="rId25" Target="../media/image80.png" Type="http://schemas.openxmlformats.org/officeDocument/2006/relationships/image"/><Relationship Id="rId26" Target="../media/image81.png" Type="http://schemas.openxmlformats.org/officeDocument/2006/relationships/image"/><Relationship Id="rId27" Target="../media/image82.png" Type="http://schemas.openxmlformats.org/officeDocument/2006/relationships/image"/><Relationship Id="rId3" Target="../media/image58.png" Type="http://schemas.openxmlformats.org/officeDocument/2006/relationships/image"/><Relationship Id="rId4" Target="../media/image59.png" Type="http://schemas.openxmlformats.org/officeDocument/2006/relationships/image"/><Relationship Id="rId5" Target="../media/image60.png" Type="http://schemas.openxmlformats.org/officeDocument/2006/relationships/image"/><Relationship Id="rId6" Target="../media/image61.png" Type="http://schemas.openxmlformats.org/officeDocument/2006/relationships/image"/><Relationship Id="rId7" Target="../media/image62.png" Type="http://schemas.openxmlformats.org/officeDocument/2006/relationships/image"/><Relationship Id="rId8" Target="../media/image63.png" Type="http://schemas.openxmlformats.org/officeDocument/2006/relationships/image"/><Relationship Id="rId9" Target="../media/image6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3.png" Type="http://schemas.openxmlformats.org/officeDocument/2006/relationships/image"/><Relationship Id="rId3" Target="../media/image84.png" Type="http://schemas.openxmlformats.org/officeDocument/2006/relationships/image"/><Relationship Id="rId4" Target="../media/image85.png" Type="http://schemas.openxmlformats.org/officeDocument/2006/relationships/image"/><Relationship Id="rId5" Target="../media/image86.png" Type="http://schemas.openxmlformats.org/officeDocument/2006/relationships/image"/><Relationship Id="rId6" Target="../media/image87.png" Type="http://schemas.openxmlformats.org/officeDocument/2006/relationships/image"/><Relationship Id="rId7" Target="../media/image88.png" Type="http://schemas.openxmlformats.org/officeDocument/2006/relationships/image"/><Relationship Id="rId8" Target="../media/image89.png" Type="http://schemas.openxmlformats.org/officeDocument/2006/relationships/image"/><Relationship Id="rId9" Target="../media/image9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9.png" Type="http://schemas.openxmlformats.org/officeDocument/2006/relationships/image"/><Relationship Id="rId11" Target="../media/image100.png" Type="http://schemas.openxmlformats.org/officeDocument/2006/relationships/image"/><Relationship Id="rId12" Target="../media/image101.png" Type="http://schemas.openxmlformats.org/officeDocument/2006/relationships/image"/><Relationship Id="rId13" Target="../media/image102.png" Type="http://schemas.openxmlformats.org/officeDocument/2006/relationships/image"/><Relationship Id="rId14" Target="../media/image103.png" Type="http://schemas.openxmlformats.org/officeDocument/2006/relationships/image"/><Relationship Id="rId15" Target="../media/image104.png" Type="http://schemas.openxmlformats.org/officeDocument/2006/relationships/image"/><Relationship Id="rId2" Target="../media/image91.png" Type="http://schemas.openxmlformats.org/officeDocument/2006/relationships/image"/><Relationship Id="rId3" Target="../media/image92.png" Type="http://schemas.openxmlformats.org/officeDocument/2006/relationships/image"/><Relationship Id="rId4" Target="../media/image93.png" Type="http://schemas.openxmlformats.org/officeDocument/2006/relationships/image"/><Relationship Id="rId5" Target="../media/image94.png" Type="http://schemas.openxmlformats.org/officeDocument/2006/relationships/image"/><Relationship Id="rId6" Target="../media/image95.png" Type="http://schemas.openxmlformats.org/officeDocument/2006/relationships/image"/><Relationship Id="rId7" Target="../media/image96.png" Type="http://schemas.openxmlformats.org/officeDocument/2006/relationships/image"/><Relationship Id="rId8" Target="../media/image97.png" Type="http://schemas.openxmlformats.org/officeDocument/2006/relationships/image"/><Relationship Id="rId9" Target="../media/image9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3.png" Type="http://schemas.openxmlformats.org/officeDocument/2006/relationships/image"/><Relationship Id="rId11" Target="../media/image114.png" Type="http://schemas.openxmlformats.org/officeDocument/2006/relationships/image"/><Relationship Id="rId12" Target="../media/image115.png" Type="http://schemas.openxmlformats.org/officeDocument/2006/relationships/image"/><Relationship Id="rId13" Target="../media/image116.png" Type="http://schemas.openxmlformats.org/officeDocument/2006/relationships/image"/><Relationship Id="rId14" Target="../media/image117.png" Type="http://schemas.openxmlformats.org/officeDocument/2006/relationships/image"/><Relationship Id="rId15" Target="../media/image118.png" Type="http://schemas.openxmlformats.org/officeDocument/2006/relationships/image"/><Relationship Id="rId16" Target="../media/image119.png" Type="http://schemas.openxmlformats.org/officeDocument/2006/relationships/image"/><Relationship Id="rId17" Target="../media/image120.png" Type="http://schemas.openxmlformats.org/officeDocument/2006/relationships/image"/><Relationship Id="rId18" Target="../media/image121.png" Type="http://schemas.openxmlformats.org/officeDocument/2006/relationships/image"/><Relationship Id="rId19" Target="../media/image122.png" Type="http://schemas.openxmlformats.org/officeDocument/2006/relationships/image"/><Relationship Id="rId2" Target="../media/image105.png" Type="http://schemas.openxmlformats.org/officeDocument/2006/relationships/image"/><Relationship Id="rId20" Target="../media/image123.png" Type="http://schemas.openxmlformats.org/officeDocument/2006/relationships/image"/><Relationship Id="rId21" Target="../media/image124.png" Type="http://schemas.openxmlformats.org/officeDocument/2006/relationships/image"/><Relationship Id="rId22" Target="../media/image125.png" Type="http://schemas.openxmlformats.org/officeDocument/2006/relationships/image"/><Relationship Id="rId23" Target="../media/image126.png" Type="http://schemas.openxmlformats.org/officeDocument/2006/relationships/image"/><Relationship Id="rId24" Target="../media/image127.png" Type="http://schemas.openxmlformats.org/officeDocument/2006/relationships/image"/><Relationship Id="rId25" Target="../media/image128.png" Type="http://schemas.openxmlformats.org/officeDocument/2006/relationships/image"/><Relationship Id="rId26" Target="../media/image129.png" Type="http://schemas.openxmlformats.org/officeDocument/2006/relationships/image"/><Relationship Id="rId3" Target="../media/image106.png" Type="http://schemas.openxmlformats.org/officeDocument/2006/relationships/image"/><Relationship Id="rId4" Target="../media/image107.png" Type="http://schemas.openxmlformats.org/officeDocument/2006/relationships/image"/><Relationship Id="rId5" Target="../media/image108.png" Type="http://schemas.openxmlformats.org/officeDocument/2006/relationships/image"/><Relationship Id="rId6" Target="../media/image109.png" Type="http://schemas.openxmlformats.org/officeDocument/2006/relationships/image"/><Relationship Id="rId7" Target="../media/image110.png" Type="http://schemas.openxmlformats.org/officeDocument/2006/relationships/image"/><Relationship Id="rId8" Target="../media/image111.png" Type="http://schemas.openxmlformats.org/officeDocument/2006/relationships/image"/><Relationship Id="rId9" Target="../media/image11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8.png" Type="http://schemas.openxmlformats.org/officeDocument/2006/relationships/image"/><Relationship Id="rId2" Target="../media/image130.png" Type="http://schemas.openxmlformats.org/officeDocument/2006/relationships/image"/><Relationship Id="rId3" Target="../media/image131.png" Type="http://schemas.openxmlformats.org/officeDocument/2006/relationships/image"/><Relationship Id="rId4" Target="../media/image132.png" Type="http://schemas.openxmlformats.org/officeDocument/2006/relationships/image"/><Relationship Id="rId5" Target="../media/image133.png" Type="http://schemas.openxmlformats.org/officeDocument/2006/relationships/image"/><Relationship Id="rId6" Target="../media/image134.png" Type="http://schemas.openxmlformats.org/officeDocument/2006/relationships/image"/><Relationship Id="rId7" Target="../media/image135.png" Type="http://schemas.openxmlformats.org/officeDocument/2006/relationships/image"/><Relationship Id="rId8" Target="../media/image136.png" Type="http://schemas.openxmlformats.org/officeDocument/2006/relationships/image"/><Relationship Id="rId9" Target="../media/image137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9.png" Type="http://schemas.openxmlformats.org/officeDocument/2006/relationships/image"/><Relationship Id="rId3" Target="../media/image140.png" Type="http://schemas.openxmlformats.org/officeDocument/2006/relationships/image"/><Relationship Id="rId4" Target="../media/image141.png" Type="http://schemas.openxmlformats.org/officeDocument/2006/relationships/image"/><Relationship Id="rId5" Target="../media/image142.png" Type="http://schemas.openxmlformats.org/officeDocument/2006/relationships/image"/><Relationship Id="rId6" Target="../media/image143.png" Type="http://schemas.openxmlformats.org/officeDocument/2006/relationships/image"/><Relationship Id="rId7" Target="../media/image14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3.png" Type="http://schemas.openxmlformats.org/officeDocument/2006/relationships/image"/><Relationship Id="rId11" Target="../media/image154.png" Type="http://schemas.openxmlformats.org/officeDocument/2006/relationships/image"/><Relationship Id="rId12" Target="../media/image155.png" Type="http://schemas.openxmlformats.org/officeDocument/2006/relationships/image"/><Relationship Id="rId13" Target="../media/image156.png" Type="http://schemas.openxmlformats.org/officeDocument/2006/relationships/image"/><Relationship Id="rId14" Target="../media/image157.png" Type="http://schemas.openxmlformats.org/officeDocument/2006/relationships/image"/><Relationship Id="rId15" Target="../media/image158.png" Type="http://schemas.openxmlformats.org/officeDocument/2006/relationships/image"/><Relationship Id="rId2" Target="../media/image145.png" Type="http://schemas.openxmlformats.org/officeDocument/2006/relationships/image"/><Relationship Id="rId3" Target="../media/image146.png" Type="http://schemas.openxmlformats.org/officeDocument/2006/relationships/image"/><Relationship Id="rId4" Target="../media/image147.png" Type="http://schemas.openxmlformats.org/officeDocument/2006/relationships/image"/><Relationship Id="rId5" Target="../media/image148.png" Type="http://schemas.openxmlformats.org/officeDocument/2006/relationships/image"/><Relationship Id="rId6" Target="../media/image149.png" Type="http://schemas.openxmlformats.org/officeDocument/2006/relationships/image"/><Relationship Id="rId7" Target="../media/image150.png" Type="http://schemas.openxmlformats.org/officeDocument/2006/relationships/image"/><Relationship Id="rId8" Target="../media/image151.png" Type="http://schemas.openxmlformats.org/officeDocument/2006/relationships/image"/><Relationship Id="rId9" Target="../media/image15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829550" y="857250"/>
            <a:ext cx="10458450" cy="8791575"/>
          </a:xfrm>
          <a:custGeom>
            <a:avLst/>
            <a:gdLst/>
            <a:ahLst/>
            <a:cxnLst/>
            <a:rect r="r" b="b" t="t" l="l"/>
            <a:pathLst>
              <a:path h="8791575" w="10458450">
                <a:moveTo>
                  <a:pt x="0" y="0"/>
                </a:moveTo>
                <a:lnTo>
                  <a:pt x="10458450" y="0"/>
                </a:lnTo>
                <a:lnTo>
                  <a:pt x="10458450" y="8791575"/>
                </a:lnTo>
                <a:lnTo>
                  <a:pt x="0" y="87915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924925" y="428625"/>
            <a:ext cx="9363075" cy="8791575"/>
          </a:xfrm>
          <a:custGeom>
            <a:avLst/>
            <a:gdLst/>
            <a:ahLst/>
            <a:cxnLst/>
            <a:rect r="r" b="b" t="t" l="l"/>
            <a:pathLst>
              <a:path h="8791575" w="9363075">
                <a:moveTo>
                  <a:pt x="0" y="0"/>
                </a:moveTo>
                <a:lnTo>
                  <a:pt x="9363075" y="0"/>
                </a:lnTo>
                <a:lnTo>
                  <a:pt x="9363075" y="8791575"/>
                </a:lnTo>
                <a:lnTo>
                  <a:pt x="0" y="87915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68096" y="2013277"/>
            <a:ext cx="7680960" cy="31046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979"/>
              </a:lnSpc>
            </a:pPr>
            <a:r>
              <a:rPr lang="en-US" sz="11979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Teoria dos Sistemas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647700" y="5353050"/>
            <a:ext cx="1971675" cy="219075"/>
          </a:xfrm>
          <a:custGeom>
            <a:avLst/>
            <a:gdLst/>
            <a:ahLst/>
            <a:cxnLst/>
            <a:rect r="r" b="b" t="t" l="l"/>
            <a:pathLst>
              <a:path h="219075" w="1971675">
                <a:moveTo>
                  <a:pt x="0" y="0"/>
                </a:moveTo>
                <a:lnTo>
                  <a:pt x="1971675" y="0"/>
                </a:lnTo>
                <a:lnTo>
                  <a:pt x="19716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86384" y="6197155"/>
            <a:ext cx="4407408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82"/>
              </a:lnSpc>
            </a:pPr>
            <a:r>
              <a:rPr lang="en-US" sz="3152" b="true">
                <a:solidFill>
                  <a:srgbClr val="F9A01B"/>
                </a:solidFill>
                <a:latin typeface="Roboto Bold"/>
                <a:ea typeface="Roboto Bold"/>
                <a:cs typeface="Roboto Bold"/>
                <a:sym typeface="Roboto Bold"/>
              </a:rPr>
              <a:t>Professor Robson Costa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86384" y="6792278"/>
            <a:ext cx="3913632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7"/>
              </a:lnSpc>
            </a:pPr>
            <a:r>
              <a:rPr lang="en-US" sz="279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Fundamentos de Gestão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86384" y="7378636"/>
            <a:ext cx="7168896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7"/>
              </a:lnSpc>
            </a:pPr>
            <a:r>
              <a:rPr lang="en-US" sz="279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Universidade Politécnica de Setúbal — UNIPS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86384" y="8370189"/>
            <a:ext cx="3584448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2"/>
              </a:lnSpc>
            </a:pPr>
            <a:r>
              <a:rPr lang="en-US" sz="2726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8 de setembro de 2026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86384" y="677683"/>
            <a:ext cx="7900416" cy="1685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87"/>
              </a:lnSpc>
            </a:pPr>
            <a:r>
              <a:rPr lang="en-US" sz="5988" spc="-119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Objetivos da Aula</a:t>
            </a:r>
          </a:p>
          <a:p>
            <a:pPr algn="l">
              <a:lnSpc>
                <a:spcPts val="6587"/>
              </a:lnSpc>
            </a:pPr>
            <a:r>
              <a:rPr lang="en-US" sz="5988" spc="-119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 Pergunta de Arranque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647700" y="2571750"/>
            <a:ext cx="1752600" cy="219075"/>
          </a:xfrm>
          <a:custGeom>
            <a:avLst/>
            <a:gdLst/>
            <a:ahLst/>
            <a:cxnLst/>
            <a:rect r="r" b="b" t="t" l="l"/>
            <a:pathLst>
              <a:path h="219075" w="1752600">
                <a:moveTo>
                  <a:pt x="0" y="0"/>
                </a:moveTo>
                <a:lnTo>
                  <a:pt x="1752600" y="0"/>
                </a:lnTo>
                <a:lnTo>
                  <a:pt x="17526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841248" y="3062097"/>
            <a:ext cx="3474720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2"/>
              </a:lnSpc>
            </a:pPr>
            <a:r>
              <a:rPr lang="en-US" sz="2726" b="true">
                <a:solidFill>
                  <a:srgbClr val="E1961C"/>
                </a:solidFill>
                <a:latin typeface="Roboto Bold"/>
                <a:ea typeface="Roboto Bold"/>
                <a:cs typeface="Roboto Bold"/>
                <a:sym typeface="Roboto Bold"/>
              </a:rPr>
              <a:t>NESTA AULA VAMOS: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41248" y="3735324"/>
            <a:ext cx="6272784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44"/>
              </a:lnSpc>
            </a:pPr>
            <a:r>
              <a:rPr lang="en-US" sz="262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Compreender a organização como sistema complexo e interdependente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41248" y="4712589"/>
            <a:ext cx="5157216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44"/>
              </a:lnSpc>
            </a:pPr>
            <a:r>
              <a:rPr lang="en-US" sz="262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Conhecer os conceitos de entrada, processo, saída e feedback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41248" y="5689854"/>
            <a:ext cx="5376672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44"/>
              </a:lnSpc>
            </a:pPr>
            <a:r>
              <a:rPr lang="en-US" sz="262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Entender a importância da interação com o ambiente externo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647700" y="6858000"/>
            <a:ext cx="8286750" cy="2790825"/>
          </a:xfrm>
          <a:custGeom>
            <a:avLst/>
            <a:gdLst/>
            <a:ahLst/>
            <a:cxnLst/>
            <a:rect r="r" b="b" t="t" l="l"/>
            <a:pathLst>
              <a:path h="2790825" w="8286750">
                <a:moveTo>
                  <a:pt x="0" y="0"/>
                </a:moveTo>
                <a:lnTo>
                  <a:pt x="8286750" y="0"/>
                </a:lnTo>
                <a:lnTo>
                  <a:pt x="8286750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85850" y="7286625"/>
            <a:ext cx="1314450" cy="1714500"/>
          </a:xfrm>
          <a:custGeom>
            <a:avLst/>
            <a:gdLst/>
            <a:ahLst/>
            <a:cxnLst/>
            <a:rect r="r" b="b" t="t" l="l"/>
            <a:pathLst>
              <a:path h="1714500" w="1314450">
                <a:moveTo>
                  <a:pt x="0" y="0"/>
                </a:moveTo>
                <a:lnTo>
                  <a:pt x="1314450" y="0"/>
                </a:lnTo>
                <a:lnTo>
                  <a:pt x="131445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609850" y="7067550"/>
            <a:ext cx="228600" cy="2362200"/>
          </a:xfrm>
          <a:custGeom>
            <a:avLst/>
            <a:gdLst/>
            <a:ahLst/>
            <a:cxnLst/>
            <a:rect r="r" b="b" t="t" l="l"/>
            <a:pathLst>
              <a:path h="2362200" w="228600">
                <a:moveTo>
                  <a:pt x="0" y="0"/>
                </a:moveTo>
                <a:lnTo>
                  <a:pt x="228600" y="0"/>
                </a:lnTo>
                <a:lnTo>
                  <a:pt x="22860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127248" y="7093839"/>
            <a:ext cx="2962656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44"/>
              </a:lnSpc>
            </a:pPr>
            <a:r>
              <a:rPr lang="en-US" sz="2620" b="true">
                <a:solidFill>
                  <a:srgbClr val="E1961C"/>
                </a:solidFill>
                <a:latin typeface="Roboto Bold"/>
                <a:ea typeface="Roboto Bold"/>
                <a:cs typeface="Roboto Bold"/>
                <a:sym typeface="Roboto Bold"/>
              </a:rPr>
              <a:t>PENSE E PARTILHE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127248" y="7644070"/>
            <a:ext cx="5449824" cy="1719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06"/>
              </a:lnSpc>
            </a:pPr>
            <a:r>
              <a:rPr lang="en-US" sz="262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Consegue compreender uma organização isolando cada departamento ou é preciso observar as relações entre as partes?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9144000" y="1285875"/>
            <a:ext cx="8715375" cy="7505700"/>
          </a:xfrm>
          <a:custGeom>
            <a:avLst/>
            <a:gdLst/>
            <a:ahLst/>
            <a:cxnLst/>
            <a:rect r="r" b="b" t="t" l="l"/>
            <a:pathLst>
              <a:path h="7505700" w="8715375">
                <a:moveTo>
                  <a:pt x="0" y="0"/>
                </a:moveTo>
                <a:lnTo>
                  <a:pt x="8715375" y="0"/>
                </a:lnTo>
                <a:lnTo>
                  <a:pt x="8715375" y="7505700"/>
                </a:lnTo>
                <a:lnTo>
                  <a:pt x="0" y="75057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3277850" y="1066800"/>
            <a:ext cx="438150" cy="1076325"/>
          </a:xfrm>
          <a:custGeom>
            <a:avLst/>
            <a:gdLst/>
            <a:ahLst/>
            <a:cxnLst/>
            <a:rect r="r" b="b" t="t" l="l"/>
            <a:pathLst>
              <a:path h="1076325" w="438150">
                <a:moveTo>
                  <a:pt x="0" y="0"/>
                </a:moveTo>
                <a:lnTo>
                  <a:pt x="438150" y="0"/>
                </a:lnTo>
                <a:lnTo>
                  <a:pt x="43815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2289536" y="691515"/>
            <a:ext cx="2450592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9"/>
              </a:lnSpc>
            </a:pPr>
            <a:r>
              <a:rPr lang="en-US" b="true" sz="1982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AMBIENTE EXTERNO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2192000" y="2352675"/>
            <a:ext cx="2838450" cy="1295400"/>
          </a:xfrm>
          <a:custGeom>
            <a:avLst/>
            <a:gdLst/>
            <a:ahLst/>
            <a:cxnLst/>
            <a:rect r="r" b="b" t="t" l="l"/>
            <a:pathLst>
              <a:path h="1295400" w="2838450">
                <a:moveTo>
                  <a:pt x="0" y="0"/>
                </a:moveTo>
                <a:lnTo>
                  <a:pt x="2838450" y="0"/>
                </a:lnTo>
                <a:lnTo>
                  <a:pt x="2838450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2600432" y="2769612"/>
            <a:ext cx="1865376" cy="323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53"/>
              </a:lnSpc>
            </a:pPr>
            <a:r>
              <a:rPr lang="en-US" b="true" sz="2230" spc="-44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SUBSISTEMAS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14801850" y="3000375"/>
            <a:ext cx="1314450" cy="219075"/>
          </a:xfrm>
          <a:custGeom>
            <a:avLst/>
            <a:gdLst/>
            <a:ahLst/>
            <a:cxnLst/>
            <a:rect r="r" b="b" t="t" l="l"/>
            <a:pathLst>
              <a:path h="219075" w="1314450">
                <a:moveTo>
                  <a:pt x="0" y="0"/>
                </a:moveTo>
                <a:lnTo>
                  <a:pt x="1314450" y="0"/>
                </a:lnTo>
                <a:lnTo>
                  <a:pt x="13144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3277850" y="3429000"/>
            <a:ext cx="438150" cy="1076325"/>
          </a:xfrm>
          <a:custGeom>
            <a:avLst/>
            <a:gdLst/>
            <a:ahLst/>
            <a:cxnLst/>
            <a:rect r="r" b="b" t="t" l="l"/>
            <a:pathLst>
              <a:path h="1076325" w="438150">
                <a:moveTo>
                  <a:pt x="0" y="0"/>
                </a:moveTo>
                <a:lnTo>
                  <a:pt x="438150" y="0"/>
                </a:lnTo>
                <a:lnTo>
                  <a:pt x="43815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0010775" y="4286250"/>
            <a:ext cx="1971675" cy="1285875"/>
          </a:xfrm>
          <a:custGeom>
            <a:avLst/>
            <a:gdLst/>
            <a:ahLst/>
            <a:cxnLst/>
            <a:rect r="r" b="b" t="t" l="l"/>
            <a:pathLst>
              <a:path h="1285875" w="1971675">
                <a:moveTo>
                  <a:pt x="0" y="0"/>
                </a:moveTo>
                <a:lnTo>
                  <a:pt x="1971675" y="0"/>
                </a:lnTo>
                <a:lnTo>
                  <a:pt x="197167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0241280" y="4780513"/>
            <a:ext cx="1389888" cy="354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7"/>
              </a:lnSpc>
            </a:pPr>
            <a:r>
              <a:rPr lang="en-US" b="true" sz="2443" spc="-48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ENTRADA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9144000" y="4714875"/>
            <a:ext cx="876300" cy="428625"/>
          </a:xfrm>
          <a:custGeom>
            <a:avLst/>
            <a:gdLst/>
            <a:ahLst/>
            <a:cxnLst/>
            <a:rect r="r" b="b" t="t" l="l"/>
            <a:pathLst>
              <a:path h="428625" w="876300">
                <a:moveTo>
                  <a:pt x="0" y="0"/>
                </a:moveTo>
                <a:lnTo>
                  <a:pt x="876300" y="0"/>
                </a:lnTo>
                <a:lnTo>
                  <a:pt x="87630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1753850" y="4714875"/>
            <a:ext cx="657225" cy="428625"/>
          </a:xfrm>
          <a:custGeom>
            <a:avLst/>
            <a:gdLst/>
            <a:ahLst/>
            <a:cxnLst/>
            <a:rect r="r" b="b" t="t" l="l"/>
            <a:pathLst>
              <a:path h="428625" w="657225">
                <a:moveTo>
                  <a:pt x="0" y="0"/>
                </a:moveTo>
                <a:lnTo>
                  <a:pt x="657225" y="0"/>
                </a:lnTo>
                <a:lnTo>
                  <a:pt x="6572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2192000" y="4286250"/>
            <a:ext cx="2619375" cy="1504950"/>
          </a:xfrm>
          <a:custGeom>
            <a:avLst/>
            <a:gdLst/>
            <a:ahLst/>
            <a:cxnLst/>
            <a:rect r="r" b="b" t="t" l="l"/>
            <a:pathLst>
              <a:path h="1504950" w="2619375">
                <a:moveTo>
                  <a:pt x="0" y="0"/>
                </a:moveTo>
                <a:lnTo>
                  <a:pt x="2619375" y="0"/>
                </a:lnTo>
                <a:lnTo>
                  <a:pt x="261937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4582775" y="4714875"/>
            <a:ext cx="657225" cy="428625"/>
          </a:xfrm>
          <a:custGeom>
            <a:avLst/>
            <a:gdLst/>
            <a:ahLst/>
            <a:cxnLst/>
            <a:rect r="r" b="b" t="t" l="l"/>
            <a:pathLst>
              <a:path h="428625" w="657225">
                <a:moveTo>
                  <a:pt x="0" y="0"/>
                </a:moveTo>
                <a:lnTo>
                  <a:pt x="657225" y="0"/>
                </a:lnTo>
                <a:lnTo>
                  <a:pt x="6572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5240000" y="4286250"/>
            <a:ext cx="1743075" cy="1285875"/>
          </a:xfrm>
          <a:custGeom>
            <a:avLst/>
            <a:gdLst/>
            <a:ahLst/>
            <a:cxnLst/>
            <a:rect r="r" b="b" t="t" l="l"/>
            <a:pathLst>
              <a:path h="1285875" w="1743075">
                <a:moveTo>
                  <a:pt x="0" y="0"/>
                </a:moveTo>
                <a:lnTo>
                  <a:pt x="1743075" y="0"/>
                </a:lnTo>
                <a:lnTo>
                  <a:pt x="174307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15691104" y="4785950"/>
            <a:ext cx="841248" cy="344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70"/>
              </a:lnSpc>
            </a:pPr>
            <a:r>
              <a:rPr lang="en-US" b="true" sz="2337" spc="-46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SAÍDA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16973550" y="4714875"/>
            <a:ext cx="885825" cy="428625"/>
          </a:xfrm>
          <a:custGeom>
            <a:avLst/>
            <a:gdLst/>
            <a:ahLst/>
            <a:cxnLst/>
            <a:rect r="r" b="b" t="t" l="l"/>
            <a:pathLst>
              <a:path h="428625" w="885825">
                <a:moveTo>
                  <a:pt x="0" y="0"/>
                </a:moveTo>
                <a:lnTo>
                  <a:pt x="885825" y="0"/>
                </a:lnTo>
                <a:lnTo>
                  <a:pt x="8858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3277850" y="5572125"/>
            <a:ext cx="438150" cy="857250"/>
          </a:xfrm>
          <a:custGeom>
            <a:avLst/>
            <a:gdLst/>
            <a:ahLst/>
            <a:cxnLst/>
            <a:rect r="r" b="b" t="t" l="l"/>
            <a:pathLst>
              <a:path h="857250" w="438150">
                <a:moveTo>
                  <a:pt x="0" y="0"/>
                </a:moveTo>
                <a:lnTo>
                  <a:pt x="438150" y="0"/>
                </a:lnTo>
                <a:lnTo>
                  <a:pt x="4381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2192000" y="6210300"/>
            <a:ext cx="2619375" cy="1295400"/>
          </a:xfrm>
          <a:custGeom>
            <a:avLst/>
            <a:gdLst/>
            <a:ahLst/>
            <a:cxnLst/>
            <a:rect r="r" b="b" t="t" l="l"/>
            <a:pathLst>
              <a:path h="1295400" w="2619375">
                <a:moveTo>
                  <a:pt x="0" y="0"/>
                </a:moveTo>
                <a:lnTo>
                  <a:pt x="2619375" y="0"/>
                </a:lnTo>
                <a:lnTo>
                  <a:pt x="2619375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12783312" y="6740255"/>
            <a:ext cx="1444752" cy="344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09"/>
              </a:lnSpc>
            </a:pPr>
            <a:r>
              <a:rPr lang="en-US" b="true" sz="2372" spc="-47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FEEDBACK</a:t>
            </a:r>
          </a:p>
        </p:txBody>
      </p:sp>
      <p:sp>
        <p:nvSpPr>
          <p:cNvPr name="Freeform 33" id="33"/>
          <p:cNvSpPr/>
          <p:nvPr/>
        </p:nvSpPr>
        <p:spPr>
          <a:xfrm flipH="false" flipV="false" rot="0">
            <a:off x="10668000" y="5353050"/>
            <a:ext cx="438150" cy="1724025"/>
          </a:xfrm>
          <a:custGeom>
            <a:avLst/>
            <a:gdLst/>
            <a:ahLst/>
            <a:cxnLst/>
            <a:rect r="r" b="b" t="t" l="l"/>
            <a:pathLst>
              <a:path h="1724025" w="438150">
                <a:moveTo>
                  <a:pt x="0" y="0"/>
                </a:moveTo>
                <a:lnTo>
                  <a:pt x="438150" y="0"/>
                </a:lnTo>
                <a:lnTo>
                  <a:pt x="438150" y="1724025"/>
                </a:lnTo>
                <a:lnTo>
                  <a:pt x="0" y="1724025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10668000" y="3000375"/>
            <a:ext cx="1524000" cy="219075"/>
          </a:xfrm>
          <a:custGeom>
            <a:avLst/>
            <a:gdLst/>
            <a:ahLst/>
            <a:cxnLst/>
            <a:rect r="r" b="b" t="t" l="l"/>
            <a:pathLst>
              <a:path h="219075" w="1524000">
                <a:moveTo>
                  <a:pt x="0" y="0"/>
                </a:moveTo>
                <a:lnTo>
                  <a:pt x="1524000" y="0"/>
                </a:lnTo>
                <a:lnTo>
                  <a:pt x="15240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10877550" y="3000375"/>
            <a:ext cx="228600" cy="1504950"/>
          </a:xfrm>
          <a:custGeom>
            <a:avLst/>
            <a:gdLst/>
            <a:ahLst/>
            <a:cxnLst/>
            <a:rect r="r" b="b" t="t" l="l"/>
            <a:pathLst>
              <a:path h="1504950" w="228600">
                <a:moveTo>
                  <a:pt x="0" y="0"/>
                </a:moveTo>
                <a:lnTo>
                  <a:pt x="228600" y="0"/>
                </a:lnTo>
                <a:lnTo>
                  <a:pt x="22860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15887700" y="3000375"/>
            <a:ext cx="447675" cy="1504950"/>
          </a:xfrm>
          <a:custGeom>
            <a:avLst/>
            <a:gdLst/>
            <a:ahLst/>
            <a:cxnLst/>
            <a:rect r="r" b="b" t="t" l="l"/>
            <a:pathLst>
              <a:path h="1504950" w="447675">
                <a:moveTo>
                  <a:pt x="0" y="0"/>
                </a:moveTo>
                <a:lnTo>
                  <a:pt x="447675" y="0"/>
                </a:lnTo>
                <a:lnTo>
                  <a:pt x="44767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l="0" t="0" r="0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14582775" y="6858000"/>
            <a:ext cx="1752600" cy="219075"/>
          </a:xfrm>
          <a:custGeom>
            <a:avLst/>
            <a:gdLst/>
            <a:ahLst/>
            <a:cxnLst/>
            <a:rect r="r" b="b" t="t" l="l"/>
            <a:pathLst>
              <a:path h="219075" w="1752600">
                <a:moveTo>
                  <a:pt x="0" y="0"/>
                </a:moveTo>
                <a:lnTo>
                  <a:pt x="1752600" y="0"/>
                </a:lnTo>
                <a:lnTo>
                  <a:pt x="17526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 l="0" t="0" r="0" b="0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15887700" y="5353050"/>
            <a:ext cx="447675" cy="1724025"/>
          </a:xfrm>
          <a:custGeom>
            <a:avLst/>
            <a:gdLst/>
            <a:ahLst/>
            <a:cxnLst/>
            <a:rect r="r" b="b" t="t" l="l"/>
            <a:pathLst>
              <a:path h="1724025" w="447675">
                <a:moveTo>
                  <a:pt x="0" y="0"/>
                </a:moveTo>
                <a:lnTo>
                  <a:pt x="447675" y="0"/>
                </a:lnTo>
                <a:lnTo>
                  <a:pt x="447675" y="1724025"/>
                </a:lnTo>
                <a:lnTo>
                  <a:pt x="0" y="1724025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13277850" y="7924800"/>
            <a:ext cx="438150" cy="1076325"/>
          </a:xfrm>
          <a:custGeom>
            <a:avLst/>
            <a:gdLst/>
            <a:ahLst/>
            <a:cxnLst/>
            <a:rect r="r" b="b" t="t" l="l"/>
            <a:pathLst>
              <a:path h="1076325" w="438150">
                <a:moveTo>
                  <a:pt x="0" y="0"/>
                </a:moveTo>
                <a:lnTo>
                  <a:pt x="438150" y="0"/>
                </a:lnTo>
                <a:lnTo>
                  <a:pt x="43815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 l="0" t="0" r="0" b="0"/>
            </a:stretch>
          </a:blipFill>
        </p:spPr>
      </p:sp>
      <p:sp>
        <p:nvSpPr>
          <p:cNvPr name="TextBox 40" id="40"/>
          <p:cNvSpPr txBox="true"/>
          <p:nvPr/>
        </p:nvSpPr>
        <p:spPr>
          <a:xfrm rot="0">
            <a:off x="12289536" y="9126855"/>
            <a:ext cx="2450592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9"/>
              </a:lnSpc>
            </a:pPr>
            <a:r>
              <a:rPr lang="en-US" b="true" sz="1982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AMBIENTE EXTERNO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2728448" y="4739365"/>
            <a:ext cx="1572768" cy="354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7"/>
              </a:lnSpc>
            </a:pPr>
            <a:r>
              <a:rPr lang="en-US" b="true" sz="2443" spc="-48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PROCESSO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2545568" y="5105245"/>
            <a:ext cx="2011680" cy="2506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7"/>
              </a:lnSpc>
            </a:pPr>
            <a:r>
              <a:rPr lang="en-US" b="true" sz="1734" spc="-34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(TRANSFORMAÇÃO)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22960" y="580407"/>
            <a:ext cx="9948672" cy="1675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09"/>
              </a:lnSpc>
            </a:pPr>
            <a:r>
              <a:rPr lang="en-US" sz="5917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Contextualização e Origem da Teoria Geral dos Sistemas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647700" y="2352675"/>
            <a:ext cx="1314450" cy="219075"/>
          </a:xfrm>
          <a:custGeom>
            <a:avLst/>
            <a:gdLst/>
            <a:ahLst/>
            <a:cxnLst/>
            <a:rect r="r" b="b" t="t" l="l"/>
            <a:pathLst>
              <a:path h="219075" w="1314450">
                <a:moveTo>
                  <a:pt x="0" y="0"/>
                </a:moveTo>
                <a:lnTo>
                  <a:pt x="1314450" y="0"/>
                </a:lnTo>
                <a:lnTo>
                  <a:pt x="13144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822960" y="2701500"/>
            <a:ext cx="7406640" cy="3870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726" b="true">
                <a:solidFill>
                  <a:srgbClr val="FF9E3E"/>
                </a:solidFill>
                <a:latin typeface="Roboto Bold"/>
                <a:ea typeface="Roboto Bold"/>
                <a:cs typeface="Roboto Bold"/>
                <a:sym typeface="Roboto Bold"/>
              </a:rPr>
              <a:t>Da visão mecanicista ao pensamento sistémico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22960" y="3259142"/>
            <a:ext cx="9838944" cy="10860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99"/>
              </a:lnSpc>
            </a:pPr>
            <a:r>
              <a:rPr lang="en-US" sz="223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Desenvolvida por Ludwig von Bertalanffy e aplicada à gestão</a:t>
            </a:r>
          </a:p>
          <a:p>
            <a:pPr algn="l">
              <a:lnSpc>
                <a:spcPts val="2899"/>
              </a:lnSpc>
            </a:pPr>
            <a:r>
              <a:rPr lang="en-US" sz="223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Evoluação para uma visão global, relatacional e dinâmica</a:t>
            </a:r>
          </a:p>
          <a:p>
            <a:pPr algn="l">
              <a:lnSpc>
                <a:spcPts val="2899"/>
              </a:lnSpc>
            </a:pPr>
            <a:r>
              <a:rPr lang="en-US" sz="223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Organizações como sistemas abertos em interação contínua com o ambiente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647700" y="4495800"/>
            <a:ext cx="1752600" cy="866775"/>
          </a:xfrm>
          <a:custGeom>
            <a:avLst/>
            <a:gdLst/>
            <a:ahLst/>
            <a:cxnLst/>
            <a:rect r="r" b="b" t="t" l="l"/>
            <a:pathLst>
              <a:path h="866775" w="1752600">
                <a:moveTo>
                  <a:pt x="0" y="0"/>
                </a:moveTo>
                <a:lnTo>
                  <a:pt x="1752600" y="0"/>
                </a:lnTo>
                <a:lnTo>
                  <a:pt x="175260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822960" y="5279585"/>
            <a:ext cx="2212848" cy="8814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92"/>
              </a:lnSpc>
            </a:pPr>
            <a:r>
              <a:rPr lang="en-US" sz="184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Formula os princípios da Teoria Geral dos Sistemas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2390775" y="4714875"/>
            <a:ext cx="1752600" cy="428625"/>
          </a:xfrm>
          <a:custGeom>
            <a:avLst/>
            <a:gdLst/>
            <a:ahLst/>
            <a:cxnLst/>
            <a:rect r="r" b="b" t="t" l="l"/>
            <a:pathLst>
              <a:path h="428625" w="1752600">
                <a:moveTo>
                  <a:pt x="0" y="0"/>
                </a:moveTo>
                <a:lnTo>
                  <a:pt x="1752600" y="0"/>
                </a:lnTo>
                <a:lnTo>
                  <a:pt x="175260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914775" y="4495800"/>
            <a:ext cx="1752600" cy="866775"/>
          </a:xfrm>
          <a:custGeom>
            <a:avLst/>
            <a:gdLst/>
            <a:ahLst/>
            <a:cxnLst/>
            <a:rect r="r" b="b" t="t" l="l"/>
            <a:pathLst>
              <a:path h="866775" w="1752600">
                <a:moveTo>
                  <a:pt x="0" y="0"/>
                </a:moveTo>
                <a:lnTo>
                  <a:pt x="1752600" y="0"/>
                </a:lnTo>
                <a:lnTo>
                  <a:pt x="175260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133088" y="5293197"/>
            <a:ext cx="2139696" cy="854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54"/>
              </a:lnSpc>
            </a:pPr>
            <a:r>
              <a:rPr lang="en-US" sz="1734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Expande a teoria para áreas como biologia, sociologia e gestão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5657850" y="4714875"/>
            <a:ext cx="1752600" cy="428625"/>
          </a:xfrm>
          <a:custGeom>
            <a:avLst/>
            <a:gdLst/>
            <a:ahLst/>
            <a:cxnLst/>
            <a:rect r="r" b="b" t="t" l="l"/>
            <a:pathLst>
              <a:path h="428625" w="1752600">
                <a:moveTo>
                  <a:pt x="0" y="0"/>
                </a:moveTo>
                <a:lnTo>
                  <a:pt x="1752600" y="0"/>
                </a:lnTo>
                <a:lnTo>
                  <a:pt x="175260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181850" y="4495800"/>
            <a:ext cx="1752600" cy="866775"/>
          </a:xfrm>
          <a:custGeom>
            <a:avLst/>
            <a:gdLst/>
            <a:ahLst/>
            <a:cxnLst/>
            <a:rect r="r" b="b" t="t" l="l"/>
            <a:pathLst>
              <a:path h="866775" w="1752600">
                <a:moveTo>
                  <a:pt x="0" y="0"/>
                </a:moveTo>
                <a:lnTo>
                  <a:pt x="1752600" y="0"/>
                </a:lnTo>
                <a:lnTo>
                  <a:pt x="175260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7406640" y="5279585"/>
            <a:ext cx="2139696" cy="8814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92"/>
              </a:lnSpc>
            </a:pPr>
            <a:r>
              <a:rPr lang="en-US" sz="184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Influência na gestão e no desenho de organizações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8924925" y="4714875"/>
            <a:ext cx="1743075" cy="428625"/>
          </a:xfrm>
          <a:custGeom>
            <a:avLst/>
            <a:gdLst/>
            <a:ahLst/>
            <a:cxnLst/>
            <a:rect r="r" b="b" t="t" l="l"/>
            <a:pathLst>
              <a:path h="428625" w="1743075">
                <a:moveTo>
                  <a:pt x="0" y="0"/>
                </a:moveTo>
                <a:lnTo>
                  <a:pt x="1743075" y="0"/>
                </a:lnTo>
                <a:lnTo>
                  <a:pt x="174307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448925" y="4495800"/>
            <a:ext cx="1743075" cy="866775"/>
          </a:xfrm>
          <a:custGeom>
            <a:avLst/>
            <a:gdLst/>
            <a:ahLst/>
            <a:cxnLst/>
            <a:rect r="r" b="b" t="t" l="l"/>
            <a:pathLst>
              <a:path h="866775" w="1743075">
                <a:moveTo>
                  <a:pt x="0" y="0"/>
                </a:moveTo>
                <a:lnTo>
                  <a:pt x="1743075" y="0"/>
                </a:lnTo>
                <a:lnTo>
                  <a:pt x="1743075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0515600" y="4720102"/>
            <a:ext cx="1426464" cy="398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2"/>
              </a:lnSpc>
            </a:pPr>
            <a:r>
              <a:rPr lang="en-US" b="true" sz="230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Atualidade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552176" y="5293197"/>
            <a:ext cx="2907792" cy="854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54"/>
              </a:lnSpc>
            </a:pPr>
            <a:r>
              <a:rPr lang="en-US" sz="1734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Referência para compreender a complexidade nas organizações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12192000" y="428625"/>
            <a:ext cx="4362450" cy="3219450"/>
          </a:xfrm>
          <a:custGeom>
            <a:avLst/>
            <a:gdLst/>
            <a:ahLst/>
            <a:cxnLst/>
            <a:rect r="r" b="b" t="t" l="l"/>
            <a:pathLst>
              <a:path h="3219450" w="4362450">
                <a:moveTo>
                  <a:pt x="0" y="0"/>
                </a:moveTo>
                <a:lnTo>
                  <a:pt x="4362450" y="0"/>
                </a:lnTo>
                <a:lnTo>
                  <a:pt x="4362450" y="3219450"/>
                </a:lnTo>
                <a:lnTo>
                  <a:pt x="0" y="32194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2192000" y="3429000"/>
            <a:ext cx="5229225" cy="1285875"/>
          </a:xfrm>
          <a:custGeom>
            <a:avLst/>
            <a:gdLst/>
            <a:ahLst/>
            <a:cxnLst/>
            <a:rect r="r" b="b" t="t" l="l"/>
            <a:pathLst>
              <a:path h="1285875" w="5229225">
                <a:moveTo>
                  <a:pt x="0" y="0"/>
                </a:moveTo>
                <a:lnTo>
                  <a:pt x="5229225" y="0"/>
                </a:lnTo>
                <a:lnTo>
                  <a:pt x="522922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2633472" y="6683815"/>
            <a:ext cx="2670048" cy="323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53"/>
              </a:lnSpc>
            </a:pPr>
            <a:r>
              <a:rPr lang="en-US" b="true" sz="2230">
                <a:solidFill>
                  <a:srgbClr val="FF9E3E"/>
                </a:solidFill>
                <a:latin typeface="Roboto Bold"/>
                <a:ea typeface="Roboto Bold"/>
                <a:cs typeface="Roboto Bold"/>
                <a:sym typeface="Roboto Bold"/>
              </a:rPr>
              <a:t>SISTEMA FECHADO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2390775" y="7067550"/>
            <a:ext cx="3057525" cy="2790825"/>
          </a:xfrm>
          <a:custGeom>
            <a:avLst/>
            <a:gdLst/>
            <a:ahLst/>
            <a:cxnLst/>
            <a:rect r="r" b="b" t="t" l="l"/>
            <a:pathLst>
              <a:path h="2790825" w="3057525">
                <a:moveTo>
                  <a:pt x="0" y="0"/>
                </a:moveTo>
                <a:lnTo>
                  <a:pt x="3057525" y="0"/>
                </a:lnTo>
                <a:lnTo>
                  <a:pt x="3057525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3048000" y="7924800"/>
            <a:ext cx="1743075" cy="1076325"/>
          </a:xfrm>
          <a:custGeom>
            <a:avLst/>
            <a:gdLst/>
            <a:ahLst/>
            <a:cxnLst/>
            <a:rect r="r" b="b" t="t" l="l"/>
            <a:pathLst>
              <a:path h="1076325" w="1743075">
                <a:moveTo>
                  <a:pt x="0" y="0"/>
                </a:moveTo>
                <a:lnTo>
                  <a:pt x="1743075" y="0"/>
                </a:lnTo>
                <a:lnTo>
                  <a:pt x="17430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3218688" y="8296029"/>
            <a:ext cx="1426464" cy="447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68"/>
              </a:lnSpc>
            </a:pPr>
            <a:r>
              <a:rPr lang="en-US" b="true" sz="262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SISTEMA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822960" y="8246937"/>
            <a:ext cx="1645920" cy="489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46"/>
              </a:lnSpc>
            </a:pPr>
            <a:r>
              <a:rPr lang="en-US" sz="176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Não há trocas com o ambiente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522976" y="8237187"/>
            <a:ext cx="1389888" cy="508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85"/>
              </a:lnSpc>
            </a:pPr>
            <a:r>
              <a:rPr lang="en-US" sz="180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Visão isolada</a:t>
            </a:r>
          </a:p>
          <a:p>
            <a:pPr algn="l">
              <a:lnSpc>
                <a:spcPts val="1985"/>
              </a:lnSpc>
            </a:pPr>
            <a:r>
              <a:rPr lang="en-US" sz="180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 estática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7181850" y="6638925"/>
            <a:ext cx="228600" cy="3219450"/>
          </a:xfrm>
          <a:custGeom>
            <a:avLst/>
            <a:gdLst/>
            <a:ahLst/>
            <a:cxnLst/>
            <a:rect r="r" b="b" t="t" l="l"/>
            <a:pathLst>
              <a:path h="3219450" w="228600">
                <a:moveTo>
                  <a:pt x="0" y="0"/>
                </a:moveTo>
                <a:lnTo>
                  <a:pt x="228600" y="0"/>
                </a:lnTo>
                <a:lnTo>
                  <a:pt x="228600" y="3219450"/>
                </a:lnTo>
                <a:lnTo>
                  <a:pt x="0" y="321945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10021824" y="6622318"/>
            <a:ext cx="2340864" cy="3231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14"/>
              </a:lnSpc>
            </a:pPr>
            <a:r>
              <a:rPr lang="en-US" b="true" sz="2195">
                <a:solidFill>
                  <a:srgbClr val="FF9E3E"/>
                </a:solidFill>
                <a:latin typeface="Roboto Bold"/>
                <a:ea typeface="Roboto Bold"/>
                <a:cs typeface="Roboto Bold"/>
                <a:sym typeface="Roboto Bold"/>
              </a:rPr>
              <a:t>SISTEMA ABERTO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10010775" y="7496175"/>
            <a:ext cx="2400300" cy="1933575"/>
          </a:xfrm>
          <a:custGeom>
            <a:avLst/>
            <a:gdLst/>
            <a:ahLst/>
            <a:cxnLst/>
            <a:rect r="r" b="b" t="t" l="l"/>
            <a:pathLst>
              <a:path h="1933575" w="2400300">
                <a:moveTo>
                  <a:pt x="0" y="0"/>
                </a:moveTo>
                <a:lnTo>
                  <a:pt x="2400300" y="0"/>
                </a:lnTo>
                <a:lnTo>
                  <a:pt x="240030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0448925" y="7067550"/>
            <a:ext cx="1533525" cy="647700"/>
          </a:xfrm>
          <a:custGeom>
            <a:avLst/>
            <a:gdLst/>
            <a:ahLst/>
            <a:cxnLst/>
            <a:rect r="r" b="b" t="t" l="l"/>
            <a:pathLst>
              <a:path h="647700" w="1533525">
                <a:moveTo>
                  <a:pt x="0" y="0"/>
                </a:moveTo>
                <a:lnTo>
                  <a:pt x="1533525" y="0"/>
                </a:lnTo>
                <a:lnTo>
                  <a:pt x="15335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10515600" y="7167219"/>
            <a:ext cx="1426464" cy="497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47"/>
              </a:lnSpc>
            </a:pPr>
            <a:r>
              <a:rPr lang="en-US" sz="1947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AMBIENTE</a:t>
            </a:r>
          </a:p>
          <a:p>
            <a:pPr algn="ctr">
              <a:lnSpc>
                <a:spcPts val="1947"/>
              </a:lnSpc>
            </a:pPr>
            <a:r>
              <a:rPr lang="en-US" b="true" sz="1947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EXTERNO</a:t>
            </a:r>
          </a:p>
        </p:txBody>
      </p:sp>
      <p:sp>
        <p:nvSpPr>
          <p:cNvPr name="Freeform 32" id="32"/>
          <p:cNvSpPr/>
          <p:nvPr/>
        </p:nvSpPr>
        <p:spPr>
          <a:xfrm flipH="false" flipV="false" rot="0">
            <a:off x="10448925" y="8143875"/>
            <a:ext cx="1533525" cy="857250"/>
          </a:xfrm>
          <a:custGeom>
            <a:avLst/>
            <a:gdLst/>
            <a:ahLst/>
            <a:cxnLst/>
            <a:rect r="r" b="b" t="t" l="l"/>
            <a:pathLst>
              <a:path h="857250" w="1533525">
                <a:moveTo>
                  <a:pt x="0" y="0"/>
                </a:moveTo>
                <a:lnTo>
                  <a:pt x="1533525" y="0"/>
                </a:lnTo>
                <a:lnTo>
                  <a:pt x="15335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10515600" y="8296029"/>
            <a:ext cx="1426464" cy="447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68"/>
              </a:lnSpc>
            </a:pPr>
            <a:r>
              <a:rPr lang="en-US" b="true" sz="262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SISTEMA</a:t>
            </a:r>
          </a:p>
        </p:txBody>
      </p:sp>
      <p:sp>
        <p:nvSpPr>
          <p:cNvPr name="Freeform 34" id="34"/>
          <p:cNvSpPr/>
          <p:nvPr/>
        </p:nvSpPr>
        <p:spPr>
          <a:xfrm flipH="false" flipV="false" rot="0">
            <a:off x="10448925" y="9210675"/>
            <a:ext cx="1533525" cy="647700"/>
          </a:xfrm>
          <a:custGeom>
            <a:avLst/>
            <a:gdLst/>
            <a:ahLst/>
            <a:cxnLst/>
            <a:rect r="r" b="b" t="t" l="l"/>
            <a:pathLst>
              <a:path h="647700" w="1533525">
                <a:moveTo>
                  <a:pt x="0" y="0"/>
                </a:moveTo>
                <a:lnTo>
                  <a:pt x="1533525" y="0"/>
                </a:lnTo>
                <a:lnTo>
                  <a:pt x="15335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TextBox 35" id="35"/>
          <p:cNvSpPr txBox="true"/>
          <p:nvPr/>
        </p:nvSpPr>
        <p:spPr>
          <a:xfrm rot="0">
            <a:off x="10515600" y="9399475"/>
            <a:ext cx="1426464" cy="390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72"/>
              </a:lnSpc>
            </a:pPr>
            <a:r>
              <a:rPr lang="en-US" b="true" sz="2266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FEEDBACK</a:t>
            </a:r>
          </a:p>
        </p:txBody>
      </p:sp>
      <p:sp>
        <p:nvSpPr>
          <p:cNvPr name="Freeform 36" id="36"/>
          <p:cNvSpPr/>
          <p:nvPr/>
        </p:nvSpPr>
        <p:spPr>
          <a:xfrm flipH="false" flipV="false" rot="0">
            <a:off x="8048625" y="8143875"/>
            <a:ext cx="1752600" cy="647700"/>
          </a:xfrm>
          <a:custGeom>
            <a:avLst/>
            <a:gdLst/>
            <a:ahLst/>
            <a:cxnLst/>
            <a:rect r="r" b="b" t="t" l="l"/>
            <a:pathLst>
              <a:path h="647700" w="1752600">
                <a:moveTo>
                  <a:pt x="0" y="0"/>
                </a:moveTo>
                <a:lnTo>
                  <a:pt x="1752600" y="0"/>
                </a:lnTo>
                <a:lnTo>
                  <a:pt x="175260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11096625" y="7496175"/>
            <a:ext cx="228600" cy="647700"/>
          </a:xfrm>
          <a:custGeom>
            <a:avLst/>
            <a:gdLst/>
            <a:ahLst/>
            <a:cxnLst/>
            <a:rect r="r" b="b" t="t" l="l"/>
            <a:pathLst>
              <a:path h="647700" w="228600">
                <a:moveTo>
                  <a:pt x="0" y="0"/>
                </a:moveTo>
                <a:lnTo>
                  <a:pt x="228600" y="0"/>
                </a:lnTo>
                <a:lnTo>
                  <a:pt x="22860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12192000" y="8353425"/>
            <a:ext cx="876300" cy="219075"/>
          </a:xfrm>
          <a:custGeom>
            <a:avLst/>
            <a:gdLst/>
            <a:ahLst/>
            <a:cxnLst/>
            <a:rect r="r" b="b" t="t" l="l"/>
            <a:pathLst>
              <a:path h="219075" w="876300">
                <a:moveTo>
                  <a:pt x="0" y="0"/>
                </a:moveTo>
                <a:lnTo>
                  <a:pt x="876300" y="0"/>
                </a:lnTo>
                <a:lnTo>
                  <a:pt x="8763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11096625" y="8782050"/>
            <a:ext cx="228600" cy="647700"/>
          </a:xfrm>
          <a:custGeom>
            <a:avLst/>
            <a:gdLst/>
            <a:ahLst/>
            <a:cxnLst/>
            <a:rect r="r" b="b" t="t" l="l"/>
            <a:pathLst>
              <a:path h="647700" w="228600">
                <a:moveTo>
                  <a:pt x="0" y="0"/>
                </a:moveTo>
                <a:lnTo>
                  <a:pt x="228600" y="0"/>
                </a:lnTo>
                <a:lnTo>
                  <a:pt x="22860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9144000" y="8782050"/>
            <a:ext cx="219075" cy="866775"/>
          </a:xfrm>
          <a:custGeom>
            <a:avLst/>
            <a:gdLst/>
            <a:ahLst/>
            <a:cxnLst/>
            <a:rect r="r" b="b" t="t" l="l"/>
            <a:pathLst>
              <a:path h="866775" w="219075">
                <a:moveTo>
                  <a:pt x="0" y="0"/>
                </a:moveTo>
                <a:lnTo>
                  <a:pt x="219075" y="0"/>
                </a:lnTo>
                <a:lnTo>
                  <a:pt x="219075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9144000" y="9429750"/>
            <a:ext cx="1524000" cy="428625"/>
          </a:xfrm>
          <a:custGeom>
            <a:avLst/>
            <a:gdLst/>
            <a:ahLst/>
            <a:cxnLst/>
            <a:rect r="r" b="b" t="t" l="l"/>
            <a:pathLst>
              <a:path h="428625" w="1524000">
                <a:moveTo>
                  <a:pt x="0" y="0"/>
                </a:moveTo>
                <a:lnTo>
                  <a:pt x="1524000" y="0"/>
                </a:lnTo>
                <a:lnTo>
                  <a:pt x="152400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13058775" y="8143875"/>
            <a:ext cx="1533525" cy="647700"/>
          </a:xfrm>
          <a:custGeom>
            <a:avLst/>
            <a:gdLst/>
            <a:ahLst/>
            <a:cxnLst/>
            <a:rect r="r" b="b" t="t" l="l"/>
            <a:pathLst>
              <a:path h="647700" w="1533525">
                <a:moveTo>
                  <a:pt x="0" y="0"/>
                </a:moveTo>
                <a:lnTo>
                  <a:pt x="1533525" y="0"/>
                </a:lnTo>
                <a:lnTo>
                  <a:pt x="15335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13716000" y="8572500"/>
            <a:ext cx="219075" cy="1076325"/>
          </a:xfrm>
          <a:custGeom>
            <a:avLst/>
            <a:gdLst/>
            <a:ahLst/>
            <a:cxnLst/>
            <a:rect r="r" b="b" t="t" l="l"/>
            <a:pathLst>
              <a:path h="1076325" w="219075">
                <a:moveTo>
                  <a:pt x="0" y="0"/>
                </a:moveTo>
                <a:lnTo>
                  <a:pt x="219075" y="0"/>
                </a:lnTo>
                <a:lnTo>
                  <a:pt x="2190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 l="0" t="0" r="0" b="0"/>
            </a:stretch>
          </a:blipFill>
        </p:spPr>
      </p:sp>
      <p:sp>
        <p:nvSpPr>
          <p:cNvPr name="TextBox 44" id="44"/>
          <p:cNvSpPr txBox="true"/>
          <p:nvPr/>
        </p:nvSpPr>
        <p:spPr>
          <a:xfrm rot="0">
            <a:off x="877824" y="4665393"/>
            <a:ext cx="1426464" cy="498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16"/>
              </a:lnSpc>
            </a:pPr>
            <a:r>
              <a:rPr lang="en-US" b="true" sz="2868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1940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4151376" y="4665393"/>
            <a:ext cx="1426464" cy="498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16"/>
              </a:lnSpc>
            </a:pPr>
            <a:r>
              <a:rPr lang="en-US" b="true" sz="2868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1950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7424928" y="4665393"/>
            <a:ext cx="1426464" cy="498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16"/>
              </a:lnSpc>
            </a:pPr>
            <a:r>
              <a:rPr lang="en-US" b="true" sz="2868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1960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3167360" y="8231794"/>
            <a:ext cx="1426464" cy="557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2"/>
              </a:lnSpc>
            </a:pPr>
            <a:r>
              <a:rPr lang="en-US" b="true" sz="3187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SAÍDAS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8211312" y="8337801"/>
            <a:ext cx="1426464" cy="3737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23"/>
              </a:lnSpc>
            </a:pPr>
            <a:r>
              <a:rPr lang="en-US" b="true" sz="2159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ENTRADAS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5526512" y="7193279"/>
            <a:ext cx="1737360" cy="11490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0"/>
              </a:lnSpc>
            </a:pPr>
            <a:r>
              <a:rPr lang="en-US" sz="176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Trocas contínuas de recursos, informação e energia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5526512" y="8641271"/>
            <a:ext cx="1737360" cy="895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98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Adaptação, aprendizagem e evolução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2600432" y="3757627"/>
            <a:ext cx="4187952" cy="666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26"/>
              </a:lnSpc>
            </a:pPr>
            <a:r>
              <a:rPr lang="en-US" sz="1876" b="true">
                <a:solidFill>
                  <a:srgbClr val="FF9E3E"/>
                </a:solidFill>
                <a:latin typeface="Roboto Bold"/>
                <a:ea typeface="Roboto Bold"/>
                <a:cs typeface="Roboto Bold"/>
                <a:sym typeface="Roboto Bold"/>
              </a:rPr>
              <a:t> Ludwig von Bertalanffy</a:t>
            </a:r>
          </a:p>
          <a:p>
            <a:pPr algn="l">
              <a:lnSpc>
                <a:spcPts val="2626"/>
              </a:lnSpc>
            </a:pPr>
            <a:r>
              <a:rPr lang="en-US" sz="1876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Fundador da Teoria Geral dos Sistemas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76656" y="422274"/>
            <a:ext cx="7168896" cy="2497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91"/>
              </a:lnSpc>
            </a:pPr>
            <a:r>
              <a:rPr lang="en-US" sz="5633" spc="-16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Organização como Sistema Complexo</a:t>
            </a:r>
          </a:p>
          <a:p>
            <a:pPr algn="l">
              <a:lnSpc>
                <a:spcPts val="6591"/>
              </a:lnSpc>
            </a:pPr>
            <a:r>
              <a:rPr lang="en-US" sz="5633" spc="-16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 Interdependente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647700" y="3000375"/>
            <a:ext cx="1752600" cy="428625"/>
          </a:xfrm>
          <a:custGeom>
            <a:avLst/>
            <a:gdLst/>
            <a:ahLst/>
            <a:cxnLst/>
            <a:rect r="r" b="b" t="t" l="l"/>
            <a:pathLst>
              <a:path h="428625" w="1752600">
                <a:moveTo>
                  <a:pt x="0" y="0"/>
                </a:moveTo>
                <a:lnTo>
                  <a:pt x="1752600" y="0"/>
                </a:lnTo>
                <a:lnTo>
                  <a:pt x="175260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76656" y="3589481"/>
            <a:ext cx="6821424" cy="817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4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Um </a:t>
            </a:r>
            <a:r>
              <a:rPr lang="en-US" sz="2407" b="true">
                <a:solidFill>
                  <a:srgbClr val="F4B34A"/>
                </a:solidFill>
                <a:latin typeface="Roboto Bold"/>
                <a:ea typeface="Roboto Bold"/>
                <a:cs typeface="Roboto Bold"/>
                <a:sym typeface="Roboto Bold"/>
              </a:rPr>
              <a:t>sistema</a:t>
            </a: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é um conjunto de partes</a:t>
            </a:r>
          </a:p>
          <a:p>
            <a:pPr algn="l">
              <a:lnSpc>
                <a:spcPts val="3274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que interagem para alcançar objetivos comuns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76656" y="4577033"/>
            <a:ext cx="6382512" cy="817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4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As partes são </a:t>
            </a:r>
            <a:r>
              <a:rPr lang="en-US" sz="2407" b="true">
                <a:solidFill>
                  <a:srgbClr val="F4B34A"/>
                </a:solidFill>
                <a:latin typeface="Roboto Bold"/>
                <a:ea typeface="Roboto Bold"/>
                <a:cs typeface="Roboto Bold"/>
                <a:sym typeface="Roboto Bold"/>
              </a:rPr>
              <a:t>interdependentes</a:t>
            </a: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e formam </a:t>
            </a:r>
            <a:r>
              <a:rPr lang="en-US" sz="2407" b="true">
                <a:solidFill>
                  <a:srgbClr val="F4B34A"/>
                </a:solidFill>
                <a:latin typeface="Roboto Bold"/>
                <a:ea typeface="Roboto Bold"/>
                <a:cs typeface="Roboto Bold"/>
                <a:sym typeface="Roboto Bold"/>
              </a:rPr>
              <a:t>subsistemas</a:t>
            </a: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que se complementam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76656" y="5626307"/>
            <a:ext cx="6126480" cy="817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4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As </a:t>
            </a:r>
            <a:r>
              <a:rPr lang="en-US" sz="2407" b="true">
                <a:solidFill>
                  <a:srgbClr val="F4B34A"/>
                </a:solidFill>
                <a:latin typeface="Roboto Bold"/>
                <a:ea typeface="Roboto Bold"/>
                <a:cs typeface="Roboto Bold"/>
                <a:sym typeface="Roboto Bold"/>
              </a:rPr>
              <a:t>relações</a:t>
            </a: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e o fluxo de informação ligam</a:t>
            </a:r>
          </a:p>
          <a:p>
            <a:pPr algn="l">
              <a:lnSpc>
                <a:spcPts val="3274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todas as áreas da organização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76656" y="6665294"/>
            <a:ext cx="5742432" cy="817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4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Alterações numa área impactam outras</a:t>
            </a:r>
          </a:p>
          <a:p>
            <a:pPr algn="l">
              <a:lnSpc>
                <a:spcPts val="3274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 o </a:t>
            </a:r>
            <a:r>
              <a:rPr lang="en-US" sz="2407" b="true">
                <a:solidFill>
                  <a:srgbClr val="F4B34A"/>
                </a:solidFill>
                <a:latin typeface="Roboto Bold"/>
                <a:ea typeface="Roboto Bold"/>
                <a:cs typeface="Roboto Bold"/>
                <a:sym typeface="Roboto Bold"/>
              </a:rPr>
              <a:t>desempenho global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647700" y="7924800"/>
            <a:ext cx="8715375" cy="1933575"/>
          </a:xfrm>
          <a:custGeom>
            <a:avLst/>
            <a:gdLst/>
            <a:ahLst/>
            <a:cxnLst/>
            <a:rect r="r" b="b" t="t" l="l"/>
            <a:pathLst>
              <a:path h="1933575" w="8715375">
                <a:moveTo>
                  <a:pt x="0" y="0"/>
                </a:moveTo>
                <a:lnTo>
                  <a:pt x="8715375" y="0"/>
                </a:lnTo>
                <a:lnTo>
                  <a:pt x="871537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66775" y="8143875"/>
            <a:ext cx="1095375" cy="1504950"/>
          </a:xfrm>
          <a:custGeom>
            <a:avLst/>
            <a:gdLst/>
            <a:ahLst/>
            <a:cxnLst/>
            <a:rect r="r" b="b" t="t" l="l"/>
            <a:pathLst>
              <a:path h="1504950" w="1095375">
                <a:moveTo>
                  <a:pt x="0" y="0"/>
                </a:moveTo>
                <a:lnTo>
                  <a:pt x="1095375" y="0"/>
                </a:lnTo>
                <a:lnTo>
                  <a:pt x="109537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171700" y="8143875"/>
            <a:ext cx="228600" cy="1504950"/>
          </a:xfrm>
          <a:custGeom>
            <a:avLst/>
            <a:gdLst/>
            <a:ahLst/>
            <a:cxnLst/>
            <a:rect r="r" b="b" t="t" l="l"/>
            <a:pathLst>
              <a:path h="1504950" w="228600">
                <a:moveTo>
                  <a:pt x="0" y="0"/>
                </a:moveTo>
                <a:lnTo>
                  <a:pt x="228600" y="0"/>
                </a:lnTo>
                <a:lnTo>
                  <a:pt x="22860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798064" y="8190718"/>
            <a:ext cx="3346704" cy="459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22"/>
              </a:lnSpc>
            </a:pPr>
            <a:r>
              <a:rPr lang="en-US" b="true" sz="3010" spc="-90">
                <a:solidFill>
                  <a:srgbClr val="F4B34A"/>
                </a:solidFill>
                <a:latin typeface="Roboto Bold"/>
                <a:ea typeface="Roboto Bold"/>
                <a:cs typeface="Roboto Bold"/>
                <a:sym typeface="Roboto Bold"/>
              </a:rPr>
              <a:t>PENSE E PARTILHE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798064" y="8763571"/>
            <a:ext cx="5760720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2"/>
              </a:lnSpc>
            </a:pPr>
            <a:r>
              <a:rPr lang="en-US" sz="286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Que exemplos de interdependência</a:t>
            </a:r>
          </a:p>
          <a:p>
            <a:pPr algn="l">
              <a:lnSpc>
                <a:spcPts val="3442"/>
              </a:lnSpc>
            </a:pPr>
            <a:r>
              <a:rPr lang="en-US" sz="286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encontra neste organigrama?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8486775" y="857250"/>
            <a:ext cx="9372600" cy="8362950"/>
          </a:xfrm>
          <a:custGeom>
            <a:avLst/>
            <a:gdLst/>
            <a:ahLst/>
            <a:cxnLst/>
            <a:rect r="r" b="b" t="t" l="l"/>
            <a:pathLst>
              <a:path h="8362950" w="9372600">
                <a:moveTo>
                  <a:pt x="0" y="0"/>
                </a:moveTo>
                <a:lnTo>
                  <a:pt x="9372600" y="0"/>
                </a:lnTo>
                <a:lnTo>
                  <a:pt x="9372600" y="8362950"/>
                </a:lnTo>
                <a:lnTo>
                  <a:pt x="0" y="83629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2088368" y="345856"/>
            <a:ext cx="2487168" cy="339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2"/>
              </a:lnSpc>
            </a:pPr>
            <a:r>
              <a:rPr lang="en-US" sz="205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AMBIENTE EXTERNO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3058775" y="638175"/>
            <a:ext cx="447675" cy="1076325"/>
          </a:xfrm>
          <a:custGeom>
            <a:avLst/>
            <a:gdLst/>
            <a:ahLst/>
            <a:cxnLst/>
            <a:rect r="r" b="b" t="t" l="l"/>
            <a:pathLst>
              <a:path h="1076325" w="447675">
                <a:moveTo>
                  <a:pt x="0" y="0"/>
                </a:moveTo>
                <a:lnTo>
                  <a:pt x="447675" y="0"/>
                </a:lnTo>
                <a:lnTo>
                  <a:pt x="4476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1972925" y="1924050"/>
            <a:ext cx="2619375" cy="1504950"/>
          </a:xfrm>
          <a:custGeom>
            <a:avLst/>
            <a:gdLst/>
            <a:ahLst/>
            <a:cxnLst/>
            <a:rect r="r" b="b" t="t" l="l"/>
            <a:pathLst>
              <a:path h="1504950" w="2619375">
                <a:moveTo>
                  <a:pt x="0" y="0"/>
                </a:moveTo>
                <a:lnTo>
                  <a:pt x="2619375" y="0"/>
                </a:lnTo>
                <a:lnTo>
                  <a:pt x="261937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2563856" y="2472029"/>
            <a:ext cx="1572768" cy="408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6"/>
              </a:lnSpc>
            </a:pPr>
            <a:r>
              <a:rPr lang="en-US" sz="237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OBJETIVOS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10229850" y="2781300"/>
            <a:ext cx="1962150" cy="1504950"/>
          </a:xfrm>
          <a:custGeom>
            <a:avLst/>
            <a:gdLst/>
            <a:ahLst/>
            <a:cxnLst/>
            <a:rect r="r" b="b" t="t" l="l"/>
            <a:pathLst>
              <a:path h="1504950" w="1962150">
                <a:moveTo>
                  <a:pt x="0" y="0"/>
                </a:moveTo>
                <a:lnTo>
                  <a:pt x="1962150" y="0"/>
                </a:lnTo>
                <a:lnTo>
                  <a:pt x="196215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3058775" y="3209925"/>
            <a:ext cx="447675" cy="1076325"/>
          </a:xfrm>
          <a:custGeom>
            <a:avLst/>
            <a:gdLst/>
            <a:ahLst/>
            <a:cxnLst/>
            <a:rect r="r" b="b" t="t" l="l"/>
            <a:pathLst>
              <a:path h="1076325" w="447675">
                <a:moveTo>
                  <a:pt x="0" y="0"/>
                </a:moveTo>
                <a:lnTo>
                  <a:pt x="447675" y="0"/>
                </a:lnTo>
                <a:lnTo>
                  <a:pt x="4476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9144000" y="4067175"/>
            <a:ext cx="2181225" cy="1295400"/>
          </a:xfrm>
          <a:custGeom>
            <a:avLst/>
            <a:gdLst/>
            <a:ahLst/>
            <a:cxnLst/>
            <a:rect r="r" b="b" t="t" l="l"/>
            <a:pathLst>
              <a:path h="1295400" w="2181225">
                <a:moveTo>
                  <a:pt x="0" y="0"/>
                </a:moveTo>
                <a:lnTo>
                  <a:pt x="2181225" y="0"/>
                </a:lnTo>
                <a:lnTo>
                  <a:pt x="2181225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9582912" y="4502971"/>
            <a:ext cx="1298448" cy="4001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78"/>
              </a:lnSpc>
            </a:pPr>
            <a:r>
              <a:rPr lang="en-US" sz="233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PESSOAS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11096625" y="4495800"/>
            <a:ext cx="1095375" cy="438150"/>
          </a:xfrm>
          <a:custGeom>
            <a:avLst/>
            <a:gdLst/>
            <a:ahLst/>
            <a:cxnLst/>
            <a:rect r="r" b="b" t="t" l="l"/>
            <a:pathLst>
              <a:path h="438150" w="1095375">
                <a:moveTo>
                  <a:pt x="0" y="0"/>
                </a:moveTo>
                <a:lnTo>
                  <a:pt x="1095375" y="0"/>
                </a:lnTo>
                <a:lnTo>
                  <a:pt x="1095375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1972925" y="4067175"/>
            <a:ext cx="2619375" cy="1295400"/>
          </a:xfrm>
          <a:custGeom>
            <a:avLst/>
            <a:gdLst/>
            <a:ahLst/>
            <a:cxnLst/>
            <a:rect r="r" b="b" t="t" l="l"/>
            <a:pathLst>
              <a:path h="1295400" w="2619375">
                <a:moveTo>
                  <a:pt x="0" y="0"/>
                </a:moveTo>
                <a:lnTo>
                  <a:pt x="2619375" y="0"/>
                </a:lnTo>
                <a:lnTo>
                  <a:pt x="2619375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2545568" y="4507373"/>
            <a:ext cx="1664208" cy="391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30"/>
              </a:lnSpc>
            </a:pPr>
            <a:r>
              <a:rPr lang="en-US" sz="230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PROCESSOS</a:t>
            </a:r>
          </a:p>
        </p:txBody>
      </p:sp>
      <p:sp>
        <p:nvSpPr>
          <p:cNvPr name="Freeform 26" id="26"/>
          <p:cNvSpPr/>
          <p:nvPr/>
        </p:nvSpPr>
        <p:spPr>
          <a:xfrm flipH="false" flipV="false" rot="0">
            <a:off x="14363700" y="4495800"/>
            <a:ext cx="1095375" cy="438150"/>
          </a:xfrm>
          <a:custGeom>
            <a:avLst/>
            <a:gdLst/>
            <a:ahLst/>
            <a:cxnLst/>
            <a:rect r="r" b="b" t="t" l="l"/>
            <a:pathLst>
              <a:path h="438150" w="1095375">
                <a:moveTo>
                  <a:pt x="0" y="0"/>
                </a:moveTo>
                <a:lnTo>
                  <a:pt x="1095375" y="0"/>
                </a:lnTo>
                <a:lnTo>
                  <a:pt x="1095375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5240000" y="4067175"/>
            <a:ext cx="2181225" cy="1295400"/>
          </a:xfrm>
          <a:custGeom>
            <a:avLst/>
            <a:gdLst/>
            <a:ahLst/>
            <a:cxnLst/>
            <a:rect r="r" b="b" t="t" l="l"/>
            <a:pathLst>
              <a:path h="1295400" w="2181225">
                <a:moveTo>
                  <a:pt x="0" y="0"/>
                </a:moveTo>
                <a:lnTo>
                  <a:pt x="2181225" y="0"/>
                </a:lnTo>
                <a:lnTo>
                  <a:pt x="2181225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15471648" y="4511415"/>
            <a:ext cx="1719072" cy="3832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33"/>
              </a:lnSpc>
            </a:pPr>
            <a:r>
              <a:rPr lang="en-US" sz="223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TECNOLOGIA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14582775" y="2781300"/>
            <a:ext cx="1971675" cy="1504950"/>
          </a:xfrm>
          <a:custGeom>
            <a:avLst/>
            <a:gdLst/>
            <a:ahLst/>
            <a:cxnLst/>
            <a:rect r="r" b="b" t="t" l="l"/>
            <a:pathLst>
              <a:path h="1504950" w="1971675">
                <a:moveTo>
                  <a:pt x="0" y="0"/>
                </a:moveTo>
                <a:lnTo>
                  <a:pt x="1971675" y="0"/>
                </a:lnTo>
                <a:lnTo>
                  <a:pt x="197167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9572625" y="5143500"/>
            <a:ext cx="1095375" cy="1933575"/>
          </a:xfrm>
          <a:custGeom>
            <a:avLst/>
            <a:gdLst/>
            <a:ahLst/>
            <a:cxnLst/>
            <a:rect r="r" b="b" t="t" l="l"/>
            <a:pathLst>
              <a:path h="1933575" w="1095375">
                <a:moveTo>
                  <a:pt x="0" y="0"/>
                </a:moveTo>
                <a:lnTo>
                  <a:pt x="1095375" y="0"/>
                </a:lnTo>
                <a:lnTo>
                  <a:pt x="109537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0229850" y="5143500"/>
            <a:ext cx="438150" cy="1285875"/>
          </a:xfrm>
          <a:custGeom>
            <a:avLst/>
            <a:gdLst/>
            <a:ahLst/>
            <a:cxnLst/>
            <a:rect r="r" b="b" t="t" l="l"/>
            <a:pathLst>
              <a:path h="1285875" w="438150">
                <a:moveTo>
                  <a:pt x="0" y="0"/>
                </a:moveTo>
                <a:lnTo>
                  <a:pt x="438150" y="0"/>
                </a:lnTo>
                <a:lnTo>
                  <a:pt x="43815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10448925" y="6210300"/>
            <a:ext cx="2619375" cy="1504950"/>
          </a:xfrm>
          <a:custGeom>
            <a:avLst/>
            <a:gdLst/>
            <a:ahLst/>
            <a:cxnLst/>
            <a:rect r="r" b="b" t="t" l="l"/>
            <a:pathLst>
              <a:path h="1504950" w="2619375">
                <a:moveTo>
                  <a:pt x="0" y="0"/>
                </a:moveTo>
                <a:lnTo>
                  <a:pt x="2619375" y="0"/>
                </a:lnTo>
                <a:lnTo>
                  <a:pt x="261937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11972925" y="5143500"/>
            <a:ext cx="876300" cy="1076325"/>
          </a:xfrm>
          <a:custGeom>
            <a:avLst/>
            <a:gdLst/>
            <a:ahLst/>
            <a:cxnLst/>
            <a:rect r="r" b="b" t="t" l="l"/>
            <a:pathLst>
              <a:path h="1076325" w="876300">
                <a:moveTo>
                  <a:pt x="0" y="0"/>
                </a:moveTo>
                <a:lnTo>
                  <a:pt x="876300" y="0"/>
                </a:lnTo>
                <a:lnTo>
                  <a:pt x="87630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12839700" y="6638925"/>
            <a:ext cx="876300" cy="438150"/>
          </a:xfrm>
          <a:custGeom>
            <a:avLst/>
            <a:gdLst/>
            <a:ahLst/>
            <a:cxnLst/>
            <a:rect r="r" b="b" t="t" l="l"/>
            <a:pathLst>
              <a:path h="438150" w="876300">
                <a:moveTo>
                  <a:pt x="0" y="0"/>
                </a:moveTo>
                <a:lnTo>
                  <a:pt x="876300" y="0"/>
                </a:lnTo>
                <a:lnTo>
                  <a:pt x="876300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13496925" y="6210300"/>
            <a:ext cx="2619375" cy="1504950"/>
          </a:xfrm>
          <a:custGeom>
            <a:avLst/>
            <a:gdLst/>
            <a:ahLst/>
            <a:cxnLst/>
            <a:rect r="r" b="b" t="t" l="l"/>
            <a:pathLst>
              <a:path h="1504950" w="2619375">
                <a:moveTo>
                  <a:pt x="0" y="0"/>
                </a:moveTo>
                <a:lnTo>
                  <a:pt x="2619375" y="0"/>
                </a:lnTo>
                <a:lnTo>
                  <a:pt x="261937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13925550" y="5143500"/>
            <a:ext cx="666750" cy="1285875"/>
          </a:xfrm>
          <a:custGeom>
            <a:avLst/>
            <a:gdLst/>
            <a:ahLst/>
            <a:cxnLst/>
            <a:rect r="r" b="b" t="t" l="l"/>
            <a:pathLst>
              <a:path h="1285875" w="666750">
                <a:moveTo>
                  <a:pt x="0" y="0"/>
                </a:moveTo>
                <a:lnTo>
                  <a:pt x="666750" y="0"/>
                </a:lnTo>
                <a:lnTo>
                  <a:pt x="66675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l="0" t="0" r="0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15887700" y="5143500"/>
            <a:ext cx="876300" cy="1933575"/>
          </a:xfrm>
          <a:custGeom>
            <a:avLst/>
            <a:gdLst/>
            <a:ahLst/>
            <a:cxnLst/>
            <a:rect r="r" b="b" t="t" l="l"/>
            <a:pathLst>
              <a:path h="1933575" w="876300">
                <a:moveTo>
                  <a:pt x="0" y="0"/>
                </a:moveTo>
                <a:lnTo>
                  <a:pt x="876300" y="0"/>
                </a:lnTo>
                <a:lnTo>
                  <a:pt x="87630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 l="0" t="0" r="0" b="0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15887700" y="5143500"/>
            <a:ext cx="228600" cy="1285875"/>
          </a:xfrm>
          <a:custGeom>
            <a:avLst/>
            <a:gdLst/>
            <a:ahLst/>
            <a:cxnLst/>
            <a:rect r="r" b="b" t="t" l="l"/>
            <a:pathLst>
              <a:path h="1285875" w="228600">
                <a:moveTo>
                  <a:pt x="0" y="0"/>
                </a:moveTo>
                <a:lnTo>
                  <a:pt x="228600" y="0"/>
                </a:lnTo>
                <a:lnTo>
                  <a:pt x="22860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 l="0" t="0" r="0" b="0"/>
            </a:stretch>
          </a:blipFill>
        </p:spPr>
      </p:sp>
      <p:sp>
        <p:nvSpPr>
          <p:cNvPr name="TextBox 39" id="39"/>
          <p:cNvSpPr txBox="true"/>
          <p:nvPr/>
        </p:nvSpPr>
        <p:spPr>
          <a:xfrm rot="0">
            <a:off x="12015216" y="9481834"/>
            <a:ext cx="2542032" cy="348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40"/>
              </a:lnSpc>
            </a:pPr>
            <a:r>
              <a:rPr lang="en-US" sz="208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AMBIENTE EXTERNO</a:t>
            </a:r>
          </a:p>
        </p:txBody>
      </p:sp>
      <p:sp>
        <p:nvSpPr>
          <p:cNvPr name="Freeform 40" id="40"/>
          <p:cNvSpPr/>
          <p:nvPr/>
        </p:nvSpPr>
        <p:spPr>
          <a:xfrm flipH="false" flipV="false" rot="0">
            <a:off x="13058775" y="8143875"/>
            <a:ext cx="447675" cy="1285875"/>
          </a:xfrm>
          <a:custGeom>
            <a:avLst/>
            <a:gdLst/>
            <a:ahLst/>
            <a:cxnLst/>
            <a:rect r="r" b="b" t="t" l="l"/>
            <a:pathLst>
              <a:path h="1285875" w="447675">
                <a:moveTo>
                  <a:pt x="0" y="0"/>
                </a:moveTo>
                <a:lnTo>
                  <a:pt x="447675" y="0"/>
                </a:lnTo>
                <a:lnTo>
                  <a:pt x="44767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 l="0" t="0" r="0" b="0"/>
            </a:stretch>
          </a:blipFill>
        </p:spPr>
      </p:sp>
      <p:sp>
        <p:nvSpPr>
          <p:cNvPr name="TextBox 41" id="41"/>
          <p:cNvSpPr txBox="true"/>
          <p:nvPr/>
        </p:nvSpPr>
        <p:spPr>
          <a:xfrm rot="0">
            <a:off x="10954512" y="6436927"/>
            <a:ext cx="1481328" cy="4001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78"/>
              </a:lnSpc>
            </a:pPr>
            <a:r>
              <a:rPr lang="en-US" sz="233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RECURSOS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0735056" y="6822597"/>
            <a:ext cx="1993392" cy="5120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69"/>
              </a:lnSpc>
            </a:pPr>
            <a:r>
              <a:rPr lang="en-US" sz="152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(humanos, financeiros,</a:t>
            </a:r>
          </a:p>
          <a:p>
            <a:pPr algn="ctr">
              <a:lnSpc>
                <a:spcPts val="2069"/>
              </a:lnSpc>
            </a:pPr>
            <a:r>
              <a:rPr lang="en-US" sz="152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materiais)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3898880" y="6738530"/>
            <a:ext cx="1847088" cy="382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1"/>
              </a:lnSpc>
            </a:pPr>
            <a:r>
              <a:rPr lang="en-US" sz="2266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INFORMAÇÃO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969264" y="7949307"/>
            <a:ext cx="987552" cy="21013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421"/>
              </a:lnSpc>
            </a:pPr>
            <a:r>
              <a:rPr lang="en-US" b="true" sz="14035" spc="-421">
                <a:solidFill>
                  <a:srgbClr val="F4B34A"/>
                </a:solidFill>
                <a:latin typeface="Roboto Bold"/>
                <a:ea typeface="Roboto Bold"/>
                <a:cs typeface="Roboto Bold"/>
                <a:sym typeface="Roboto Bold"/>
              </a:rPr>
              <a:t>?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86384" y="739480"/>
            <a:ext cx="11155680" cy="857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78"/>
              </a:lnSpc>
            </a:pPr>
            <a:r>
              <a:rPr lang="en-US" sz="6378" spc="-318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Entradas, Processos e Saídas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647700" y="1714500"/>
            <a:ext cx="1752600" cy="219075"/>
          </a:xfrm>
          <a:custGeom>
            <a:avLst/>
            <a:gdLst/>
            <a:ahLst/>
            <a:cxnLst/>
            <a:rect r="r" b="b" t="t" l="l"/>
            <a:pathLst>
              <a:path h="219075" w="1752600">
                <a:moveTo>
                  <a:pt x="0" y="0"/>
                </a:moveTo>
                <a:lnTo>
                  <a:pt x="1752600" y="0"/>
                </a:lnTo>
                <a:lnTo>
                  <a:pt x="17526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841248" y="2152840"/>
            <a:ext cx="1024128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7"/>
              </a:lnSpc>
            </a:pPr>
            <a:r>
              <a:rPr lang="en-US" sz="2797" spc="-5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 modelo básico </a:t>
            </a:r>
            <a:r>
              <a:rPr lang="en-US" sz="2797" spc="-55" b="true">
                <a:solidFill>
                  <a:srgbClr val="D48A3D"/>
                </a:solidFill>
                <a:latin typeface="Roboto Bold"/>
                <a:ea typeface="Roboto Bold"/>
                <a:cs typeface="Roboto Bold"/>
                <a:sym typeface="Roboto Bold"/>
              </a:rPr>
              <a:t>input–processo–output</a:t>
            </a:r>
            <a:r>
              <a:rPr lang="en-US" sz="2797" spc="-5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aplicado à organização.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647700" y="3000375"/>
            <a:ext cx="4143375" cy="1076325"/>
          </a:xfrm>
          <a:custGeom>
            <a:avLst/>
            <a:gdLst/>
            <a:ahLst/>
            <a:cxnLst/>
            <a:rect r="r" b="b" t="t" l="l"/>
            <a:pathLst>
              <a:path h="1076325" w="4143375">
                <a:moveTo>
                  <a:pt x="0" y="0"/>
                </a:moveTo>
                <a:lnTo>
                  <a:pt x="4143375" y="0"/>
                </a:lnTo>
                <a:lnTo>
                  <a:pt x="41433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152144" y="4327206"/>
            <a:ext cx="3822192" cy="24681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7"/>
              </a:lnSpc>
            </a:pPr>
            <a:r>
              <a:rPr lang="en-US" sz="215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pessoas</a:t>
            </a:r>
          </a:p>
          <a:p>
            <a:pPr algn="l">
              <a:lnSpc>
                <a:spcPts val="2807"/>
              </a:lnSpc>
            </a:pPr>
            <a:r>
              <a:rPr lang="en-US" sz="215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capital</a:t>
            </a:r>
          </a:p>
          <a:p>
            <a:pPr algn="l">
              <a:lnSpc>
                <a:spcPts val="2807"/>
              </a:lnSpc>
            </a:pPr>
            <a:r>
              <a:rPr lang="en-US" sz="215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informação</a:t>
            </a:r>
          </a:p>
          <a:p>
            <a:pPr algn="l">
              <a:lnSpc>
                <a:spcPts val="2807"/>
              </a:lnSpc>
            </a:pPr>
            <a:r>
              <a:rPr lang="en-US" sz="215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matérias–primas</a:t>
            </a:r>
          </a:p>
          <a:p>
            <a:pPr algn="l">
              <a:lnSpc>
                <a:spcPts val="2807"/>
              </a:lnSpc>
            </a:pPr>
            <a:r>
              <a:rPr lang="en-US" sz="215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energia</a:t>
            </a:r>
          </a:p>
          <a:p>
            <a:pPr algn="l">
              <a:lnSpc>
                <a:spcPts val="2807"/>
              </a:lnSpc>
            </a:pPr>
            <a:r>
              <a:rPr lang="en-US" sz="215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tecnologia</a:t>
            </a:r>
          </a:p>
          <a:p>
            <a:pPr algn="l">
              <a:lnSpc>
                <a:spcPts val="2807"/>
              </a:lnSpc>
            </a:pPr>
            <a:r>
              <a:rPr lang="en-US" sz="215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expectativas dos stakeholders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4781550" y="3429000"/>
            <a:ext cx="1104900" cy="428625"/>
          </a:xfrm>
          <a:custGeom>
            <a:avLst/>
            <a:gdLst/>
            <a:ahLst/>
            <a:cxnLst/>
            <a:rect r="r" b="b" t="t" l="l"/>
            <a:pathLst>
              <a:path h="428625" w="1104900">
                <a:moveTo>
                  <a:pt x="0" y="0"/>
                </a:moveTo>
                <a:lnTo>
                  <a:pt x="1104900" y="0"/>
                </a:lnTo>
                <a:lnTo>
                  <a:pt x="110490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876925" y="3000375"/>
            <a:ext cx="4362450" cy="1076325"/>
          </a:xfrm>
          <a:custGeom>
            <a:avLst/>
            <a:gdLst/>
            <a:ahLst/>
            <a:cxnLst/>
            <a:rect r="r" b="b" t="t" l="l"/>
            <a:pathLst>
              <a:path h="1076325" w="4362450">
                <a:moveTo>
                  <a:pt x="0" y="0"/>
                </a:moveTo>
                <a:lnTo>
                  <a:pt x="4362450" y="0"/>
                </a:lnTo>
                <a:lnTo>
                  <a:pt x="436245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6821424" y="4325907"/>
            <a:ext cx="1847088" cy="2172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53"/>
              </a:lnSpc>
            </a:pPr>
            <a:r>
              <a:rPr lang="en-US" sz="219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operações</a:t>
            </a:r>
          </a:p>
          <a:p>
            <a:pPr algn="l">
              <a:lnSpc>
                <a:spcPts val="2853"/>
              </a:lnSpc>
            </a:pPr>
            <a:r>
              <a:rPr lang="en-US" sz="219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decisões</a:t>
            </a:r>
          </a:p>
          <a:p>
            <a:pPr algn="l">
              <a:lnSpc>
                <a:spcPts val="2853"/>
              </a:lnSpc>
            </a:pPr>
            <a:r>
              <a:rPr lang="en-US" sz="219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comunicação</a:t>
            </a:r>
          </a:p>
          <a:p>
            <a:pPr algn="l">
              <a:lnSpc>
                <a:spcPts val="2853"/>
              </a:lnSpc>
            </a:pPr>
            <a:r>
              <a:rPr lang="en-US" sz="219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coordenação</a:t>
            </a:r>
          </a:p>
          <a:p>
            <a:pPr algn="l">
              <a:lnSpc>
                <a:spcPts val="2853"/>
              </a:lnSpc>
            </a:pPr>
            <a:r>
              <a:rPr lang="en-US" sz="219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aprendizagem</a:t>
            </a:r>
          </a:p>
          <a:p>
            <a:pPr algn="l">
              <a:lnSpc>
                <a:spcPts val="2853"/>
              </a:lnSpc>
            </a:pPr>
            <a:r>
              <a:rPr lang="en-US" sz="219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transformação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0229850" y="3429000"/>
            <a:ext cx="1095375" cy="428625"/>
          </a:xfrm>
          <a:custGeom>
            <a:avLst/>
            <a:gdLst/>
            <a:ahLst/>
            <a:cxnLst/>
            <a:rect r="r" b="b" t="t" l="l"/>
            <a:pathLst>
              <a:path h="428625" w="1095375">
                <a:moveTo>
                  <a:pt x="0" y="0"/>
                </a:moveTo>
                <a:lnTo>
                  <a:pt x="1095375" y="0"/>
                </a:lnTo>
                <a:lnTo>
                  <a:pt x="109537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315700" y="3000375"/>
            <a:ext cx="4362450" cy="1076325"/>
          </a:xfrm>
          <a:custGeom>
            <a:avLst/>
            <a:gdLst/>
            <a:ahLst/>
            <a:cxnLst/>
            <a:rect r="r" b="b" t="t" l="l"/>
            <a:pathLst>
              <a:path h="1076325" w="4362450">
                <a:moveTo>
                  <a:pt x="0" y="0"/>
                </a:moveTo>
                <a:lnTo>
                  <a:pt x="4362450" y="0"/>
                </a:lnTo>
                <a:lnTo>
                  <a:pt x="436245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2161520" y="4348092"/>
            <a:ext cx="2670048" cy="17165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15"/>
              </a:lnSpc>
            </a:pPr>
            <a:r>
              <a:rPr lang="en-US" sz="208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produtos e serviços</a:t>
            </a:r>
          </a:p>
          <a:p>
            <a:pPr algn="l">
              <a:lnSpc>
                <a:spcPts val="2715"/>
              </a:lnSpc>
            </a:pPr>
            <a:r>
              <a:rPr lang="en-US" sz="208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resultados financeiros</a:t>
            </a:r>
          </a:p>
          <a:p>
            <a:pPr algn="l">
              <a:lnSpc>
                <a:spcPts val="2715"/>
              </a:lnSpc>
            </a:pPr>
            <a:r>
              <a:rPr lang="en-US" sz="208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impacto social</a:t>
            </a:r>
          </a:p>
          <a:p>
            <a:pPr algn="l">
              <a:lnSpc>
                <a:spcPts val="2715"/>
              </a:lnSpc>
            </a:pPr>
            <a:r>
              <a:rPr lang="en-US" sz="208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satisfação do cliente</a:t>
            </a:r>
          </a:p>
          <a:p>
            <a:pPr algn="l">
              <a:lnSpc>
                <a:spcPts val="2715"/>
              </a:lnSpc>
            </a:pPr>
            <a:r>
              <a:rPr lang="en-US" sz="208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resíduos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209550" y="6858000"/>
            <a:ext cx="12639675" cy="3429000"/>
          </a:xfrm>
          <a:custGeom>
            <a:avLst/>
            <a:gdLst/>
            <a:ahLst/>
            <a:cxnLst/>
            <a:rect r="r" b="b" t="t" l="l"/>
            <a:pathLst>
              <a:path h="3429000" w="12639675">
                <a:moveTo>
                  <a:pt x="0" y="0"/>
                </a:moveTo>
                <a:lnTo>
                  <a:pt x="12639675" y="0"/>
                </a:lnTo>
                <a:lnTo>
                  <a:pt x="12639675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3167360" y="7490579"/>
            <a:ext cx="3273552" cy="2406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2"/>
              </a:lnSpc>
            </a:pPr>
            <a:r>
              <a:rPr lang="en-US" sz="247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Numa loja </a:t>
            </a:r>
            <a:r>
              <a:rPr lang="en-US" sz="2478" b="true">
                <a:solidFill>
                  <a:srgbClr val="D48A3D"/>
                </a:solidFill>
                <a:latin typeface="Roboto Bold"/>
                <a:ea typeface="Roboto Bold"/>
                <a:cs typeface="Roboto Bold"/>
                <a:sym typeface="Roboto Bold"/>
              </a:rPr>
              <a:t>Continente</a:t>
            </a:r>
            <a:r>
              <a:rPr lang="en-US" sz="247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</a:p>
          <a:p>
            <a:pPr algn="l">
              <a:lnSpc>
                <a:spcPts val="3222"/>
              </a:lnSpc>
            </a:pPr>
            <a:r>
              <a:rPr lang="en-US" sz="247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os recursos entram,</a:t>
            </a:r>
          </a:p>
          <a:p>
            <a:pPr algn="l">
              <a:lnSpc>
                <a:spcPts val="3222"/>
              </a:lnSpc>
            </a:pPr>
            <a:r>
              <a:rPr lang="en-US" sz="247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são transformados em</a:t>
            </a:r>
          </a:p>
          <a:p>
            <a:pPr algn="l">
              <a:lnSpc>
                <a:spcPts val="3222"/>
              </a:lnSpc>
            </a:pPr>
            <a:r>
              <a:rPr lang="en-US" sz="247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valor no dia a dia e</a:t>
            </a:r>
          </a:p>
          <a:p>
            <a:pPr algn="l">
              <a:lnSpc>
                <a:spcPts val="3222"/>
              </a:lnSpc>
            </a:pPr>
            <a:r>
              <a:rPr lang="en-US" sz="247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geram resultados para</a:t>
            </a:r>
          </a:p>
          <a:p>
            <a:pPr algn="l">
              <a:lnSpc>
                <a:spcPts val="3222"/>
              </a:lnSpc>
            </a:pPr>
            <a:r>
              <a:rPr lang="en-US" sz="247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clientes e comunidade.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59536" y="3086835"/>
            <a:ext cx="3767328" cy="9540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88"/>
              </a:lnSpc>
            </a:pPr>
            <a:r>
              <a:rPr lang="en-US" b="true" sz="5562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ENTRADAS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144768" y="3112709"/>
            <a:ext cx="3913632" cy="911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90"/>
              </a:lnSpc>
            </a:pPr>
            <a:r>
              <a:rPr lang="en-US" b="true" sz="535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PROCESSOS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1558016" y="3086835"/>
            <a:ext cx="4059936" cy="9540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88"/>
              </a:lnSpc>
            </a:pPr>
            <a:r>
              <a:rPr lang="en-US" b="true" sz="5562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SAÍDAS</a:t>
            </a:r>
          </a:p>
        </p:txBody>
      </p:sp>
      <p:sp>
        <p:nvSpPr>
          <p:cNvPr name="TextBox 19" id="19"/>
          <p:cNvSpPr txBox="true"/>
          <p:nvPr/>
        </p:nvSpPr>
        <p:spPr>
          <a:xfrm rot="-399599">
            <a:off x="3750269" y="7396935"/>
            <a:ext cx="3456432" cy="599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3"/>
              </a:lnSpc>
            </a:pPr>
            <a:r>
              <a:rPr lang="en-US" sz="4463">
                <a:solidFill>
                  <a:srgbClr val="FF5757"/>
                </a:solidFill>
                <a:latin typeface="Roboto"/>
                <a:ea typeface="Roboto"/>
                <a:cs typeface="Roboto"/>
                <a:sym typeface="Roboto"/>
              </a:rPr>
              <a:t>CONTINENTE</a:t>
            </a:r>
          </a:p>
        </p:txBody>
      </p:sp>
      <p:sp>
        <p:nvSpPr>
          <p:cNvPr name="TextBox 20" id="20"/>
          <p:cNvSpPr txBox="true"/>
          <p:nvPr/>
        </p:nvSpPr>
        <p:spPr>
          <a:xfrm rot="-108000">
            <a:off x="9691850" y="8116438"/>
            <a:ext cx="1627632" cy="655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49"/>
              </a:lnSpc>
            </a:pPr>
            <a:r>
              <a:rPr lang="en-US" sz="2549" spc="-50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bom dia</a:t>
            </a:r>
          </a:p>
          <a:p>
            <a:pPr algn="l">
              <a:lnSpc>
                <a:spcPts val="2549"/>
              </a:lnSpc>
            </a:pPr>
            <a:r>
              <a:rPr lang="en-US" sz="2549" spc="-50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é tão nosso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167360" y="7045262"/>
            <a:ext cx="2633472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76"/>
              </a:lnSpc>
            </a:pPr>
            <a:r>
              <a:rPr lang="en-US" b="true" sz="2230" spc="-44">
                <a:solidFill>
                  <a:srgbClr val="D48A3D"/>
                </a:solidFill>
                <a:latin typeface="Roboto Bold"/>
                <a:ea typeface="Roboto Bold"/>
                <a:cs typeface="Roboto Bold"/>
                <a:sym typeface="Roboto Bold"/>
              </a:rPr>
              <a:t>EXEMPLO PRÁTICO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48640" y="561785"/>
            <a:ext cx="9619488" cy="1819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85"/>
              </a:lnSpc>
            </a:pPr>
            <a:r>
              <a:rPr lang="en-US" sz="5988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Feedback e Aprendizagem Organizacional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428625" y="2781300"/>
            <a:ext cx="1533525" cy="219075"/>
          </a:xfrm>
          <a:custGeom>
            <a:avLst/>
            <a:gdLst/>
            <a:ahLst/>
            <a:cxnLst/>
            <a:rect r="r" b="b" t="t" l="l"/>
            <a:pathLst>
              <a:path h="219075" w="1533525">
                <a:moveTo>
                  <a:pt x="0" y="0"/>
                </a:moveTo>
                <a:lnTo>
                  <a:pt x="1533525" y="0"/>
                </a:lnTo>
                <a:lnTo>
                  <a:pt x="15335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48640" y="3261387"/>
            <a:ext cx="7315200" cy="11494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22"/>
              </a:lnSpc>
            </a:pPr>
            <a:r>
              <a:rPr lang="en-US" sz="308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 feedback alimenta ajustes e impulsiona a melhoria contínua.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9353550" y="0"/>
            <a:ext cx="8934450" cy="5791200"/>
          </a:xfrm>
          <a:custGeom>
            <a:avLst/>
            <a:gdLst/>
            <a:ahLst/>
            <a:cxnLst/>
            <a:rect r="r" b="b" t="t" l="l"/>
            <a:pathLst>
              <a:path h="5791200" w="8934450">
                <a:moveTo>
                  <a:pt x="0" y="0"/>
                </a:moveTo>
                <a:lnTo>
                  <a:pt x="8934450" y="0"/>
                </a:lnTo>
                <a:lnTo>
                  <a:pt x="8934450" y="5791200"/>
                </a:lnTo>
                <a:lnTo>
                  <a:pt x="0" y="57912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28625" y="5353050"/>
            <a:ext cx="9153525" cy="3867150"/>
          </a:xfrm>
          <a:custGeom>
            <a:avLst/>
            <a:gdLst/>
            <a:ahLst/>
            <a:cxnLst/>
            <a:rect r="r" b="b" t="t" l="l"/>
            <a:pathLst>
              <a:path h="3867150" w="9153525">
                <a:moveTo>
                  <a:pt x="0" y="0"/>
                </a:moveTo>
                <a:lnTo>
                  <a:pt x="9153525" y="0"/>
                </a:lnTo>
                <a:lnTo>
                  <a:pt x="9153525" y="3867150"/>
                </a:lnTo>
                <a:lnTo>
                  <a:pt x="0" y="38671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804672" y="5672481"/>
            <a:ext cx="3767328" cy="407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1"/>
              </a:lnSpc>
            </a:pPr>
            <a:r>
              <a:rPr lang="en-US" sz="2337" b="true">
                <a:solidFill>
                  <a:srgbClr val="E19740"/>
                </a:solidFill>
                <a:latin typeface="Roboto Bold"/>
                <a:ea typeface="Roboto Bold"/>
                <a:cs typeface="Roboto Bold"/>
                <a:sym typeface="Roboto Bold"/>
              </a:rPr>
              <a:t>CICLO DE APRENDIZAGEM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647700" y="6429375"/>
            <a:ext cx="1971675" cy="1285875"/>
          </a:xfrm>
          <a:custGeom>
            <a:avLst/>
            <a:gdLst/>
            <a:ahLst/>
            <a:cxnLst/>
            <a:rect r="r" b="b" t="t" l="l"/>
            <a:pathLst>
              <a:path h="1285875" w="1971675">
                <a:moveTo>
                  <a:pt x="0" y="0"/>
                </a:moveTo>
                <a:lnTo>
                  <a:pt x="1971675" y="0"/>
                </a:lnTo>
                <a:lnTo>
                  <a:pt x="197167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969264" y="6914801"/>
            <a:ext cx="1298448" cy="3496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75"/>
              </a:lnSpc>
            </a:pPr>
            <a:r>
              <a:rPr lang="en-US" sz="1982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OBSERVAR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2828925" y="6429375"/>
            <a:ext cx="1962150" cy="1285875"/>
          </a:xfrm>
          <a:custGeom>
            <a:avLst/>
            <a:gdLst/>
            <a:ahLst/>
            <a:cxnLst/>
            <a:rect r="r" b="b" t="t" l="l"/>
            <a:pathLst>
              <a:path h="1285875" w="1962150">
                <a:moveTo>
                  <a:pt x="0" y="0"/>
                </a:moveTo>
                <a:lnTo>
                  <a:pt x="1962150" y="0"/>
                </a:lnTo>
                <a:lnTo>
                  <a:pt x="196215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163824" y="6905726"/>
            <a:ext cx="1408176" cy="358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25"/>
              </a:lnSpc>
            </a:pPr>
            <a:r>
              <a:rPr lang="en-US" sz="2017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COMPARAR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5219700" y="6429375"/>
            <a:ext cx="1971675" cy="1285875"/>
          </a:xfrm>
          <a:custGeom>
            <a:avLst/>
            <a:gdLst/>
            <a:ahLst/>
            <a:cxnLst/>
            <a:rect r="r" b="b" t="t" l="l"/>
            <a:pathLst>
              <a:path h="1285875" w="1971675">
                <a:moveTo>
                  <a:pt x="0" y="0"/>
                </a:moveTo>
                <a:lnTo>
                  <a:pt x="1971675" y="0"/>
                </a:lnTo>
                <a:lnTo>
                  <a:pt x="197167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5522976" y="6905726"/>
            <a:ext cx="1170432" cy="358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25"/>
              </a:lnSpc>
            </a:pPr>
            <a:r>
              <a:rPr lang="en-US" sz="2017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AJUSTAR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7400925" y="6429375"/>
            <a:ext cx="1962150" cy="1285875"/>
          </a:xfrm>
          <a:custGeom>
            <a:avLst/>
            <a:gdLst/>
            <a:ahLst/>
            <a:cxnLst/>
            <a:rect r="r" b="b" t="t" l="l"/>
            <a:pathLst>
              <a:path h="1285875" w="1962150">
                <a:moveTo>
                  <a:pt x="0" y="0"/>
                </a:moveTo>
                <a:lnTo>
                  <a:pt x="1962150" y="0"/>
                </a:lnTo>
                <a:lnTo>
                  <a:pt x="196215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7699248" y="6905726"/>
            <a:ext cx="1353312" cy="358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25"/>
              </a:lnSpc>
            </a:pPr>
            <a:r>
              <a:rPr lang="en-US" sz="2017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APRENDER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2390775" y="6858000"/>
            <a:ext cx="657225" cy="428625"/>
          </a:xfrm>
          <a:custGeom>
            <a:avLst/>
            <a:gdLst/>
            <a:ahLst/>
            <a:cxnLst/>
            <a:rect r="r" b="b" t="t" l="l"/>
            <a:pathLst>
              <a:path h="428625" w="657225">
                <a:moveTo>
                  <a:pt x="0" y="0"/>
                </a:moveTo>
                <a:lnTo>
                  <a:pt x="657225" y="0"/>
                </a:lnTo>
                <a:lnTo>
                  <a:pt x="6572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4781550" y="6858000"/>
            <a:ext cx="447675" cy="428625"/>
          </a:xfrm>
          <a:custGeom>
            <a:avLst/>
            <a:gdLst/>
            <a:ahLst/>
            <a:cxnLst/>
            <a:rect r="r" b="b" t="t" l="l"/>
            <a:pathLst>
              <a:path h="428625" w="447675">
                <a:moveTo>
                  <a:pt x="0" y="0"/>
                </a:moveTo>
                <a:lnTo>
                  <a:pt x="447675" y="0"/>
                </a:lnTo>
                <a:lnTo>
                  <a:pt x="44767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6962775" y="6858000"/>
            <a:ext cx="657225" cy="428625"/>
          </a:xfrm>
          <a:custGeom>
            <a:avLst/>
            <a:gdLst/>
            <a:ahLst/>
            <a:cxnLst/>
            <a:rect r="r" b="b" t="t" l="l"/>
            <a:pathLst>
              <a:path h="428625" w="657225">
                <a:moveTo>
                  <a:pt x="0" y="0"/>
                </a:moveTo>
                <a:lnTo>
                  <a:pt x="657225" y="0"/>
                </a:lnTo>
                <a:lnTo>
                  <a:pt x="6572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304925" y="7715250"/>
            <a:ext cx="438150" cy="857250"/>
          </a:xfrm>
          <a:custGeom>
            <a:avLst/>
            <a:gdLst/>
            <a:ahLst/>
            <a:cxnLst/>
            <a:rect r="r" b="b" t="t" l="l"/>
            <a:pathLst>
              <a:path h="857250" w="438150">
                <a:moveTo>
                  <a:pt x="0" y="0"/>
                </a:moveTo>
                <a:lnTo>
                  <a:pt x="438150" y="0"/>
                </a:lnTo>
                <a:lnTo>
                  <a:pt x="4381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524000" y="7715250"/>
            <a:ext cx="6972300" cy="857250"/>
          </a:xfrm>
          <a:custGeom>
            <a:avLst/>
            <a:gdLst/>
            <a:ahLst/>
            <a:cxnLst/>
            <a:rect r="r" b="b" t="t" l="l"/>
            <a:pathLst>
              <a:path h="857250" w="6972300">
                <a:moveTo>
                  <a:pt x="0" y="0"/>
                </a:moveTo>
                <a:lnTo>
                  <a:pt x="6972300" y="0"/>
                </a:lnTo>
                <a:lnTo>
                  <a:pt x="697230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9930384" y="6053100"/>
            <a:ext cx="3163824" cy="407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1"/>
              </a:lnSpc>
            </a:pPr>
            <a:r>
              <a:rPr lang="en-US" sz="2337" b="true">
                <a:solidFill>
                  <a:srgbClr val="E19740"/>
                </a:solidFill>
                <a:latin typeface="Roboto Bold"/>
                <a:ea typeface="Roboto Bold"/>
                <a:cs typeface="Roboto Bold"/>
                <a:sym typeface="Roboto Bold"/>
              </a:rPr>
              <a:t>FONTES DE FEEDBACK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13716000" y="6429375"/>
            <a:ext cx="219075" cy="3219450"/>
          </a:xfrm>
          <a:custGeom>
            <a:avLst/>
            <a:gdLst/>
            <a:ahLst/>
            <a:cxnLst/>
            <a:rect r="r" b="b" t="t" l="l"/>
            <a:pathLst>
              <a:path h="3219450" w="219075">
                <a:moveTo>
                  <a:pt x="0" y="0"/>
                </a:moveTo>
                <a:lnTo>
                  <a:pt x="219075" y="0"/>
                </a:lnTo>
                <a:lnTo>
                  <a:pt x="219075" y="3219450"/>
                </a:lnTo>
                <a:lnTo>
                  <a:pt x="0" y="321945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4264640" y="6567450"/>
            <a:ext cx="2194560" cy="407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1"/>
              </a:lnSpc>
            </a:pPr>
            <a:r>
              <a:rPr lang="en-US" sz="2337" b="true">
                <a:solidFill>
                  <a:srgbClr val="E19740"/>
                </a:solidFill>
                <a:latin typeface="Roboto Bold"/>
                <a:ea typeface="Roboto Bold"/>
                <a:cs typeface="Roboto Bold"/>
                <a:sym typeface="Roboto Bold"/>
              </a:rPr>
              <a:t>PARA REFLETIR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264640" y="7132952"/>
            <a:ext cx="3364992" cy="2028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93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Como pode o feedback melhorar a eficiência</a:t>
            </a:r>
          </a:p>
          <a:p>
            <a:pPr algn="l">
              <a:lnSpc>
                <a:spcPts val="4093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 a satisfação na organização?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930384" y="6568731"/>
            <a:ext cx="1847088" cy="415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1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Reclamações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930384" y="7103655"/>
            <a:ext cx="3438144" cy="415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1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Indicadores de qualidade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930384" y="7628292"/>
            <a:ext cx="3108960" cy="415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1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Avaliações de clientes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930384" y="8152929"/>
            <a:ext cx="1426464" cy="415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1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Auditorias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9930384" y="8677566"/>
            <a:ext cx="1078992" cy="415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1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Vendas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930384" y="9202203"/>
            <a:ext cx="1682496" cy="415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1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Absentismo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40080" y="643483"/>
            <a:ext cx="6473952" cy="17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59"/>
              </a:lnSpc>
            </a:pPr>
            <a:r>
              <a:rPr lang="en-US" sz="6342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Ambiente Externo</a:t>
            </a:r>
          </a:p>
          <a:p>
            <a:pPr algn="l">
              <a:lnSpc>
                <a:spcPts val="6659"/>
              </a:lnSpc>
            </a:pPr>
            <a:r>
              <a:rPr lang="en-US" sz="6342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 Stakeholders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428625" y="2571750"/>
            <a:ext cx="1971675" cy="219075"/>
          </a:xfrm>
          <a:custGeom>
            <a:avLst/>
            <a:gdLst/>
            <a:ahLst/>
            <a:cxnLst/>
            <a:rect r="r" b="b" t="t" l="l"/>
            <a:pathLst>
              <a:path h="219075" w="1971675">
                <a:moveTo>
                  <a:pt x="0" y="0"/>
                </a:moveTo>
                <a:lnTo>
                  <a:pt x="1971675" y="0"/>
                </a:lnTo>
                <a:lnTo>
                  <a:pt x="19716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40080" y="3744659"/>
            <a:ext cx="5230368" cy="1409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97"/>
              </a:lnSpc>
            </a:pPr>
            <a:r>
              <a:rPr lang="en-US" sz="3081" b="true">
                <a:solidFill>
                  <a:srgbClr val="E19611"/>
                </a:solidFill>
                <a:latin typeface="Roboto Bold"/>
                <a:ea typeface="Roboto Bold"/>
                <a:cs typeface="Roboto Bold"/>
                <a:sym typeface="Roboto Bold"/>
              </a:rPr>
              <a:t>A organização é influenciada</a:t>
            </a:r>
          </a:p>
          <a:p>
            <a:pPr algn="l">
              <a:lnSpc>
                <a:spcPts val="3697"/>
              </a:lnSpc>
            </a:pPr>
            <a:r>
              <a:rPr lang="en-US" sz="3081" b="true">
                <a:solidFill>
                  <a:srgbClr val="E19611"/>
                </a:solidFill>
                <a:latin typeface="Roboto Bold"/>
                <a:ea typeface="Roboto Bold"/>
                <a:cs typeface="Roboto Bold"/>
                <a:sym typeface="Roboto Bold"/>
              </a:rPr>
              <a:t>por múltiplos atores e fatores</a:t>
            </a:r>
          </a:p>
          <a:p>
            <a:pPr algn="l">
              <a:lnSpc>
                <a:spcPts val="3697"/>
              </a:lnSpc>
            </a:pPr>
            <a:r>
              <a:rPr lang="en-US" sz="3081" b="true">
                <a:solidFill>
                  <a:srgbClr val="E19611"/>
                </a:solidFill>
                <a:latin typeface="Roboto Bold"/>
                <a:ea typeface="Roboto Bold"/>
                <a:cs typeface="Roboto Bold"/>
                <a:sym typeface="Roboto Bold"/>
              </a:rPr>
              <a:t>do ambiente em que opera.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40080" y="5632608"/>
            <a:ext cx="4992624" cy="802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sz="254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Adapta-se às mudanças e interage</a:t>
            </a:r>
          </a:p>
          <a:p>
            <a:pPr algn="l">
              <a:lnSpc>
                <a:spcPts val="3187"/>
              </a:lnSpc>
            </a:pPr>
            <a:r>
              <a:rPr lang="en-US" sz="254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através de fronteiras permeáveis.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40080" y="6766801"/>
            <a:ext cx="4535424" cy="8499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0"/>
              </a:lnSpc>
            </a:pPr>
            <a:r>
              <a:rPr lang="en-US" sz="2656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Enfrenta incerteza e influencia</a:t>
            </a:r>
          </a:p>
          <a:p>
            <a:pPr algn="l">
              <a:lnSpc>
                <a:spcPts val="3320"/>
              </a:lnSpc>
            </a:pPr>
            <a:r>
              <a:rPr lang="en-US" sz="2656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 contexto à sua volta.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40080" y="8042389"/>
            <a:ext cx="5742432" cy="8499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0"/>
              </a:lnSpc>
            </a:pPr>
            <a:r>
              <a:rPr lang="en-US" sz="2656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As decisões estratégicas e a inovação</a:t>
            </a:r>
          </a:p>
          <a:p>
            <a:pPr algn="l">
              <a:lnSpc>
                <a:spcPts val="3320"/>
              </a:lnSpc>
            </a:pPr>
            <a:r>
              <a:rPr lang="en-US" sz="2656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podem transformar o ambiente.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8267700" y="1285875"/>
            <a:ext cx="8286750" cy="8143875"/>
          </a:xfrm>
          <a:custGeom>
            <a:avLst/>
            <a:gdLst/>
            <a:ahLst/>
            <a:cxnLst/>
            <a:rect r="r" b="b" t="t" l="l"/>
            <a:pathLst>
              <a:path h="8143875" w="8286750">
                <a:moveTo>
                  <a:pt x="0" y="0"/>
                </a:moveTo>
                <a:lnTo>
                  <a:pt x="8286750" y="0"/>
                </a:lnTo>
                <a:lnTo>
                  <a:pt x="8286750" y="8143875"/>
                </a:lnTo>
                <a:lnTo>
                  <a:pt x="0" y="81438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924925" y="1924050"/>
            <a:ext cx="2619375" cy="2581275"/>
          </a:xfrm>
          <a:custGeom>
            <a:avLst/>
            <a:gdLst/>
            <a:ahLst/>
            <a:cxnLst/>
            <a:rect r="r" b="b" t="t" l="l"/>
            <a:pathLst>
              <a:path h="2581275" w="2619375">
                <a:moveTo>
                  <a:pt x="0" y="0"/>
                </a:moveTo>
                <a:lnTo>
                  <a:pt x="2619375" y="0"/>
                </a:lnTo>
                <a:lnTo>
                  <a:pt x="2619375" y="2581275"/>
                </a:lnTo>
                <a:lnTo>
                  <a:pt x="0" y="25812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9528048" y="3204381"/>
            <a:ext cx="1609344" cy="291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28"/>
              </a:lnSpc>
            </a:pPr>
            <a:r>
              <a:rPr lang="en-US" b="true" sz="1663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FORNECEDORES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8486775" y="3857625"/>
            <a:ext cx="1971675" cy="2790825"/>
          </a:xfrm>
          <a:custGeom>
            <a:avLst/>
            <a:gdLst/>
            <a:ahLst/>
            <a:cxnLst/>
            <a:rect r="r" b="b" t="t" l="l"/>
            <a:pathLst>
              <a:path h="2790825" w="1971675">
                <a:moveTo>
                  <a:pt x="0" y="0"/>
                </a:moveTo>
                <a:lnTo>
                  <a:pt x="1971675" y="0"/>
                </a:lnTo>
                <a:lnTo>
                  <a:pt x="1971675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924925" y="6210300"/>
            <a:ext cx="2619375" cy="2581275"/>
          </a:xfrm>
          <a:custGeom>
            <a:avLst/>
            <a:gdLst/>
            <a:ahLst/>
            <a:cxnLst/>
            <a:rect r="r" b="b" t="t" l="l"/>
            <a:pathLst>
              <a:path h="2581275" w="2619375">
                <a:moveTo>
                  <a:pt x="0" y="0"/>
                </a:moveTo>
                <a:lnTo>
                  <a:pt x="2619375" y="0"/>
                </a:lnTo>
                <a:lnTo>
                  <a:pt x="2619375" y="2581275"/>
                </a:lnTo>
                <a:lnTo>
                  <a:pt x="0" y="25812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9582912" y="7171633"/>
            <a:ext cx="1335024" cy="469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68"/>
              </a:lnSpc>
            </a:pPr>
            <a:r>
              <a:rPr lang="en-US" sz="1698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CULTURA</a:t>
            </a:r>
          </a:p>
          <a:p>
            <a:pPr algn="l">
              <a:lnSpc>
                <a:spcPts val="1868"/>
              </a:lnSpc>
            </a:pPr>
            <a:r>
              <a:rPr lang="en-US" sz="1698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 SOCIEDADE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582912" y="7171633"/>
            <a:ext cx="1335024" cy="469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68"/>
              </a:lnSpc>
            </a:pPr>
            <a:r>
              <a:rPr lang="en-US" sz="1698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CULTURA</a:t>
            </a:r>
          </a:p>
          <a:p>
            <a:pPr algn="l">
              <a:lnSpc>
                <a:spcPts val="1868"/>
              </a:lnSpc>
            </a:pPr>
            <a:r>
              <a:rPr lang="en-US" sz="1698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 SOCIEDADE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582912" y="7171633"/>
            <a:ext cx="1335024" cy="469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68"/>
              </a:lnSpc>
            </a:pPr>
            <a:r>
              <a:rPr lang="en-US" sz="1698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CULTURA</a:t>
            </a:r>
          </a:p>
          <a:p>
            <a:pPr algn="l">
              <a:lnSpc>
                <a:spcPts val="1868"/>
              </a:lnSpc>
            </a:pPr>
            <a:r>
              <a:rPr lang="en-US" sz="1698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 SOCIEDADE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0668000" y="7286625"/>
            <a:ext cx="3267075" cy="1933575"/>
          </a:xfrm>
          <a:custGeom>
            <a:avLst/>
            <a:gdLst/>
            <a:ahLst/>
            <a:cxnLst/>
            <a:rect r="r" b="b" t="t" l="l"/>
            <a:pathLst>
              <a:path h="1933575" w="3267075">
                <a:moveTo>
                  <a:pt x="0" y="0"/>
                </a:moveTo>
                <a:lnTo>
                  <a:pt x="3267075" y="0"/>
                </a:lnTo>
                <a:lnTo>
                  <a:pt x="326707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1740896" y="8186614"/>
            <a:ext cx="1188720" cy="3160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7"/>
              </a:lnSpc>
            </a:pPr>
            <a:r>
              <a:rPr lang="en-US" b="true" sz="1805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ECONOMIA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740896" y="8186614"/>
            <a:ext cx="1188720" cy="3160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7"/>
              </a:lnSpc>
            </a:pPr>
            <a:r>
              <a:rPr lang="en-US" b="true" sz="1805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ECONOMIA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740896" y="8186614"/>
            <a:ext cx="1188720" cy="3160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7"/>
              </a:lnSpc>
            </a:pPr>
            <a:r>
              <a:rPr lang="en-US" b="true" sz="1805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ECONOMIA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13277850" y="6210300"/>
            <a:ext cx="2619375" cy="2581275"/>
          </a:xfrm>
          <a:custGeom>
            <a:avLst/>
            <a:gdLst/>
            <a:ahLst/>
            <a:cxnLst/>
            <a:rect r="r" b="b" t="t" l="l"/>
            <a:pathLst>
              <a:path h="2581275" w="2619375">
                <a:moveTo>
                  <a:pt x="0" y="0"/>
                </a:moveTo>
                <a:lnTo>
                  <a:pt x="2619375" y="0"/>
                </a:lnTo>
                <a:lnTo>
                  <a:pt x="2619375" y="2581275"/>
                </a:lnTo>
                <a:lnTo>
                  <a:pt x="0" y="25812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3825728" y="7346180"/>
            <a:ext cx="1426464" cy="2988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28"/>
              </a:lnSpc>
            </a:pPr>
            <a:r>
              <a:rPr lang="en-US" b="true" sz="1734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COMUNIDADE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3825728" y="7346180"/>
            <a:ext cx="1426464" cy="2988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28"/>
              </a:lnSpc>
            </a:pPr>
            <a:r>
              <a:rPr lang="en-US" b="true" sz="1734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COMUNIDADE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825728" y="7346180"/>
            <a:ext cx="1426464" cy="2988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28"/>
              </a:lnSpc>
            </a:pPr>
            <a:r>
              <a:rPr lang="en-US" b="true" sz="1734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COMUNIDADE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14363700" y="3857625"/>
            <a:ext cx="1752600" cy="2790825"/>
          </a:xfrm>
          <a:custGeom>
            <a:avLst/>
            <a:gdLst/>
            <a:ahLst/>
            <a:cxnLst/>
            <a:rect r="r" b="b" t="t" l="l"/>
            <a:pathLst>
              <a:path h="2790825" w="1752600">
                <a:moveTo>
                  <a:pt x="0" y="0"/>
                </a:moveTo>
                <a:lnTo>
                  <a:pt x="1752600" y="0"/>
                </a:lnTo>
                <a:lnTo>
                  <a:pt x="1752600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14740128" y="4935472"/>
            <a:ext cx="1298448" cy="717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31"/>
              </a:lnSpc>
            </a:pPr>
            <a:r>
              <a:rPr lang="en-US" b="true" sz="1379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ESTADO</a:t>
            </a:r>
          </a:p>
          <a:p>
            <a:pPr algn="ctr">
              <a:lnSpc>
                <a:spcPts val="1931"/>
              </a:lnSpc>
            </a:pPr>
            <a:r>
              <a:rPr lang="en-US" b="true" sz="1379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 REGULADORES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4557248" y="5036385"/>
            <a:ext cx="1426464" cy="515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31"/>
              </a:lnSpc>
            </a:pPr>
            <a:r>
              <a:rPr lang="en-US" b="true" sz="145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ESTADO</a:t>
            </a:r>
          </a:p>
          <a:p>
            <a:pPr algn="ctr">
              <a:lnSpc>
                <a:spcPts val="2031"/>
              </a:lnSpc>
            </a:pPr>
            <a:r>
              <a:rPr lang="en-US" b="true" sz="145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 REGULADORES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4557248" y="5036385"/>
            <a:ext cx="1426464" cy="515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31"/>
              </a:lnSpc>
            </a:pPr>
            <a:r>
              <a:rPr lang="en-US" b="true" sz="145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ESTADO</a:t>
            </a:r>
          </a:p>
          <a:p>
            <a:pPr algn="ctr">
              <a:lnSpc>
                <a:spcPts val="2031"/>
              </a:lnSpc>
            </a:pPr>
            <a:r>
              <a:rPr lang="en-US" b="true" sz="145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 REGULADORES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13277850" y="1924050"/>
            <a:ext cx="2619375" cy="2581275"/>
          </a:xfrm>
          <a:custGeom>
            <a:avLst/>
            <a:gdLst/>
            <a:ahLst/>
            <a:cxnLst/>
            <a:rect r="r" b="b" t="t" l="l"/>
            <a:pathLst>
              <a:path h="2581275" w="2619375">
                <a:moveTo>
                  <a:pt x="0" y="0"/>
                </a:moveTo>
                <a:lnTo>
                  <a:pt x="2619375" y="0"/>
                </a:lnTo>
                <a:lnTo>
                  <a:pt x="2619375" y="2581275"/>
                </a:lnTo>
                <a:lnTo>
                  <a:pt x="0" y="25812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13661136" y="3208693"/>
            <a:ext cx="1609344" cy="2824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79"/>
              </a:lnSpc>
            </a:pPr>
            <a:r>
              <a:rPr lang="en-US" b="true" sz="1628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CONCORRENTES</a:t>
            </a:r>
          </a:p>
        </p:txBody>
      </p:sp>
      <p:sp>
        <p:nvSpPr>
          <p:cNvPr name="Freeform 31" id="31"/>
          <p:cNvSpPr/>
          <p:nvPr/>
        </p:nvSpPr>
        <p:spPr>
          <a:xfrm flipH="false" flipV="false" rot="0">
            <a:off x="10877550" y="1714500"/>
            <a:ext cx="3057525" cy="1714500"/>
          </a:xfrm>
          <a:custGeom>
            <a:avLst/>
            <a:gdLst/>
            <a:ahLst/>
            <a:cxnLst/>
            <a:rect r="r" b="b" t="t" l="l"/>
            <a:pathLst>
              <a:path h="1714500" w="3057525">
                <a:moveTo>
                  <a:pt x="0" y="0"/>
                </a:moveTo>
                <a:lnTo>
                  <a:pt x="3057525" y="0"/>
                </a:lnTo>
                <a:lnTo>
                  <a:pt x="3057525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11868912" y="2377559"/>
            <a:ext cx="1005840" cy="2988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28"/>
              </a:lnSpc>
            </a:pPr>
            <a:r>
              <a:rPr lang="en-US" b="true" sz="1734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CLIENTES</a:t>
            </a:r>
          </a:p>
        </p:txBody>
      </p:sp>
      <p:sp>
        <p:nvSpPr>
          <p:cNvPr name="Freeform 33" id="33"/>
          <p:cNvSpPr/>
          <p:nvPr/>
        </p:nvSpPr>
        <p:spPr>
          <a:xfrm flipH="false" flipV="false" rot="0">
            <a:off x="10877550" y="4067175"/>
            <a:ext cx="2838450" cy="2790825"/>
          </a:xfrm>
          <a:custGeom>
            <a:avLst/>
            <a:gdLst/>
            <a:ahLst/>
            <a:cxnLst/>
            <a:rect r="r" b="b" t="t" l="l"/>
            <a:pathLst>
              <a:path h="2790825" w="2838450">
                <a:moveTo>
                  <a:pt x="0" y="0"/>
                </a:moveTo>
                <a:lnTo>
                  <a:pt x="2838450" y="0"/>
                </a:lnTo>
                <a:lnTo>
                  <a:pt x="2838450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11448288" y="4937948"/>
            <a:ext cx="1938528" cy="3737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23"/>
              </a:lnSpc>
            </a:pPr>
            <a:r>
              <a:rPr lang="en-US" b="true" sz="2159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ORGANIZAÇÃO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1612880" y="5461764"/>
            <a:ext cx="1554480" cy="578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n-US" sz="184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cria valor</a:t>
            </a:r>
          </a:p>
          <a:p>
            <a:pPr algn="ctr">
              <a:lnSpc>
                <a:spcPts val="2300"/>
              </a:lnSpc>
            </a:pPr>
            <a:r>
              <a:rPr lang="en-US" sz="184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 gera impacto</a:t>
            </a:r>
          </a:p>
        </p:txBody>
      </p:sp>
      <p:sp>
        <p:nvSpPr>
          <p:cNvPr name="Freeform 36" id="36"/>
          <p:cNvSpPr/>
          <p:nvPr/>
        </p:nvSpPr>
        <p:spPr>
          <a:xfrm flipH="false" flipV="false" rot="0">
            <a:off x="12192000" y="857250"/>
            <a:ext cx="438150" cy="857250"/>
          </a:xfrm>
          <a:custGeom>
            <a:avLst/>
            <a:gdLst/>
            <a:ahLst/>
            <a:cxnLst/>
            <a:rect r="r" b="b" t="t" l="l"/>
            <a:pathLst>
              <a:path h="857250" w="438150">
                <a:moveTo>
                  <a:pt x="0" y="0"/>
                </a:moveTo>
                <a:lnTo>
                  <a:pt x="438150" y="0"/>
                </a:lnTo>
                <a:lnTo>
                  <a:pt x="4381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12192000" y="3209925"/>
            <a:ext cx="438150" cy="866775"/>
          </a:xfrm>
          <a:custGeom>
            <a:avLst/>
            <a:gdLst/>
            <a:ahLst/>
            <a:cxnLst/>
            <a:rect r="r" b="b" t="t" l="l"/>
            <a:pathLst>
              <a:path h="866775" w="438150">
                <a:moveTo>
                  <a:pt x="0" y="0"/>
                </a:moveTo>
                <a:lnTo>
                  <a:pt x="438150" y="0"/>
                </a:lnTo>
                <a:lnTo>
                  <a:pt x="43815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13277850" y="3857625"/>
            <a:ext cx="876300" cy="647700"/>
          </a:xfrm>
          <a:custGeom>
            <a:avLst/>
            <a:gdLst/>
            <a:ahLst/>
            <a:cxnLst/>
            <a:rect r="r" b="b" t="t" l="l"/>
            <a:pathLst>
              <a:path h="647700" w="876300">
                <a:moveTo>
                  <a:pt x="0" y="0"/>
                </a:moveTo>
                <a:lnTo>
                  <a:pt x="876300" y="0"/>
                </a:lnTo>
                <a:lnTo>
                  <a:pt x="87630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13716000" y="5143500"/>
            <a:ext cx="876300" cy="428625"/>
          </a:xfrm>
          <a:custGeom>
            <a:avLst/>
            <a:gdLst/>
            <a:ahLst/>
            <a:cxnLst/>
            <a:rect r="r" b="b" t="t" l="l"/>
            <a:pathLst>
              <a:path h="428625" w="876300">
                <a:moveTo>
                  <a:pt x="0" y="0"/>
                </a:moveTo>
                <a:lnTo>
                  <a:pt x="876300" y="0"/>
                </a:lnTo>
                <a:lnTo>
                  <a:pt x="87630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13277850" y="6210300"/>
            <a:ext cx="876300" cy="866775"/>
          </a:xfrm>
          <a:custGeom>
            <a:avLst/>
            <a:gdLst/>
            <a:ahLst/>
            <a:cxnLst/>
            <a:rect r="r" b="b" t="t" l="l"/>
            <a:pathLst>
              <a:path h="866775" w="876300">
                <a:moveTo>
                  <a:pt x="0" y="0"/>
                </a:moveTo>
                <a:lnTo>
                  <a:pt x="876300" y="0"/>
                </a:lnTo>
                <a:lnTo>
                  <a:pt x="87630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12192000" y="6638925"/>
            <a:ext cx="438150" cy="1076325"/>
          </a:xfrm>
          <a:custGeom>
            <a:avLst/>
            <a:gdLst/>
            <a:ahLst/>
            <a:cxnLst/>
            <a:rect r="r" b="b" t="t" l="l"/>
            <a:pathLst>
              <a:path h="1076325" w="438150">
                <a:moveTo>
                  <a:pt x="0" y="0"/>
                </a:moveTo>
                <a:lnTo>
                  <a:pt x="438150" y="0"/>
                </a:lnTo>
                <a:lnTo>
                  <a:pt x="43815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10668000" y="6210300"/>
            <a:ext cx="876300" cy="866775"/>
          </a:xfrm>
          <a:custGeom>
            <a:avLst/>
            <a:gdLst/>
            <a:ahLst/>
            <a:cxnLst/>
            <a:rect r="r" b="b" t="t" l="l"/>
            <a:pathLst>
              <a:path h="866775" w="876300">
                <a:moveTo>
                  <a:pt x="0" y="0"/>
                </a:moveTo>
                <a:lnTo>
                  <a:pt x="876300" y="0"/>
                </a:lnTo>
                <a:lnTo>
                  <a:pt x="87630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10229850" y="5143500"/>
            <a:ext cx="876300" cy="428625"/>
          </a:xfrm>
          <a:custGeom>
            <a:avLst/>
            <a:gdLst/>
            <a:ahLst/>
            <a:cxnLst/>
            <a:rect r="r" b="b" t="t" l="l"/>
            <a:pathLst>
              <a:path h="428625" w="876300">
                <a:moveTo>
                  <a:pt x="0" y="0"/>
                </a:moveTo>
                <a:lnTo>
                  <a:pt x="876300" y="0"/>
                </a:lnTo>
                <a:lnTo>
                  <a:pt x="87630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10668000" y="3857625"/>
            <a:ext cx="876300" cy="647700"/>
          </a:xfrm>
          <a:custGeom>
            <a:avLst/>
            <a:gdLst/>
            <a:ahLst/>
            <a:cxnLst/>
            <a:rect r="r" b="b" t="t" l="l"/>
            <a:pathLst>
              <a:path h="647700" w="876300">
                <a:moveTo>
                  <a:pt x="0" y="0"/>
                </a:moveTo>
                <a:lnTo>
                  <a:pt x="876300" y="0"/>
                </a:lnTo>
                <a:lnTo>
                  <a:pt x="87630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0">
            <a:off x="7829550" y="5143500"/>
            <a:ext cx="885825" cy="428625"/>
          </a:xfrm>
          <a:custGeom>
            <a:avLst/>
            <a:gdLst/>
            <a:ahLst/>
            <a:cxnLst/>
            <a:rect r="r" b="b" t="t" l="l"/>
            <a:pathLst>
              <a:path h="428625" w="885825">
                <a:moveTo>
                  <a:pt x="0" y="0"/>
                </a:moveTo>
                <a:lnTo>
                  <a:pt x="885825" y="0"/>
                </a:lnTo>
                <a:lnTo>
                  <a:pt x="8858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0" t="0" r="0" b="0"/>
            </a:stretch>
          </a:blipFill>
        </p:spPr>
      </p:sp>
      <p:sp>
        <p:nvSpPr>
          <p:cNvPr name="TextBox 46" id="46"/>
          <p:cNvSpPr txBox="true"/>
          <p:nvPr/>
        </p:nvSpPr>
        <p:spPr>
          <a:xfrm rot="0">
            <a:off x="6839712" y="4956063"/>
            <a:ext cx="1188720" cy="666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26"/>
              </a:lnSpc>
            </a:pPr>
            <a:r>
              <a:rPr lang="en-US" b="true" sz="1876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AMBIENTE</a:t>
            </a:r>
          </a:p>
          <a:p>
            <a:pPr algn="ctr">
              <a:lnSpc>
                <a:spcPts val="2626"/>
              </a:lnSpc>
            </a:pPr>
            <a:r>
              <a:rPr lang="en-US" b="true" sz="1876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NATURAL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6839712" y="4956063"/>
            <a:ext cx="1188720" cy="666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26"/>
              </a:lnSpc>
            </a:pPr>
            <a:r>
              <a:rPr lang="en-US" b="true" sz="1876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AMBIENTE</a:t>
            </a:r>
          </a:p>
          <a:p>
            <a:pPr algn="ctr">
              <a:lnSpc>
                <a:spcPts val="2626"/>
              </a:lnSpc>
            </a:pPr>
            <a:r>
              <a:rPr lang="en-US" b="true" sz="1876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NATURAL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6839712" y="4956063"/>
            <a:ext cx="1188720" cy="666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26"/>
              </a:lnSpc>
            </a:pPr>
            <a:r>
              <a:rPr lang="en-US" b="true" sz="1876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AMBIENTE</a:t>
            </a:r>
          </a:p>
          <a:p>
            <a:pPr algn="ctr">
              <a:lnSpc>
                <a:spcPts val="2626"/>
              </a:lnSpc>
            </a:pPr>
            <a:r>
              <a:rPr lang="en-US" b="true" sz="1876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NATURAL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6839712" y="4974663"/>
            <a:ext cx="1188720" cy="6390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77"/>
              </a:lnSpc>
            </a:pPr>
            <a:r>
              <a:rPr lang="en-US" b="true" sz="184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POLÍTICAS</a:t>
            </a:r>
          </a:p>
          <a:p>
            <a:pPr algn="ctr">
              <a:lnSpc>
                <a:spcPts val="2577"/>
              </a:lnSpc>
            </a:pPr>
            <a:r>
              <a:rPr lang="en-US" b="true" sz="184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PÚBLICAS</a:t>
            </a:r>
          </a:p>
        </p:txBody>
      </p:sp>
      <p:sp>
        <p:nvSpPr>
          <p:cNvPr name="Freeform 50" id="50"/>
          <p:cNvSpPr/>
          <p:nvPr/>
        </p:nvSpPr>
        <p:spPr>
          <a:xfrm flipH="false" flipV="false" rot="0">
            <a:off x="16106775" y="5143500"/>
            <a:ext cx="657225" cy="428625"/>
          </a:xfrm>
          <a:custGeom>
            <a:avLst/>
            <a:gdLst/>
            <a:ahLst/>
            <a:cxnLst/>
            <a:rect r="r" b="b" t="t" l="l"/>
            <a:pathLst>
              <a:path h="428625" w="657225">
                <a:moveTo>
                  <a:pt x="0" y="0"/>
                </a:moveTo>
                <a:lnTo>
                  <a:pt x="657225" y="0"/>
                </a:lnTo>
                <a:lnTo>
                  <a:pt x="6572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l="0" t="0" r="0" b="0"/>
            </a:stretch>
          </a:blipFill>
        </p:spPr>
      </p:sp>
      <p:sp>
        <p:nvSpPr>
          <p:cNvPr name="TextBox 51" id="51"/>
          <p:cNvSpPr txBox="true"/>
          <p:nvPr/>
        </p:nvSpPr>
        <p:spPr>
          <a:xfrm rot="0">
            <a:off x="16751808" y="4992362"/>
            <a:ext cx="1188720" cy="6036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28"/>
              </a:lnSpc>
            </a:pPr>
            <a:r>
              <a:rPr lang="en-US" b="true" sz="1734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MERCADOS</a:t>
            </a:r>
          </a:p>
          <a:p>
            <a:pPr algn="ctr">
              <a:lnSpc>
                <a:spcPts val="2428"/>
              </a:lnSpc>
            </a:pPr>
            <a:r>
              <a:rPr lang="en-US" b="true" sz="1734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GLOBAIS</a:t>
            </a:r>
          </a:p>
        </p:txBody>
      </p:sp>
      <p:sp>
        <p:nvSpPr>
          <p:cNvPr name="Freeform 52" id="52"/>
          <p:cNvSpPr/>
          <p:nvPr/>
        </p:nvSpPr>
        <p:spPr>
          <a:xfrm flipH="false" flipV="false" rot="0">
            <a:off x="14801850" y="8353425"/>
            <a:ext cx="876300" cy="647700"/>
          </a:xfrm>
          <a:custGeom>
            <a:avLst/>
            <a:gdLst/>
            <a:ahLst/>
            <a:cxnLst/>
            <a:rect r="r" b="b" t="t" l="l"/>
            <a:pathLst>
              <a:path h="647700" w="876300">
                <a:moveTo>
                  <a:pt x="0" y="0"/>
                </a:moveTo>
                <a:lnTo>
                  <a:pt x="876300" y="0"/>
                </a:lnTo>
                <a:lnTo>
                  <a:pt x="87630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 l="0" t="0" r="0" b="0"/>
            </a:stretch>
          </a:blipFill>
        </p:spPr>
      </p:sp>
      <p:sp>
        <p:nvSpPr>
          <p:cNvPr name="TextBox 53" id="53"/>
          <p:cNvSpPr txBox="true"/>
          <p:nvPr/>
        </p:nvSpPr>
        <p:spPr>
          <a:xfrm rot="0">
            <a:off x="15288768" y="9062214"/>
            <a:ext cx="1170432" cy="578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n-US" b="true" sz="184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MEIO</a:t>
            </a:r>
          </a:p>
          <a:p>
            <a:pPr algn="ctr">
              <a:lnSpc>
                <a:spcPts val="2300"/>
              </a:lnSpc>
            </a:pPr>
            <a:r>
              <a:rPr lang="en-US" b="true" sz="184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AMBIENTE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5288768" y="9062214"/>
            <a:ext cx="1170432" cy="578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n-US" b="true" sz="184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MEIO</a:t>
            </a:r>
          </a:p>
          <a:p>
            <a:pPr algn="ctr">
              <a:lnSpc>
                <a:spcPts val="2300"/>
              </a:lnSpc>
            </a:pPr>
            <a:r>
              <a:rPr lang="en-US" b="true" sz="184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AMBIENTE</a:t>
            </a:r>
          </a:p>
        </p:txBody>
      </p:sp>
      <p:sp>
        <p:nvSpPr>
          <p:cNvPr name="Freeform 55" id="55"/>
          <p:cNvSpPr/>
          <p:nvPr/>
        </p:nvSpPr>
        <p:spPr>
          <a:xfrm flipH="false" flipV="false" rot="0">
            <a:off x="9144000" y="8353425"/>
            <a:ext cx="657225" cy="647700"/>
          </a:xfrm>
          <a:custGeom>
            <a:avLst/>
            <a:gdLst/>
            <a:ahLst/>
            <a:cxnLst/>
            <a:rect r="r" b="b" t="t" l="l"/>
            <a:pathLst>
              <a:path h="647700" w="657225">
                <a:moveTo>
                  <a:pt x="0" y="0"/>
                </a:moveTo>
                <a:lnTo>
                  <a:pt x="657225" y="0"/>
                </a:lnTo>
                <a:lnTo>
                  <a:pt x="6572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 l="0" t="0" r="0" b="0"/>
            </a:stretch>
          </a:blipFill>
        </p:spPr>
      </p:sp>
      <p:sp>
        <p:nvSpPr>
          <p:cNvPr name="TextBox 56" id="56"/>
          <p:cNvSpPr txBox="true"/>
          <p:nvPr/>
        </p:nvSpPr>
        <p:spPr>
          <a:xfrm rot="0">
            <a:off x="8101584" y="9043502"/>
            <a:ext cx="1499616" cy="6162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33"/>
              </a:lnSpc>
            </a:pPr>
            <a:r>
              <a:rPr lang="en-US" b="true" sz="1947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TENDÊNCIAS</a:t>
            </a:r>
          </a:p>
          <a:p>
            <a:pPr algn="ctr">
              <a:lnSpc>
                <a:spcPts val="2433"/>
              </a:lnSpc>
            </a:pPr>
            <a:r>
              <a:rPr lang="en-US" b="true" sz="1947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SOCIAIS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8101584" y="9043502"/>
            <a:ext cx="1499616" cy="6162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33"/>
              </a:lnSpc>
            </a:pPr>
            <a:r>
              <a:rPr lang="en-US" b="true" sz="1947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TENDÊNCIAS</a:t>
            </a:r>
          </a:p>
          <a:p>
            <a:pPr algn="ctr">
              <a:lnSpc>
                <a:spcPts val="2433"/>
              </a:lnSpc>
            </a:pPr>
            <a:r>
              <a:rPr lang="en-US" b="true" sz="1947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SOCIAIS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11686032" y="563947"/>
            <a:ext cx="1426464" cy="3160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7"/>
              </a:lnSpc>
            </a:pPr>
            <a:r>
              <a:rPr lang="en-US" b="true" sz="1805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TECNOLOGIA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31520" y="572232"/>
            <a:ext cx="12490704" cy="1496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46"/>
              </a:lnSpc>
            </a:pPr>
            <a:r>
              <a:rPr lang="en-US" sz="5314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Aplicação Prática com</a:t>
            </a:r>
          </a:p>
          <a:p>
            <a:pPr algn="l">
              <a:lnSpc>
                <a:spcPts val="5846"/>
              </a:lnSpc>
            </a:pPr>
            <a:r>
              <a:rPr lang="en-US" sz="5314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Organizações de Referência em Portugal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647700" y="2352675"/>
            <a:ext cx="1533525" cy="219075"/>
          </a:xfrm>
          <a:custGeom>
            <a:avLst/>
            <a:gdLst/>
            <a:ahLst/>
            <a:cxnLst/>
            <a:rect r="r" b="b" t="t" l="l"/>
            <a:pathLst>
              <a:path h="219075" w="1533525">
                <a:moveTo>
                  <a:pt x="0" y="0"/>
                </a:moveTo>
                <a:lnTo>
                  <a:pt x="1533525" y="0"/>
                </a:lnTo>
                <a:lnTo>
                  <a:pt x="15335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68096" y="2884170"/>
            <a:ext cx="6967728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6"/>
              </a:lnSpc>
            </a:pPr>
            <a:r>
              <a:rPr lang="en-US" sz="1947">
                <a:solidFill>
                  <a:srgbClr val="FFBD59"/>
                </a:solidFill>
                <a:latin typeface="Roboto"/>
                <a:ea typeface="Roboto"/>
                <a:cs typeface="Roboto"/>
                <a:sym typeface="Roboto"/>
              </a:rPr>
              <a:t>Três exemplos que mostram como as organizações funcionam como sistemas abertos em interação com o ambiente.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647700" y="4495800"/>
            <a:ext cx="6762750" cy="3219450"/>
          </a:xfrm>
          <a:custGeom>
            <a:avLst/>
            <a:gdLst/>
            <a:ahLst/>
            <a:cxnLst/>
            <a:rect r="r" b="b" t="t" l="l"/>
            <a:pathLst>
              <a:path h="3219450" w="6762750">
                <a:moveTo>
                  <a:pt x="0" y="0"/>
                </a:moveTo>
                <a:lnTo>
                  <a:pt x="6762750" y="0"/>
                </a:lnTo>
                <a:lnTo>
                  <a:pt x="6762750" y="3219450"/>
                </a:lnTo>
                <a:lnTo>
                  <a:pt x="0" y="32194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152144" y="4900613"/>
            <a:ext cx="4224528" cy="733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9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Em cada caso, observam-se as relações entre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52144" y="5792533"/>
            <a:ext cx="5468112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32"/>
              </a:lnSpc>
            </a:pPr>
            <a:r>
              <a:rPr lang="en-US" sz="2443" b="true">
                <a:solidFill>
                  <a:srgbClr val="70C4D5"/>
                </a:solidFill>
                <a:latin typeface="Roboto Bold"/>
                <a:ea typeface="Roboto Bold"/>
                <a:cs typeface="Roboto Bold"/>
                <a:sym typeface="Roboto Bold"/>
              </a:rPr>
              <a:t>ENTRADAS → PROCESSOS → </a:t>
            </a:r>
            <a:r>
              <a:rPr lang="en-US" sz="2443" b="true">
                <a:solidFill>
                  <a:srgbClr val="FFBD59"/>
                </a:solidFill>
                <a:latin typeface="Roboto Bold"/>
                <a:ea typeface="Roboto Bold"/>
                <a:cs typeface="Roboto Bold"/>
                <a:sym typeface="Roboto Bold"/>
              </a:rPr>
              <a:t>SAÍDAS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52144" y="6360120"/>
            <a:ext cx="5157216" cy="842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47"/>
              </a:lnSpc>
            </a:pPr>
            <a:r>
              <a:rPr lang="en-US" sz="244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 o papel do </a:t>
            </a:r>
            <a:r>
              <a:rPr lang="en-US" sz="2443" b="true">
                <a:solidFill>
                  <a:srgbClr val="C291FF"/>
                </a:solidFill>
                <a:latin typeface="Roboto Bold"/>
                <a:ea typeface="Roboto Bold"/>
                <a:cs typeface="Roboto Bold"/>
                <a:sym typeface="Roboto Bold"/>
              </a:rPr>
              <a:t>feedback</a:t>
            </a:r>
            <a:r>
              <a:rPr lang="en-US" sz="244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na melhoria contínua e na adaptação.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68096" y="8426654"/>
            <a:ext cx="5577840" cy="1142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56"/>
              </a:lnSpc>
            </a:pPr>
            <a:r>
              <a:rPr lang="en-US" sz="2230">
                <a:solidFill>
                  <a:srgbClr val="FFBD59"/>
                </a:solidFill>
                <a:latin typeface="Roboto"/>
                <a:ea typeface="Roboto"/>
                <a:cs typeface="Roboto"/>
                <a:sym typeface="Roboto"/>
              </a:rPr>
              <a:t>Nota:</a:t>
            </a:r>
            <a:r>
              <a:rPr lang="en-US" sz="223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práticas observáveis nas organizações mencionadas; não significa adoção formal da Teoria dos Sistemas.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7620000" y="2143125"/>
            <a:ext cx="5010150" cy="2790825"/>
          </a:xfrm>
          <a:custGeom>
            <a:avLst/>
            <a:gdLst/>
            <a:ahLst/>
            <a:cxnLst/>
            <a:rect r="r" b="b" t="t" l="l"/>
            <a:pathLst>
              <a:path h="2790825" w="5010150">
                <a:moveTo>
                  <a:pt x="0" y="0"/>
                </a:moveTo>
                <a:lnTo>
                  <a:pt x="5010150" y="0"/>
                </a:lnTo>
                <a:lnTo>
                  <a:pt x="5010150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620625" y="2143125"/>
            <a:ext cx="5457825" cy="2790825"/>
          </a:xfrm>
          <a:custGeom>
            <a:avLst/>
            <a:gdLst/>
            <a:ahLst/>
            <a:cxnLst/>
            <a:rect r="r" b="b" t="t" l="l"/>
            <a:pathLst>
              <a:path h="2790825" w="5457825">
                <a:moveTo>
                  <a:pt x="0" y="0"/>
                </a:moveTo>
                <a:lnTo>
                  <a:pt x="5457825" y="0"/>
                </a:lnTo>
                <a:lnTo>
                  <a:pt x="5457825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3002768" y="2533841"/>
            <a:ext cx="713232" cy="4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27"/>
              </a:lnSpc>
            </a:pPr>
            <a:r>
              <a:rPr lang="en-US" sz="2939" b="true">
                <a:solidFill>
                  <a:srgbClr val="70C4D5"/>
                </a:solidFill>
                <a:latin typeface="Roboto Bold"/>
                <a:ea typeface="Roboto Bold"/>
                <a:cs typeface="Roboto Bold"/>
                <a:sym typeface="Roboto Bold"/>
              </a:rPr>
              <a:t>CTT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002768" y="3064950"/>
            <a:ext cx="4535424" cy="13959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1"/>
              </a:lnSpc>
            </a:pPr>
            <a:r>
              <a:rPr lang="en-US" sz="176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Recolha, triagem, transporte, distribuição</a:t>
            </a:r>
          </a:p>
          <a:p>
            <a:pPr algn="l">
              <a:lnSpc>
                <a:spcPts val="2831"/>
              </a:lnSpc>
            </a:pPr>
            <a:r>
              <a:rPr lang="en-US" sz="176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Tecnologia e canais digitais</a:t>
            </a:r>
          </a:p>
          <a:p>
            <a:pPr algn="l">
              <a:lnSpc>
                <a:spcPts val="2831"/>
              </a:lnSpc>
            </a:pPr>
            <a:r>
              <a:rPr lang="en-US" sz="176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Clientes e regulação</a:t>
            </a:r>
          </a:p>
          <a:p>
            <a:pPr algn="l">
              <a:lnSpc>
                <a:spcPts val="2831"/>
              </a:lnSpc>
            </a:pPr>
            <a:r>
              <a:rPr lang="en-US" sz="176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Feedback operacional e satisfação do cliente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7400925" y="4714875"/>
            <a:ext cx="5229225" cy="2790825"/>
          </a:xfrm>
          <a:custGeom>
            <a:avLst/>
            <a:gdLst/>
            <a:ahLst/>
            <a:cxnLst/>
            <a:rect r="r" b="b" t="t" l="l"/>
            <a:pathLst>
              <a:path h="2790825" w="5229225">
                <a:moveTo>
                  <a:pt x="0" y="0"/>
                </a:moveTo>
                <a:lnTo>
                  <a:pt x="5229225" y="0"/>
                </a:lnTo>
                <a:lnTo>
                  <a:pt x="5229225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620625" y="4714875"/>
            <a:ext cx="5457825" cy="2790825"/>
          </a:xfrm>
          <a:custGeom>
            <a:avLst/>
            <a:gdLst/>
            <a:ahLst/>
            <a:cxnLst/>
            <a:rect r="r" b="b" t="t" l="l"/>
            <a:pathLst>
              <a:path h="2790825" w="5457825">
                <a:moveTo>
                  <a:pt x="0" y="0"/>
                </a:moveTo>
                <a:lnTo>
                  <a:pt x="5457825" y="0"/>
                </a:lnTo>
                <a:lnTo>
                  <a:pt x="5457825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3002768" y="5163312"/>
            <a:ext cx="3072384" cy="476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12"/>
              </a:lnSpc>
            </a:pPr>
            <a:r>
              <a:rPr lang="en-US" sz="3010" b="true">
                <a:solidFill>
                  <a:srgbClr val="70C4D5"/>
                </a:solidFill>
                <a:latin typeface="Roboto Bold"/>
                <a:ea typeface="Roboto Bold"/>
                <a:cs typeface="Roboto Bold"/>
                <a:sym typeface="Roboto Bold"/>
              </a:rPr>
              <a:t>MC/CONTINENTE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002768" y="5708709"/>
            <a:ext cx="3438144" cy="13959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1"/>
              </a:lnSpc>
            </a:pPr>
            <a:r>
              <a:rPr lang="en-US" sz="176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Fornecedores e aprovisionamento</a:t>
            </a:r>
          </a:p>
          <a:p>
            <a:pPr algn="l">
              <a:lnSpc>
                <a:spcPts val="2831"/>
              </a:lnSpc>
            </a:pPr>
            <a:r>
              <a:rPr lang="en-US" sz="176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Centros de distribuição e logística</a:t>
            </a:r>
          </a:p>
          <a:p>
            <a:pPr algn="l">
              <a:lnSpc>
                <a:spcPts val="2831"/>
              </a:lnSpc>
            </a:pPr>
            <a:r>
              <a:rPr lang="en-US" sz="176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Lojas e comércio eletrônico</a:t>
            </a:r>
          </a:p>
          <a:p>
            <a:pPr algn="l">
              <a:lnSpc>
                <a:spcPts val="2831"/>
              </a:lnSpc>
            </a:pPr>
            <a:r>
              <a:rPr lang="en-US" sz="176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Consumidores e gestão de stocks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7400925" y="7286625"/>
            <a:ext cx="5229225" cy="2790825"/>
          </a:xfrm>
          <a:custGeom>
            <a:avLst/>
            <a:gdLst/>
            <a:ahLst/>
            <a:cxnLst/>
            <a:rect r="r" b="b" t="t" l="l"/>
            <a:pathLst>
              <a:path h="2790825" w="5229225">
                <a:moveTo>
                  <a:pt x="0" y="0"/>
                </a:moveTo>
                <a:lnTo>
                  <a:pt x="5229225" y="0"/>
                </a:lnTo>
                <a:lnTo>
                  <a:pt x="5229225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2620625" y="7286625"/>
            <a:ext cx="5457825" cy="2790825"/>
          </a:xfrm>
          <a:custGeom>
            <a:avLst/>
            <a:gdLst/>
            <a:ahLst/>
            <a:cxnLst/>
            <a:rect r="r" b="b" t="t" l="l"/>
            <a:pathLst>
              <a:path h="2790825" w="5457825">
                <a:moveTo>
                  <a:pt x="0" y="0"/>
                </a:moveTo>
                <a:lnTo>
                  <a:pt x="5457825" y="0"/>
                </a:lnTo>
                <a:lnTo>
                  <a:pt x="5457825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3002768" y="7724013"/>
            <a:ext cx="731520" cy="466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55"/>
              </a:lnSpc>
            </a:pPr>
            <a:r>
              <a:rPr lang="en-US" sz="3045" b="true">
                <a:solidFill>
                  <a:srgbClr val="70C4D5"/>
                </a:solidFill>
                <a:latin typeface="Roboto Bold"/>
                <a:ea typeface="Roboto Bold"/>
                <a:cs typeface="Roboto Bold"/>
                <a:sym typeface="Roboto Bold"/>
              </a:rPr>
              <a:t>EDP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002768" y="8259885"/>
            <a:ext cx="3547872" cy="13959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1"/>
              </a:lnSpc>
            </a:pPr>
            <a:r>
              <a:rPr lang="en-US" sz="176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Tecnologia e produção de energia</a:t>
            </a:r>
          </a:p>
          <a:p>
            <a:pPr algn="l">
              <a:lnSpc>
                <a:spcPts val="2831"/>
              </a:lnSpc>
            </a:pPr>
            <a:r>
              <a:rPr lang="en-US" sz="176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Regulação e ambiente institucional</a:t>
            </a:r>
          </a:p>
          <a:p>
            <a:pPr algn="l">
              <a:lnSpc>
                <a:spcPts val="2831"/>
              </a:lnSpc>
            </a:pPr>
            <a:r>
              <a:rPr lang="en-US" sz="176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Clientes e sustentabilidade</a:t>
            </a:r>
          </a:p>
          <a:p>
            <a:pPr algn="l">
              <a:lnSpc>
                <a:spcPts val="2831"/>
              </a:lnSpc>
            </a:pPr>
            <a:r>
              <a:rPr lang="en-US" sz="176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Inovação e melhoria contínua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8715375" cy="10287000"/>
          </a:xfrm>
          <a:custGeom>
            <a:avLst/>
            <a:gdLst/>
            <a:ahLst/>
            <a:cxnLst/>
            <a:rect r="r" b="b" t="t" l="l"/>
            <a:pathLst>
              <a:path h="10287000" w="8715375">
                <a:moveTo>
                  <a:pt x="0" y="0"/>
                </a:moveTo>
                <a:lnTo>
                  <a:pt x="8715375" y="0"/>
                </a:lnTo>
                <a:lnTo>
                  <a:pt x="87153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486775" y="0"/>
            <a:ext cx="9801225" cy="10287000"/>
          </a:xfrm>
          <a:custGeom>
            <a:avLst/>
            <a:gdLst/>
            <a:ahLst/>
            <a:cxnLst/>
            <a:rect r="r" b="b" t="t" l="l"/>
            <a:pathLst>
              <a:path h="10287000" w="9801225">
                <a:moveTo>
                  <a:pt x="0" y="0"/>
                </a:moveTo>
                <a:lnTo>
                  <a:pt x="9801225" y="0"/>
                </a:lnTo>
                <a:lnTo>
                  <a:pt x="980122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58368" y="494748"/>
            <a:ext cx="7424928" cy="25675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26"/>
              </a:lnSpc>
            </a:pPr>
            <a:r>
              <a:rPr lang="en-US" sz="5952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Complexidade, Adaptação e Limites da Abordagem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647700" y="3209925"/>
            <a:ext cx="1971675" cy="219075"/>
          </a:xfrm>
          <a:custGeom>
            <a:avLst/>
            <a:gdLst/>
            <a:ahLst/>
            <a:cxnLst/>
            <a:rect r="r" b="b" t="t" l="l"/>
            <a:pathLst>
              <a:path h="219075" w="1971675">
                <a:moveTo>
                  <a:pt x="0" y="0"/>
                </a:moveTo>
                <a:lnTo>
                  <a:pt x="1971675" y="0"/>
                </a:lnTo>
                <a:lnTo>
                  <a:pt x="19716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94944" y="3689704"/>
            <a:ext cx="5157216" cy="8341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1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visão sistemica clarifica relações</a:t>
            </a:r>
          </a:p>
          <a:p>
            <a:pPr algn="l">
              <a:lnSpc>
                <a:spcPts val="3371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 antecipa efetos não intencionais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94944" y="4664095"/>
            <a:ext cx="4919472" cy="798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2"/>
              </a:lnSpc>
            </a:pPr>
            <a:r>
              <a:rPr lang="en-US" sz="230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Exige limites claros, dados confiáveis</a:t>
            </a:r>
          </a:p>
          <a:p>
            <a:pPr algn="l">
              <a:lnSpc>
                <a:spcPts val="3222"/>
              </a:lnSpc>
            </a:pPr>
            <a:r>
              <a:rPr lang="en-US" sz="230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 decisões concretas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94944" y="5603086"/>
            <a:ext cx="5815584" cy="8341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1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Conecta-se com sustentabilidade, transformação digital e trabalho híbrido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94944" y="6559777"/>
            <a:ext cx="5559552" cy="8341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1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Ajuda a responder a crises e a inovar</a:t>
            </a:r>
          </a:p>
          <a:p>
            <a:pPr algn="l">
              <a:lnSpc>
                <a:spcPts val="3371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com maior adaptação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647700" y="7496175"/>
            <a:ext cx="7629525" cy="2362200"/>
          </a:xfrm>
          <a:custGeom>
            <a:avLst/>
            <a:gdLst/>
            <a:ahLst/>
            <a:cxnLst/>
            <a:rect r="r" b="b" t="t" l="l"/>
            <a:pathLst>
              <a:path h="2362200" w="7629525">
                <a:moveTo>
                  <a:pt x="0" y="0"/>
                </a:moveTo>
                <a:lnTo>
                  <a:pt x="7629525" y="0"/>
                </a:lnTo>
                <a:lnTo>
                  <a:pt x="7629525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390775" y="7924800"/>
            <a:ext cx="228600" cy="1724025"/>
          </a:xfrm>
          <a:custGeom>
            <a:avLst/>
            <a:gdLst/>
            <a:ahLst/>
            <a:cxnLst/>
            <a:rect r="r" b="b" t="t" l="l"/>
            <a:pathLst>
              <a:path h="1724025" w="228600">
                <a:moveTo>
                  <a:pt x="0" y="0"/>
                </a:moveTo>
                <a:lnTo>
                  <a:pt x="228600" y="0"/>
                </a:lnTo>
                <a:lnTo>
                  <a:pt x="228600" y="1724025"/>
                </a:lnTo>
                <a:lnTo>
                  <a:pt x="0" y="17240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2852928" y="8062313"/>
            <a:ext cx="3035808" cy="385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61"/>
              </a:lnSpc>
            </a:pPr>
            <a:r>
              <a:rPr lang="en-US" sz="2620" b="true">
                <a:solidFill>
                  <a:srgbClr val="FFBD59"/>
                </a:solidFill>
                <a:latin typeface="Roboto Bold"/>
                <a:ea typeface="Roboto Bold"/>
                <a:cs typeface="Roboto Bold"/>
                <a:sym typeface="Roboto Bold"/>
              </a:rPr>
              <a:t>PENSE E PARTILHE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852928" y="8617177"/>
            <a:ext cx="4681728" cy="8341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1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Como equilibrar visão sistemica</a:t>
            </a:r>
          </a:p>
          <a:p>
            <a:pPr algn="l">
              <a:lnSpc>
                <a:spcPts val="3371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 ação prática na gestão?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85216" y="587311"/>
            <a:ext cx="9345168" cy="914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85"/>
              </a:lnSpc>
            </a:pPr>
            <a:r>
              <a:rPr lang="en-US" sz="5988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Síntese Final e Referências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428625" y="1495425"/>
            <a:ext cx="1971675" cy="438150"/>
          </a:xfrm>
          <a:custGeom>
            <a:avLst/>
            <a:gdLst/>
            <a:ahLst/>
            <a:cxnLst/>
            <a:rect r="r" b="b" t="t" l="l"/>
            <a:pathLst>
              <a:path h="438150" w="1971675">
                <a:moveTo>
                  <a:pt x="0" y="0"/>
                </a:moveTo>
                <a:lnTo>
                  <a:pt x="1971675" y="0"/>
                </a:lnTo>
                <a:lnTo>
                  <a:pt x="1971675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85216" y="2012061"/>
            <a:ext cx="9619488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32"/>
              </a:lnSpc>
            </a:pPr>
            <a:r>
              <a:rPr lang="en-US" sz="244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organização como sistema aberto e em permanente aprendizagem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0877550" y="1285875"/>
            <a:ext cx="228600" cy="8791575"/>
          </a:xfrm>
          <a:custGeom>
            <a:avLst/>
            <a:gdLst/>
            <a:ahLst/>
            <a:cxnLst/>
            <a:rect r="r" b="b" t="t" l="l"/>
            <a:pathLst>
              <a:path h="8791575" w="228600">
                <a:moveTo>
                  <a:pt x="0" y="0"/>
                </a:moveTo>
                <a:lnTo>
                  <a:pt x="228600" y="0"/>
                </a:lnTo>
                <a:lnTo>
                  <a:pt x="228600" y="8791575"/>
                </a:lnTo>
                <a:lnTo>
                  <a:pt x="0" y="87915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1576304" y="1346645"/>
            <a:ext cx="2468880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19"/>
              </a:lnSpc>
            </a:pPr>
            <a:r>
              <a:rPr lang="en-US" sz="2266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MENSAGEM FINAL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576304" y="1820037"/>
            <a:ext cx="4974336" cy="3057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46"/>
              </a:lnSpc>
            </a:pPr>
            <a:r>
              <a:rPr lang="en-US" sz="4038" b="true">
                <a:solidFill>
                  <a:srgbClr val="E1A10B"/>
                </a:solidFill>
                <a:latin typeface="Roboto Bold"/>
                <a:ea typeface="Roboto Bold"/>
                <a:cs typeface="Roboto Bold"/>
                <a:sym typeface="Roboto Bold"/>
              </a:rPr>
              <a:t>Gerir relações e interdependências é tão importante quanto gerir as partes isoladamente.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576304" y="5290566"/>
            <a:ext cx="3346704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49"/>
              </a:lnSpc>
            </a:pPr>
            <a:r>
              <a:rPr lang="en-US" sz="2124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REFERÊNCIAS ESSENCIAIS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576304" y="9059037"/>
            <a:ext cx="3547872" cy="409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sz="2656" b="true">
                <a:solidFill>
                  <a:srgbClr val="E1A10B"/>
                </a:solidFill>
                <a:latin typeface="Roboto Bold"/>
                <a:ea typeface="Roboto Bold"/>
                <a:cs typeface="Roboto Bold"/>
                <a:sym typeface="Roboto Bold"/>
              </a:rPr>
              <a:t>Obrigado pela atenção.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576304" y="9521571"/>
            <a:ext cx="4535424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44"/>
              </a:lnSpc>
            </a:pPr>
            <a:r>
              <a:rPr lang="en-US" sz="262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Perguntas e partilha de ideias?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3914775" y="2571750"/>
            <a:ext cx="2838450" cy="1933575"/>
          </a:xfrm>
          <a:custGeom>
            <a:avLst/>
            <a:gdLst/>
            <a:ahLst/>
            <a:cxnLst/>
            <a:rect r="r" b="b" t="t" l="l"/>
            <a:pathLst>
              <a:path h="1933575" w="2838450">
                <a:moveTo>
                  <a:pt x="0" y="0"/>
                </a:moveTo>
                <a:lnTo>
                  <a:pt x="2838450" y="0"/>
                </a:lnTo>
                <a:lnTo>
                  <a:pt x="283845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4133088" y="2853690"/>
            <a:ext cx="2596896" cy="1381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1"/>
              </a:lnSpc>
            </a:pPr>
            <a:r>
              <a:rPr lang="en-US" b="true" sz="230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ENTRADAS</a:t>
            </a:r>
          </a:p>
          <a:p>
            <a:pPr algn="ctr">
              <a:lnSpc>
                <a:spcPts val="2761"/>
              </a:lnSpc>
            </a:pPr>
            <a:r>
              <a:rPr lang="en-US" sz="230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recursos, informação, pessoas, tecnologia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6743700" y="3429000"/>
            <a:ext cx="1752600" cy="1285875"/>
          </a:xfrm>
          <a:custGeom>
            <a:avLst/>
            <a:gdLst/>
            <a:ahLst/>
            <a:cxnLst/>
            <a:rect r="r" b="b" t="t" l="l"/>
            <a:pathLst>
              <a:path h="1285875" w="1752600">
                <a:moveTo>
                  <a:pt x="0" y="0"/>
                </a:moveTo>
                <a:lnTo>
                  <a:pt x="1752600" y="0"/>
                </a:lnTo>
                <a:lnTo>
                  <a:pt x="175260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7400925" y="4495800"/>
            <a:ext cx="2619375" cy="2152650"/>
          </a:xfrm>
          <a:custGeom>
            <a:avLst/>
            <a:gdLst/>
            <a:ahLst/>
            <a:cxnLst/>
            <a:rect r="r" b="b" t="t" l="l"/>
            <a:pathLst>
              <a:path h="2152650" w="2619375">
                <a:moveTo>
                  <a:pt x="0" y="0"/>
                </a:moveTo>
                <a:lnTo>
                  <a:pt x="2619375" y="0"/>
                </a:lnTo>
                <a:lnTo>
                  <a:pt x="2619375" y="2152650"/>
                </a:lnTo>
                <a:lnTo>
                  <a:pt x="0" y="21526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486775" y="6429375"/>
            <a:ext cx="447675" cy="1285875"/>
          </a:xfrm>
          <a:custGeom>
            <a:avLst/>
            <a:gdLst/>
            <a:ahLst/>
            <a:cxnLst/>
            <a:rect r="r" b="b" t="t" l="l"/>
            <a:pathLst>
              <a:path h="1285875" w="447675">
                <a:moveTo>
                  <a:pt x="0" y="0"/>
                </a:moveTo>
                <a:lnTo>
                  <a:pt x="447675" y="0"/>
                </a:lnTo>
                <a:lnTo>
                  <a:pt x="44767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305550" y="7715250"/>
            <a:ext cx="3057525" cy="1933575"/>
          </a:xfrm>
          <a:custGeom>
            <a:avLst/>
            <a:gdLst/>
            <a:ahLst/>
            <a:cxnLst/>
            <a:rect r="r" b="b" t="t" l="l"/>
            <a:pathLst>
              <a:path h="1933575" w="3057525">
                <a:moveTo>
                  <a:pt x="0" y="0"/>
                </a:moveTo>
                <a:lnTo>
                  <a:pt x="3057525" y="0"/>
                </a:lnTo>
                <a:lnTo>
                  <a:pt x="305752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4352925" y="8782050"/>
            <a:ext cx="2181225" cy="438150"/>
          </a:xfrm>
          <a:custGeom>
            <a:avLst/>
            <a:gdLst/>
            <a:ahLst/>
            <a:cxnLst/>
            <a:rect r="r" b="b" t="t" l="l"/>
            <a:pathLst>
              <a:path h="438150" w="2181225">
                <a:moveTo>
                  <a:pt x="0" y="0"/>
                </a:moveTo>
                <a:lnTo>
                  <a:pt x="2181225" y="0"/>
                </a:lnTo>
                <a:lnTo>
                  <a:pt x="2181225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524000" y="7715250"/>
            <a:ext cx="3048000" cy="1933575"/>
          </a:xfrm>
          <a:custGeom>
            <a:avLst/>
            <a:gdLst/>
            <a:ahLst/>
            <a:cxnLst/>
            <a:rect r="r" b="b" t="t" l="l"/>
            <a:pathLst>
              <a:path h="1933575" w="3048000">
                <a:moveTo>
                  <a:pt x="0" y="0"/>
                </a:moveTo>
                <a:lnTo>
                  <a:pt x="3048000" y="0"/>
                </a:lnTo>
                <a:lnTo>
                  <a:pt x="304800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733550" y="6429375"/>
            <a:ext cx="666750" cy="1285875"/>
          </a:xfrm>
          <a:custGeom>
            <a:avLst/>
            <a:gdLst/>
            <a:ahLst/>
            <a:cxnLst/>
            <a:rect r="r" b="b" t="t" l="l"/>
            <a:pathLst>
              <a:path h="1285875" w="666750">
                <a:moveTo>
                  <a:pt x="0" y="0"/>
                </a:moveTo>
                <a:lnTo>
                  <a:pt x="666750" y="0"/>
                </a:lnTo>
                <a:lnTo>
                  <a:pt x="66675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647700" y="4495800"/>
            <a:ext cx="2838450" cy="2152650"/>
          </a:xfrm>
          <a:custGeom>
            <a:avLst/>
            <a:gdLst/>
            <a:ahLst/>
            <a:cxnLst/>
            <a:rect r="r" b="b" t="t" l="l"/>
            <a:pathLst>
              <a:path h="2152650" w="2838450">
                <a:moveTo>
                  <a:pt x="0" y="0"/>
                </a:moveTo>
                <a:lnTo>
                  <a:pt x="2838450" y="0"/>
                </a:lnTo>
                <a:lnTo>
                  <a:pt x="2838450" y="2152650"/>
                </a:lnTo>
                <a:lnTo>
                  <a:pt x="0" y="215265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2390775" y="3429000"/>
            <a:ext cx="1752600" cy="1285875"/>
          </a:xfrm>
          <a:custGeom>
            <a:avLst/>
            <a:gdLst/>
            <a:ahLst/>
            <a:cxnLst/>
            <a:rect r="r" b="b" t="t" l="l"/>
            <a:pathLst>
              <a:path h="1285875" w="1752600">
                <a:moveTo>
                  <a:pt x="0" y="0"/>
                </a:moveTo>
                <a:lnTo>
                  <a:pt x="1752600" y="0"/>
                </a:lnTo>
                <a:lnTo>
                  <a:pt x="175260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3914775" y="4714875"/>
            <a:ext cx="3057525" cy="3000375"/>
          </a:xfrm>
          <a:custGeom>
            <a:avLst/>
            <a:gdLst/>
            <a:ahLst/>
            <a:cxnLst/>
            <a:rect r="r" b="b" t="t" l="l"/>
            <a:pathLst>
              <a:path h="3000375" w="3057525">
                <a:moveTo>
                  <a:pt x="0" y="0"/>
                </a:moveTo>
                <a:lnTo>
                  <a:pt x="3057525" y="0"/>
                </a:lnTo>
                <a:lnTo>
                  <a:pt x="3057525" y="3000375"/>
                </a:lnTo>
                <a:lnTo>
                  <a:pt x="0" y="300037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4462272" y="5674093"/>
            <a:ext cx="1847088" cy="1307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23"/>
              </a:lnSpc>
            </a:pPr>
            <a:r>
              <a:rPr lang="en-US" sz="201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Sistema aberto em interação com o ambiente externo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516368" y="4746879"/>
            <a:ext cx="2523744" cy="1647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72"/>
              </a:lnSpc>
            </a:pPr>
            <a:r>
              <a:rPr lang="en-US" b="true" sz="2726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PROCESSOS</a:t>
            </a:r>
          </a:p>
          <a:p>
            <a:pPr algn="ctr">
              <a:lnSpc>
                <a:spcPts val="3272"/>
              </a:lnSpc>
            </a:pPr>
            <a:r>
              <a:rPr lang="en-US" sz="2726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transformação, coordenação,</a:t>
            </a:r>
          </a:p>
          <a:p>
            <a:pPr algn="ctr">
              <a:lnSpc>
                <a:spcPts val="3272"/>
              </a:lnSpc>
            </a:pPr>
            <a:r>
              <a:rPr lang="en-US" sz="2726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valor criado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6565392" y="7856220"/>
            <a:ext cx="2596896" cy="1457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9"/>
              </a:lnSpc>
            </a:pPr>
            <a:r>
              <a:rPr lang="en-US" b="true" sz="2407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SAÍDAS</a:t>
            </a:r>
          </a:p>
          <a:p>
            <a:pPr algn="ctr">
              <a:lnSpc>
                <a:spcPts val="2889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produtos, serviços, resultados, impacto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792224" y="7856220"/>
            <a:ext cx="2596896" cy="1457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9"/>
              </a:lnSpc>
            </a:pPr>
            <a:r>
              <a:rPr lang="en-US" b="true" sz="2407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FEEDBACK</a:t>
            </a:r>
          </a:p>
          <a:p>
            <a:pPr algn="ctr">
              <a:lnSpc>
                <a:spcPts val="2889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informação de retorno, avaliação, correção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859536" y="4746879"/>
            <a:ext cx="2523744" cy="1647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72"/>
              </a:lnSpc>
            </a:pPr>
            <a:r>
              <a:rPr lang="en-US" b="true" sz="2726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ADAPTAÇÃO</a:t>
            </a:r>
          </a:p>
          <a:p>
            <a:pPr algn="ctr">
              <a:lnSpc>
                <a:spcPts val="3272"/>
              </a:lnSpc>
            </a:pPr>
            <a:r>
              <a:rPr lang="en-US" sz="2726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ajuste contínuo, aprendizagem, inovação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1576304" y="5743485"/>
            <a:ext cx="5413248" cy="2929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1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Bertalanffy, L. von (General System Theory)</a:t>
            </a:r>
          </a:p>
          <a:p>
            <a:pPr algn="l">
              <a:lnSpc>
                <a:spcPts val="3371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Katz, D. &amp; Kahn, R. (The Social Psychology of Organizations)</a:t>
            </a:r>
          </a:p>
          <a:p>
            <a:pPr algn="l">
              <a:lnSpc>
                <a:spcPts val="3371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Morgan, G. (Images of Organization)</a:t>
            </a:r>
          </a:p>
          <a:p>
            <a:pPr algn="l">
              <a:lnSpc>
                <a:spcPts val="3371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Fontes institucionais das empresas citadas (dados recentes)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DAHUmkhtP2g</dc:identifier>
  <dcterms:modified xsi:type="dcterms:W3CDTF">2011-08-01T06:04:30Z</dcterms:modified>
  <cp:revision>1</cp:revision>
  <dc:title>PowerPoint de Gestão: Escola Clássica</dc:title>
</cp:coreProperties>
</file>