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18288000" cy="10287000"/>
  <p:notesSz cx="6858000" cy="9144000"/>
  <p:embeddedFontLst>
    <p:embeddedFont>
      <p:font typeface="Montaser Arabic" panose="020B0604020202020204" charset="-78"/>
      <p:regular r:id="rId11"/>
    </p:embeddedFont>
    <p:embeddedFont>
      <p:font typeface="Montaser Arabic Bold" panose="020B0604020202020204" charset="-78"/>
      <p:regular r:id="rId12"/>
    </p:embeddedFont>
    <p:embeddedFont>
      <p:font typeface="Montaser Arabic Medium" panose="020B0604020202020204" charset="-78"/>
      <p:regular r:id="rId13"/>
    </p:embeddedFont>
    <p:embeddedFont>
      <p:font typeface="Montaser Arabic Semi-Bold" panose="020B0604020202020204" charset="-78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81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3" Type="http://schemas.openxmlformats.org/officeDocument/2006/relationships/image" Target="../media/image30.png"/><Relationship Id="rId21" Type="http://schemas.openxmlformats.org/officeDocument/2006/relationships/image" Target="../media/image48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5" Type="http://schemas.openxmlformats.org/officeDocument/2006/relationships/image" Target="../media/image52.png"/><Relationship Id="rId2" Type="http://schemas.openxmlformats.org/officeDocument/2006/relationships/image" Target="../media/image29.png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24" Type="http://schemas.openxmlformats.org/officeDocument/2006/relationships/image" Target="../media/image51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Relationship Id="rId22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Relationship Id="rId14" Type="http://schemas.openxmlformats.org/officeDocument/2006/relationships/image" Target="../media/image1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181850" y="0"/>
            <a:ext cx="11106150" cy="10287000"/>
          </a:xfrm>
          <a:custGeom>
            <a:avLst/>
            <a:gdLst/>
            <a:ahLst/>
            <a:cxnLst/>
            <a:rect l="l" t="t" r="r" b="b"/>
            <a:pathLst>
              <a:path w="11106150" h="10287000">
                <a:moveTo>
                  <a:pt x="0" y="0"/>
                </a:moveTo>
                <a:lnTo>
                  <a:pt x="11106150" y="0"/>
                </a:lnTo>
                <a:lnTo>
                  <a:pt x="11106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10668000" cy="10287000"/>
          </a:xfrm>
          <a:custGeom>
            <a:avLst/>
            <a:gdLst/>
            <a:ahLst/>
            <a:cxnLst/>
            <a:rect l="l" t="t" r="r" b="b"/>
            <a:pathLst>
              <a:path w="10668000" h="10287000">
                <a:moveTo>
                  <a:pt x="0" y="0"/>
                </a:moveTo>
                <a:lnTo>
                  <a:pt x="10668000" y="0"/>
                </a:lnTo>
                <a:lnTo>
                  <a:pt x="1066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77824" y="2044212"/>
            <a:ext cx="8083296" cy="2744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98"/>
              </a:lnSpc>
            </a:pPr>
            <a:r>
              <a:rPr lang="en-US" sz="9816" b="1">
                <a:solidFill>
                  <a:srgbClr val="11273D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Gestão Quantitativa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7824" y="5780683"/>
            <a:ext cx="4828032" cy="530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3"/>
              </a:lnSpc>
            </a:pPr>
            <a:r>
              <a:rPr lang="en-US" sz="3116" b="1">
                <a:solidFill>
                  <a:srgbClr val="E47835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Professor Robson Costa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7824" y="6595332"/>
            <a:ext cx="6931152" cy="835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1"/>
              </a:lnSpc>
            </a:pPr>
            <a:r>
              <a:rPr lang="en-US" sz="2372" b="1">
                <a:solidFill>
                  <a:srgbClr val="11273D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Fundamentos de Gestão</a:t>
            </a:r>
          </a:p>
          <a:p>
            <a:pPr algn="l">
              <a:lnSpc>
                <a:spcPts val="3321"/>
              </a:lnSpc>
            </a:pPr>
            <a:r>
              <a:rPr lang="en-US" sz="2372" b="1">
                <a:solidFill>
                  <a:srgbClr val="11273D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Universidade Politécnica de Setúbal — UNIPS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0668000" cy="10287000"/>
          </a:xfrm>
          <a:custGeom>
            <a:avLst/>
            <a:gdLst/>
            <a:ahLst/>
            <a:cxnLst/>
            <a:rect l="l" t="t" r="r" b="b"/>
            <a:pathLst>
              <a:path w="10668000" h="10287000">
                <a:moveTo>
                  <a:pt x="0" y="0"/>
                </a:moveTo>
                <a:lnTo>
                  <a:pt x="10668000" y="0"/>
                </a:lnTo>
                <a:lnTo>
                  <a:pt x="1066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448925" y="0"/>
            <a:ext cx="7839075" cy="10287000"/>
          </a:xfrm>
          <a:custGeom>
            <a:avLst/>
            <a:gdLst/>
            <a:ahLst/>
            <a:cxnLst/>
            <a:rect l="l" t="t" r="r" b="b"/>
            <a:pathLst>
              <a:path w="7839075" h="10287000">
                <a:moveTo>
                  <a:pt x="0" y="0"/>
                </a:moveTo>
                <a:lnTo>
                  <a:pt x="7839075" y="0"/>
                </a:lnTo>
                <a:lnTo>
                  <a:pt x="78390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86384" y="743141"/>
            <a:ext cx="8924544" cy="1733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8"/>
              </a:lnSpc>
            </a:pPr>
            <a:r>
              <a:rPr lang="en-US" sz="5740" b="1">
                <a:solidFill>
                  <a:srgbClr val="152039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Objetivos da Aula</a:t>
            </a:r>
          </a:p>
          <a:p>
            <a:pPr algn="l">
              <a:lnSpc>
                <a:spcPts val="6888"/>
              </a:lnSpc>
            </a:pPr>
            <a:r>
              <a:rPr lang="en-US" sz="5740" b="1">
                <a:solidFill>
                  <a:srgbClr val="152039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e Pergunta de Arranque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6384" y="2997360"/>
            <a:ext cx="3602736" cy="405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585" b="1">
                <a:solidFill>
                  <a:srgbClr val="E46232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NESTA AULA VAMOS: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86384" y="3671316"/>
            <a:ext cx="6565392" cy="74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4"/>
              </a:lnSpc>
            </a:pPr>
            <a:r>
              <a:rPr lang="en-US" sz="2478">
                <a:solidFill>
                  <a:srgbClr val="152039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Compreender a utilização de ferramentas matemáticas e estatísticas na gestão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6384" y="4680014"/>
            <a:ext cx="850392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4"/>
              </a:lnSpc>
            </a:pPr>
            <a:r>
              <a:rPr lang="en-US" sz="2478">
                <a:solidFill>
                  <a:srgbClr val="152039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Conhecer conceitos e etapas da pesquisa operacional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6384" y="5328094"/>
            <a:ext cx="7004304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2"/>
              </a:lnSpc>
            </a:pPr>
            <a:r>
              <a:rPr lang="en-US" sz="2443">
                <a:solidFill>
                  <a:srgbClr val="152039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Explorar modelos de otimização e simulação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86384" y="5966841"/>
            <a:ext cx="6492240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4"/>
              </a:lnSpc>
            </a:pPr>
            <a:r>
              <a:rPr lang="en-US" sz="2620">
                <a:solidFill>
                  <a:srgbClr val="152039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Identificar aplicações práticas da gestão quantitativa em várias áreas</a:t>
            </a:r>
          </a:p>
        </p:txBody>
      </p:sp>
      <p:sp>
        <p:nvSpPr>
          <p:cNvPr id="11" name="Freeform 11"/>
          <p:cNvSpPr/>
          <p:nvPr/>
        </p:nvSpPr>
        <p:spPr>
          <a:xfrm>
            <a:off x="0" y="7067550"/>
            <a:ext cx="10458450" cy="2790825"/>
          </a:xfrm>
          <a:custGeom>
            <a:avLst/>
            <a:gdLst/>
            <a:ahLst/>
            <a:cxnLst/>
            <a:rect l="l" t="t" r="r" b="b"/>
            <a:pathLst>
              <a:path w="10458450" h="2790825">
                <a:moveTo>
                  <a:pt x="0" y="0"/>
                </a:moveTo>
                <a:lnTo>
                  <a:pt x="10458450" y="0"/>
                </a:lnTo>
                <a:lnTo>
                  <a:pt x="10458450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47700" y="7496175"/>
            <a:ext cx="1533525" cy="2152650"/>
          </a:xfrm>
          <a:custGeom>
            <a:avLst/>
            <a:gdLst/>
            <a:ahLst/>
            <a:cxnLst/>
            <a:rect l="l" t="t" r="r" b="b"/>
            <a:pathLst>
              <a:path w="1533525" h="2152650">
                <a:moveTo>
                  <a:pt x="0" y="0"/>
                </a:moveTo>
                <a:lnTo>
                  <a:pt x="1533525" y="0"/>
                </a:lnTo>
                <a:lnTo>
                  <a:pt x="1533525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633472" y="7593311"/>
            <a:ext cx="4005072" cy="379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8"/>
              </a:lnSpc>
            </a:pPr>
            <a:r>
              <a:rPr lang="en-US" sz="2337" b="1">
                <a:solidFill>
                  <a:srgbClr val="E46232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PERGUNTA PARA PENSAR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33472" y="8197906"/>
            <a:ext cx="6821424" cy="1197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2"/>
              </a:lnSpc>
            </a:pPr>
            <a:r>
              <a:rPr lang="en-US" sz="2478">
                <a:solidFill>
                  <a:srgbClr val="FFFFFF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Como é que uma decisão baseada em dados pode ser melhorada por um modelo sem substituir o julgamento do gestor?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401550" y="0"/>
            <a:ext cx="5886450" cy="10287000"/>
          </a:xfrm>
          <a:custGeom>
            <a:avLst/>
            <a:gdLst/>
            <a:ahLst/>
            <a:cxnLst/>
            <a:rect l="l" t="t" r="r" b="b"/>
            <a:pathLst>
              <a:path w="5886450" h="10287000">
                <a:moveTo>
                  <a:pt x="0" y="0"/>
                </a:moveTo>
                <a:lnTo>
                  <a:pt x="5886450" y="0"/>
                </a:lnTo>
                <a:lnTo>
                  <a:pt x="58864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86384" y="788191"/>
            <a:ext cx="11521440" cy="1854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11"/>
              </a:lnSpc>
            </a:pPr>
            <a:r>
              <a:rPr lang="en-US" sz="6555" spc="-131">
                <a:solidFill>
                  <a:srgbClr val="182B3D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Contextualização e Evolução da Gestão Quantitativa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86384" y="2943741"/>
            <a:ext cx="8302752" cy="895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68"/>
              </a:lnSpc>
            </a:pPr>
            <a:r>
              <a:rPr lang="en-US" sz="2620" b="1">
                <a:solidFill>
                  <a:srgbClr val="182B3D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De resposta a desafios complexos a motor de decisões informadas nas organizações modernas.</a:t>
            </a:r>
          </a:p>
        </p:txBody>
      </p:sp>
      <p:sp>
        <p:nvSpPr>
          <p:cNvPr id="6" name="Freeform 6"/>
          <p:cNvSpPr/>
          <p:nvPr/>
        </p:nvSpPr>
        <p:spPr>
          <a:xfrm>
            <a:off x="647700" y="4714875"/>
            <a:ext cx="2190750" cy="1285875"/>
          </a:xfrm>
          <a:custGeom>
            <a:avLst/>
            <a:gdLst/>
            <a:ahLst/>
            <a:cxnLst/>
            <a:rect l="l" t="t" r="r" b="b"/>
            <a:pathLst>
              <a:path w="2190750" h="1285875">
                <a:moveTo>
                  <a:pt x="0" y="0"/>
                </a:moveTo>
                <a:lnTo>
                  <a:pt x="2190750" y="0"/>
                </a:lnTo>
                <a:lnTo>
                  <a:pt x="219075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828925" y="5143500"/>
            <a:ext cx="657225" cy="428625"/>
          </a:xfrm>
          <a:custGeom>
            <a:avLst/>
            <a:gdLst/>
            <a:ahLst/>
            <a:cxnLst/>
            <a:rect l="l" t="t" r="r" b="b"/>
            <a:pathLst>
              <a:path w="657225" h="428625">
                <a:moveTo>
                  <a:pt x="0" y="0"/>
                </a:moveTo>
                <a:lnTo>
                  <a:pt x="657225" y="0"/>
                </a:lnTo>
                <a:lnTo>
                  <a:pt x="6572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86384" y="6253887"/>
            <a:ext cx="1609344" cy="683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5"/>
              </a:lnSpc>
            </a:pPr>
            <a:r>
              <a:rPr lang="en-US" sz="1947" b="1">
                <a:solidFill>
                  <a:srgbClr val="E46232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Investigação operacional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6384" y="7368225"/>
            <a:ext cx="2176272" cy="1232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5"/>
              </a:lnSpc>
            </a:pPr>
            <a:r>
              <a:rPr lang="en-US" sz="1663" b="1" spc="-16">
                <a:solidFill>
                  <a:srgbClr val="182B3D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Surge na Segunda Guerra Mundial para apoiar decisões militares complexas.</a:t>
            </a:r>
          </a:p>
        </p:txBody>
      </p:sp>
      <p:sp>
        <p:nvSpPr>
          <p:cNvPr id="10" name="Freeform 10"/>
          <p:cNvSpPr/>
          <p:nvPr/>
        </p:nvSpPr>
        <p:spPr>
          <a:xfrm>
            <a:off x="3476625" y="4714875"/>
            <a:ext cx="2409825" cy="1285875"/>
          </a:xfrm>
          <a:custGeom>
            <a:avLst/>
            <a:gdLst/>
            <a:ahLst/>
            <a:cxnLst/>
            <a:rect l="l" t="t" r="r" b="b"/>
            <a:pathLst>
              <a:path w="2409825" h="1285875">
                <a:moveTo>
                  <a:pt x="0" y="0"/>
                </a:moveTo>
                <a:lnTo>
                  <a:pt x="2409825" y="0"/>
                </a:lnTo>
                <a:lnTo>
                  <a:pt x="240982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876925" y="5143500"/>
            <a:ext cx="657225" cy="428625"/>
          </a:xfrm>
          <a:custGeom>
            <a:avLst/>
            <a:gdLst/>
            <a:ahLst/>
            <a:cxnLst/>
            <a:rect l="l" t="t" r="r" b="b"/>
            <a:pathLst>
              <a:path w="657225" h="428625">
                <a:moveTo>
                  <a:pt x="0" y="0"/>
                </a:moveTo>
                <a:lnTo>
                  <a:pt x="657225" y="0"/>
                </a:lnTo>
                <a:lnTo>
                  <a:pt x="6572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657600" y="6272037"/>
            <a:ext cx="2304288" cy="65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6"/>
              </a:lnSpc>
            </a:pPr>
            <a:r>
              <a:rPr lang="en-US" sz="1876" b="1">
                <a:solidFill>
                  <a:srgbClr val="E46232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Entrada no mundo empresarial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57600" y="7247812"/>
            <a:ext cx="2523744" cy="1463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8"/>
              </a:lnSpc>
            </a:pPr>
            <a:r>
              <a:rPr lang="en-US" sz="1592" b="1" spc="-15">
                <a:solidFill>
                  <a:srgbClr val="182B3D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Impulsionada pelo avanço da computação, dos sistemas de informação e da análise de dados.</a:t>
            </a:r>
          </a:p>
        </p:txBody>
      </p:sp>
      <p:sp>
        <p:nvSpPr>
          <p:cNvPr id="14" name="Freeform 14"/>
          <p:cNvSpPr/>
          <p:nvPr/>
        </p:nvSpPr>
        <p:spPr>
          <a:xfrm>
            <a:off x="6524625" y="4714875"/>
            <a:ext cx="2409825" cy="1285875"/>
          </a:xfrm>
          <a:custGeom>
            <a:avLst/>
            <a:gdLst/>
            <a:ahLst/>
            <a:cxnLst/>
            <a:rect l="l" t="t" r="r" b="b"/>
            <a:pathLst>
              <a:path w="2409825" h="1285875">
                <a:moveTo>
                  <a:pt x="0" y="0"/>
                </a:moveTo>
                <a:lnTo>
                  <a:pt x="2409825" y="0"/>
                </a:lnTo>
                <a:lnTo>
                  <a:pt x="240982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144000" y="5143500"/>
            <a:ext cx="438150" cy="428625"/>
          </a:xfrm>
          <a:custGeom>
            <a:avLst/>
            <a:gdLst/>
            <a:ahLst/>
            <a:cxnLst/>
            <a:rect l="l" t="t" r="r" b="b"/>
            <a:pathLst>
              <a:path w="438150" h="428625">
                <a:moveTo>
                  <a:pt x="0" y="0"/>
                </a:moveTo>
                <a:lnTo>
                  <a:pt x="438150" y="0"/>
                </a:lnTo>
                <a:lnTo>
                  <a:pt x="4381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6839712" y="6272037"/>
            <a:ext cx="1810512" cy="65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6"/>
              </a:lnSpc>
            </a:pPr>
            <a:r>
              <a:rPr lang="en-US" sz="1876" b="1">
                <a:solidFill>
                  <a:srgbClr val="E46232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Modelos para decidir melhor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39712" y="7377075"/>
            <a:ext cx="2304288" cy="1204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2"/>
              </a:lnSpc>
            </a:pPr>
            <a:r>
              <a:rPr lang="en-US" sz="1628" b="1" spc="-16">
                <a:solidFill>
                  <a:srgbClr val="182B3D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Problemas de gestão são convertidos em modelos matemáticos ou estatísticos.</a:t>
            </a:r>
          </a:p>
        </p:txBody>
      </p:sp>
      <p:sp>
        <p:nvSpPr>
          <p:cNvPr id="18" name="Freeform 18"/>
          <p:cNvSpPr/>
          <p:nvPr/>
        </p:nvSpPr>
        <p:spPr>
          <a:xfrm>
            <a:off x="9791700" y="4714875"/>
            <a:ext cx="2400300" cy="1285875"/>
          </a:xfrm>
          <a:custGeom>
            <a:avLst/>
            <a:gdLst/>
            <a:ahLst/>
            <a:cxnLst/>
            <a:rect l="l" t="t" r="r" b="b"/>
            <a:pathLst>
              <a:path w="2400300" h="1285875">
                <a:moveTo>
                  <a:pt x="0" y="0"/>
                </a:moveTo>
                <a:lnTo>
                  <a:pt x="2400300" y="0"/>
                </a:lnTo>
                <a:lnTo>
                  <a:pt x="24003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9802368" y="6272037"/>
            <a:ext cx="2084832" cy="65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6"/>
              </a:lnSpc>
            </a:pPr>
            <a:r>
              <a:rPr lang="en-US" sz="1876" b="1">
                <a:solidFill>
                  <a:srgbClr val="E46232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Dados, hipóteses e interpretação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802368" y="7377075"/>
            <a:ext cx="2578608" cy="1204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2"/>
              </a:lnSpc>
            </a:pPr>
            <a:r>
              <a:rPr lang="en-US" sz="1628" b="1" spc="-16">
                <a:solidFill>
                  <a:srgbClr val="182B3D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A qualidade dos dados, das hipóteses e da interpretação determina a eficácia dos resultados.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19072" y="5030915"/>
            <a:ext cx="18288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7"/>
              </a:lnSpc>
            </a:pPr>
            <a:r>
              <a:rPr lang="en-US" sz="2797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35024" y="5441823"/>
            <a:ext cx="932688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1"/>
              </a:lnSpc>
            </a:pPr>
            <a:r>
              <a:rPr lang="en-US" sz="1734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ORIGEM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608576" y="5030915"/>
            <a:ext cx="18288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7"/>
              </a:lnSpc>
            </a:pPr>
            <a:r>
              <a:rPr lang="en-US" sz="2797" b="1">
                <a:solidFill>
                  <a:srgbClr val="E46232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133088" y="5456110"/>
            <a:ext cx="1170432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68"/>
              </a:lnSpc>
            </a:pPr>
            <a:r>
              <a:rPr lang="en-US" sz="1557" b="1">
                <a:solidFill>
                  <a:srgbClr val="E46232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EXPANSÃO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662672" y="5030915"/>
            <a:ext cx="18288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7"/>
              </a:lnSpc>
            </a:pPr>
            <a:r>
              <a:rPr lang="en-US" sz="2797" b="1">
                <a:solidFill>
                  <a:srgbClr val="E46232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729984" y="5456111"/>
            <a:ext cx="2048256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6"/>
              </a:lnSpc>
            </a:pPr>
            <a:r>
              <a:rPr lang="en-US" sz="1663" b="1">
                <a:solidFill>
                  <a:srgbClr val="E46232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TRANSFORMAÇÃO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844784" y="5030915"/>
            <a:ext cx="18288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7"/>
              </a:lnSpc>
            </a:pPr>
            <a:r>
              <a:rPr lang="en-US" sz="2797" b="1">
                <a:solidFill>
                  <a:srgbClr val="E46232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4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241280" y="5446586"/>
            <a:ext cx="1389888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3"/>
              </a:lnSpc>
            </a:pPr>
            <a:r>
              <a:rPr lang="en-US" sz="1628" b="1">
                <a:solidFill>
                  <a:srgbClr val="E46232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DEPENDE DE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86384" y="753618"/>
            <a:ext cx="9948672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13"/>
              </a:lnSpc>
            </a:pPr>
            <a:r>
              <a:rPr lang="en-US" sz="6094" b="1" spc="-182">
                <a:solidFill>
                  <a:srgbClr val="0E1A38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Ferramentas Matemáticas e Estatísticas na Gestão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86384" y="2950654"/>
            <a:ext cx="7296912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9"/>
              </a:lnSpc>
            </a:pPr>
            <a:r>
              <a:rPr lang="en-US" sz="2407" b="1">
                <a:solidFill>
                  <a:srgbClr val="E67235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CONCEITOS ESSENCIAIS E EXEMPLO PRÁTICO</a:t>
            </a:r>
          </a:p>
        </p:txBody>
      </p:sp>
      <p:sp>
        <p:nvSpPr>
          <p:cNvPr id="5" name="Freeform 5"/>
          <p:cNvSpPr/>
          <p:nvPr/>
        </p:nvSpPr>
        <p:spPr>
          <a:xfrm>
            <a:off x="647700" y="3638550"/>
            <a:ext cx="8715375" cy="6438900"/>
          </a:xfrm>
          <a:custGeom>
            <a:avLst/>
            <a:gdLst/>
            <a:ahLst/>
            <a:cxnLst/>
            <a:rect l="l" t="t" r="r" b="b"/>
            <a:pathLst>
              <a:path w="8715375" h="6438900">
                <a:moveTo>
                  <a:pt x="0" y="0"/>
                </a:moveTo>
                <a:lnTo>
                  <a:pt x="8715375" y="0"/>
                </a:lnTo>
                <a:lnTo>
                  <a:pt x="8715375" y="6438900"/>
                </a:lnTo>
                <a:lnTo>
                  <a:pt x="0" y="64389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80160" y="4322115"/>
            <a:ext cx="6784848" cy="31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3"/>
              </a:lnSpc>
            </a:pPr>
            <a:r>
              <a:rPr lang="en-US" sz="2017" b="1" spc="-60">
                <a:solidFill>
                  <a:srgbClr val="0E1A38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Dados e </a:t>
            </a:r>
            <a:r>
              <a:rPr lang="en-US" sz="2017" b="1" spc="-60">
                <a:solidFill>
                  <a:srgbClr val="E6723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variáveis</a:t>
            </a:r>
            <a:r>
              <a:rPr lang="en-US" sz="2017" b="1" spc="-60">
                <a:solidFill>
                  <a:srgbClr val="0E1A38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 que descrevem a realidade da gestão</a:t>
            </a:r>
          </a:p>
        </p:txBody>
      </p:sp>
      <p:sp>
        <p:nvSpPr>
          <p:cNvPr id="7" name="Freeform 7"/>
          <p:cNvSpPr/>
          <p:nvPr/>
        </p:nvSpPr>
        <p:spPr>
          <a:xfrm>
            <a:off x="1085850" y="4924425"/>
            <a:ext cx="7848600" cy="219075"/>
          </a:xfrm>
          <a:custGeom>
            <a:avLst/>
            <a:gdLst/>
            <a:ahLst/>
            <a:cxnLst/>
            <a:rect l="l" t="t" r="r" b="b"/>
            <a:pathLst>
              <a:path w="7848600" h="219075">
                <a:moveTo>
                  <a:pt x="0" y="0"/>
                </a:moveTo>
                <a:lnTo>
                  <a:pt x="7848600" y="0"/>
                </a:lnTo>
                <a:lnTo>
                  <a:pt x="7848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280160" y="5340303"/>
            <a:ext cx="7388352" cy="317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7"/>
              </a:lnSpc>
            </a:pPr>
            <a:r>
              <a:rPr lang="en-US" sz="1982" b="1" spc="-59">
                <a:solidFill>
                  <a:srgbClr val="E6723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Médias, dispersão</a:t>
            </a:r>
            <a:r>
              <a:rPr lang="en-US" sz="1982" b="1" spc="-59">
                <a:solidFill>
                  <a:srgbClr val="0E1A38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 e </a:t>
            </a:r>
            <a:r>
              <a:rPr lang="en-US" sz="1982" b="1" spc="-59">
                <a:solidFill>
                  <a:srgbClr val="E6723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probabilidade</a:t>
            </a:r>
            <a:r>
              <a:rPr lang="en-US" sz="1982" b="1" spc="-59">
                <a:solidFill>
                  <a:srgbClr val="0E1A38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 para quantificar incerteza</a:t>
            </a:r>
          </a:p>
        </p:txBody>
      </p:sp>
      <p:sp>
        <p:nvSpPr>
          <p:cNvPr id="9" name="Freeform 9"/>
          <p:cNvSpPr/>
          <p:nvPr/>
        </p:nvSpPr>
        <p:spPr>
          <a:xfrm>
            <a:off x="1085850" y="5781675"/>
            <a:ext cx="7848600" cy="219075"/>
          </a:xfrm>
          <a:custGeom>
            <a:avLst/>
            <a:gdLst/>
            <a:ahLst/>
            <a:cxnLst/>
            <a:rect l="l" t="t" r="r" b="b"/>
            <a:pathLst>
              <a:path w="7848600" h="219075">
                <a:moveTo>
                  <a:pt x="0" y="0"/>
                </a:moveTo>
                <a:lnTo>
                  <a:pt x="7848600" y="0"/>
                </a:lnTo>
                <a:lnTo>
                  <a:pt x="7848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85850" y="6858000"/>
            <a:ext cx="7848600" cy="219075"/>
          </a:xfrm>
          <a:custGeom>
            <a:avLst/>
            <a:gdLst/>
            <a:ahLst/>
            <a:cxnLst/>
            <a:rect l="l" t="t" r="r" b="b"/>
            <a:pathLst>
              <a:path w="7848600" h="219075">
                <a:moveTo>
                  <a:pt x="0" y="0"/>
                </a:moveTo>
                <a:lnTo>
                  <a:pt x="7848600" y="0"/>
                </a:lnTo>
                <a:lnTo>
                  <a:pt x="7848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80160" y="7356780"/>
            <a:ext cx="5760720" cy="31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3"/>
              </a:lnSpc>
            </a:pPr>
            <a:r>
              <a:rPr lang="en-US" sz="2017" b="1" spc="-60">
                <a:solidFill>
                  <a:srgbClr val="E6723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Cenários</a:t>
            </a:r>
            <a:r>
              <a:rPr lang="en-US" sz="2017" b="1" spc="-60">
                <a:solidFill>
                  <a:srgbClr val="0E1A38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 permitem avaliar alternativas e riscos</a:t>
            </a:r>
          </a:p>
        </p:txBody>
      </p:sp>
      <p:sp>
        <p:nvSpPr>
          <p:cNvPr id="12" name="Freeform 12"/>
          <p:cNvSpPr/>
          <p:nvPr/>
        </p:nvSpPr>
        <p:spPr>
          <a:xfrm>
            <a:off x="1085850" y="7924800"/>
            <a:ext cx="7848600" cy="219075"/>
          </a:xfrm>
          <a:custGeom>
            <a:avLst/>
            <a:gdLst/>
            <a:ahLst/>
            <a:cxnLst/>
            <a:rect l="l" t="t" r="r" b="b"/>
            <a:pathLst>
              <a:path w="7848600" h="219075">
                <a:moveTo>
                  <a:pt x="0" y="0"/>
                </a:moveTo>
                <a:lnTo>
                  <a:pt x="7848600" y="0"/>
                </a:lnTo>
                <a:lnTo>
                  <a:pt x="7848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280160" y="8344107"/>
            <a:ext cx="7022592" cy="317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7"/>
              </a:lnSpc>
            </a:pPr>
            <a:r>
              <a:rPr lang="en-US" sz="1982" b="1" spc="-59">
                <a:solidFill>
                  <a:srgbClr val="0E1A38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Indicadores de </a:t>
            </a:r>
            <a:r>
              <a:rPr lang="en-US" sz="1982" b="1" spc="-59">
                <a:solidFill>
                  <a:srgbClr val="E6723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desempenho</a:t>
            </a:r>
            <a:r>
              <a:rPr lang="en-US" sz="1982" b="1" spc="-59">
                <a:solidFill>
                  <a:srgbClr val="0E1A38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 transformam dados em ação</a:t>
            </a:r>
          </a:p>
        </p:txBody>
      </p:sp>
      <p:sp>
        <p:nvSpPr>
          <p:cNvPr id="14" name="Freeform 14"/>
          <p:cNvSpPr/>
          <p:nvPr/>
        </p:nvSpPr>
        <p:spPr>
          <a:xfrm>
            <a:off x="9572625" y="2571750"/>
            <a:ext cx="8067675" cy="1504950"/>
          </a:xfrm>
          <a:custGeom>
            <a:avLst/>
            <a:gdLst/>
            <a:ahLst/>
            <a:cxnLst/>
            <a:rect l="l" t="t" r="r" b="b"/>
            <a:pathLst>
              <a:path w="8067675" h="1504950">
                <a:moveTo>
                  <a:pt x="0" y="0"/>
                </a:moveTo>
                <a:lnTo>
                  <a:pt x="8067675" y="0"/>
                </a:lnTo>
                <a:lnTo>
                  <a:pt x="80676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0387584" y="3022663"/>
            <a:ext cx="3072384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9"/>
              </a:lnSpc>
            </a:pPr>
            <a:r>
              <a:rPr lang="en-US" sz="2407" b="1">
                <a:solidFill>
                  <a:srgbClr val="E67235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EXEMPLO PRÁTICO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387584" y="3432220"/>
            <a:ext cx="5431536" cy="318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31"/>
              </a:lnSpc>
            </a:pPr>
            <a:r>
              <a:rPr lang="en-US" sz="1947" b="1" spc="-58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procura mensal para apoiar decisões de stock</a:t>
            </a:r>
          </a:p>
        </p:txBody>
      </p:sp>
      <p:sp>
        <p:nvSpPr>
          <p:cNvPr id="17" name="Freeform 17"/>
          <p:cNvSpPr/>
          <p:nvPr/>
        </p:nvSpPr>
        <p:spPr>
          <a:xfrm>
            <a:off x="9572625" y="3857625"/>
            <a:ext cx="8067675" cy="4076700"/>
          </a:xfrm>
          <a:custGeom>
            <a:avLst/>
            <a:gdLst/>
            <a:ahLst/>
            <a:cxnLst/>
            <a:rect l="l" t="t" r="r" b="b"/>
            <a:pathLst>
              <a:path w="8067675" h="4076700">
                <a:moveTo>
                  <a:pt x="0" y="0"/>
                </a:moveTo>
                <a:lnTo>
                  <a:pt x="8067675" y="0"/>
                </a:lnTo>
                <a:lnTo>
                  <a:pt x="8067675" y="4076700"/>
                </a:lnTo>
                <a:lnTo>
                  <a:pt x="0" y="40767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9791700" y="4286250"/>
            <a:ext cx="7410450" cy="3000375"/>
          </a:xfrm>
          <a:custGeom>
            <a:avLst/>
            <a:gdLst/>
            <a:ahLst/>
            <a:cxnLst/>
            <a:rect l="l" t="t" r="r" b="b"/>
            <a:pathLst>
              <a:path w="7410450" h="3000375">
                <a:moveTo>
                  <a:pt x="0" y="0"/>
                </a:moveTo>
                <a:lnTo>
                  <a:pt x="7410450" y="0"/>
                </a:lnTo>
                <a:lnTo>
                  <a:pt x="7410450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9572625" y="7924800"/>
            <a:ext cx="8067675" cy="2152650"/>
          </a:xfrm>
          <a:custGeom>
            <a:avLst/>
            <a:gdLst/>
            <a:ahLst/>
            <a:cxnLst/>
            <a:rect l="l" t="t" r="r" b="b"/>
            <a:pathLst>
              <a:path w="8067675" h="2152650">
                <a:moveTo>
                  <a:pt x="0" y="0"/>
                </a:moveTo>
                <a:lnTo>
                  <a:pt x="8067675" y="0"/>
                </a:lnTo>
                <a:lnTo>
                  <a:pt x="8067675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0010775" y="8353425"/>
            <a:ext cx="876300" cy="1295400"/>
          </a:xfrm>
          <a:custGeom>
            <a:avLst/>
            <a:gdLst/>
            <a:ahLst/>
            <a:cxnLst/>
            <a:rect l="l" t="t" r="r" b="b"/>
            <a:pathLst>
              <a:path w="876300" h="1295400">
                <a:moveTo>
                  <a:pt x="0" y="0"/>
                </a:moveTo>
                <a:lnTo>
                  <a:pt x="876300" y="0"/>
                </a:lnTo>
                <a:lnTo>
                  <a:pt x="87630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1192256" y="8396097"/>
            <a:ext cx="3566160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2053" b="1">
                <a:solidFill>
                  <a:srgbClr val="E67235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PERGUNTA PARA PENSAR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192256" y="8822588"/>
            <a:ext cx="5998464" cy="74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6"/>
              </a:lnSpc>
            </a:pPr>
            <a:r>
              <a:rPr lang="en-US" sz="2017" spc="-60">
                <a:solidFill>
                  <a:srgbClr val="0E1A38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Como usar esta previsão para definir níveis de stock e evitar ruturas ou excesso?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80160" y="6348654"/>
            <a:ext cx="7424928" cy="31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3"/>
              </a:lnSpc>
            </a:pPr>
            <a:r>
              <a:rPr lang="en-US" sz="2017" b="1" spc="-60">
                <a:solidFill>
                  <a:srgbClr val="E6723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Previsão</a:t>
            </a:r>
            <a:r>
              <a:rPr lang="en-US" sz="2017" b="1" spc="-60">
                <a:solidFill>
                  <a:srgbClr val="0E1A38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 apoia decisões; correlação não implica causalidade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04672" y="630746"/>
            <a:ext cx="9070848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81"/>
              </a:lnSpc>
            </a:pPr>
            <a:r>
              <a:rPr lang="en-US" sz="6484" b="1">
                <a:solidFill>
                  <a:srgbClr val="17254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Pesquisa Operacional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4672" y="1937278"/>
            <a:ext cx="9802368" cy="789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2"/>
              </a:lnSpc>
            </a:pPr>
            <a:r>
              <a:rPr lang="en-US" sz="2301" b="1">
                <a:solidFill>
                  <a:srgbClr val="17254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Abordagem científica que utiliza modelos matemáticos e estatísticos para apoiar decisões ótimas em contextos complexos.</a:t>
            </a:r>
          </a:p>
        </p:txBody>
      </p:sp>
      <p:sp>
        <p:nvSpPr>
          <p:cNvPr id="5" name="Freeform 5"/>
          <p:cNvSpPr/>
          <p:nvPr/>
        </p:nvSpPr>
        <p:spPr>
          <a:xfrm>
            <a:off x="9144000" y="3000375"/>
            <a:ext cx="8715375" cy="6648450"/>
          </a:xfrm>
          <a:custGeom>
            <a:avLst/>
            <a:gdLst/>
            <a:ahLst/>
            <a:cxnLst/>
            <a:rect l="l" t="t" r="r" b="b"/>
            <a:pathLst>
              <a:path w="8715375" h="6648450">
                <a:moveTo>
                  <a:pt x="0" y="0"/>
                </a:moveTo>
                <a:lnTo>
                  <a:pt x="8715375" y="0"/>
                </a:lnTo>
                <a:lnTo>
                  <a:pt x="8715375" y="6648450"/>
                </a:lnTo>
                <a:lnTo>
                  <a:pt x="0" y="66484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144000" y="3000375"/>
            <a:ext cx="8715375" cy="1076325"/>
          </a:xfrm>
          <a:custGeom>
            <a:avLst/>
            <a:gdLst/>
            <a:ahLst/>
            <a:cxnLst/>
            <a:rect l="l" t="t" r="r" b="b"/>
            <a:pathLst>
              <a:path w="8715375" h="1076325">
                <a:moveTo>
                  <a:pt x="0" y="0"/>
                </a:moveTo>
                <a:lnTo>
                  <a:pt x="8715375" y="0"/>
                </a:lnTo>
                <a:lnTo>
                  <a:pt x="87153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601200" y="4325249"/>
            <a:ext cx="2011680" cy="732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2"/>
              </a:lnSpc>
            </a:pPr>
            <a:r>
              <a:rPr lang="en-US" sz="2301" b="1">
                <a:solidFill>
                  <a:srgbClr val="E4673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Programação linear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601200" y="5384412"/>
            <a:ext cx="2139696" cy="826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8"/>
              </a:lnSpc>
            </a:pPr>
            <a:r>
              <a:rPr lang="en-US" sz="1698" b="1">
                <a:solidFill>
                  <a:srgbClr val="17254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Encontrar a melhor combinação de recursos.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380976" y="4306874"/>
            <a:ext cx="1847088" cy="769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0"/>
              </a:lnSpc>
            </a:pPr>
            <a:r>
              <a:rPr lang="en-US" sz="2407" b="1">
                <a:solidFill>
                  <a:srgbClr val="E4673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Alocação de recursos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380976" y="5356512"/>
            <a:ext cx="2139696" cy="881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805" b="1">
                <a:solidFill>
                  <a:srgbClr val="17254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Distribuir recursos limitados de forma eficiente.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215616" y="4314702"/>
            <a:ext cx="1572768" cy="352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99"/>
              </a:lnSpc>
            </a:pPr>
            <a:r>
              <a:rPr lang="en-US" sz="2230" b="1">
                <a:solidFill>
                  <a:srgbClr val="E4673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Transporte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215616" y="5370350"/>
            <a:ext cx="1645920" cy="854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4"/>
              </a:lnSpc>
            </a:pPr>
            <a:r>
              <a:rPr lang="en-US" sz="1734" b="1">
                <a:solidFill>
                  <a:srgbClr val="17254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Definir rotas</a:t>
            </a:r>
          </a:p>
          <a:p>
            <a:pPr algn="l">
              <a:lnSpc>
                <a:spcPts val="2254"/>
              </a:lnSpc>
            </a:pPr>
            <a:r>
              <a:rPr lang="en-US" sz="1734" b="1">
                <a:solidFill>
                  <a:srgbClr val="17254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e minimização de custos.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601200" y="7153914"/>
            <a:ext cx="2139696" cy="352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99"/>
              </a:lnSpc>
            </a:pPr>
            <a:r>
              <a:rPr lang="en-US" sz="2230" b="1">
                <a:solidFill>
                  <a:srgbClr val="E4673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Filas de espera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601200" y="7897401"/>
            <a:ext cx="1847088" cy="881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805" b="1">
                <a:solidFill>
                  <a:srgbClr val="17254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Apoiar decisões em serviços e atendimento.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380976" y="7146086"/>
            <a:ext cx="1572768" cy="769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0"/>
              </a:lnSpc>
            </a:pPr>
            <a:r>
              <a:rPr lang="en-US" sz="2407" b="1">
                <a:solidFill>
                  <a:srgbClr val="E4673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Gestão de stocks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380976" y="8208973"/>
            <a:ext cx="2139696" cy="937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5"/>
              </a:lnSpc>
            </a:pPr>
            <a:r>
              <a:rPr lang="en-US" sz="1911" b="1">
                <a:solidFill>
                  <a:srgbClr val="17254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Equilibrar níveis de stock e custos associados.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215616" y="7153689"/>
            <a:ext cx="877824" cy="353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3"/>
              </a:lnSpc>
            </a:pPr>
            <a:r>
              <a:rPr lang="en-US" sz="2195" b="1">
                <a:solidFill>
                  <a:srgbClr val="E4673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Redes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215616" y="7883564"/>
            <a:ext cx="1956816" cy="909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9"/>
              </a:lnSpc>
            </a:pPr>
            <a:r>
              <a:rPr lang="en-US" sz="1876" b="1">
                <a:solidFill>
                  <a:srgbClr val="172545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Planeamento e análise de redes complexas.</a:t>
            </a:r>
          </a:p>
        </p:txBody>
      </p:sp>
      <p:sp>
        <p:nvSpPr>
          <p:cNvPr id="19" name="Freeform 19"/>
          <p:cNvSpPr/>
          <p:nvPr/>
        </p:nvSpPr>
        <p:spPr>
          <a:xfrm>
            <a:off x="866775" y="4286250"/>
            <a:ext cx="2181225" cy="1076325"/>
          </a:xfrm>
          <a:custGeom>
            <a:avLst/>
            <a:gdLst/>
            <a:ahLst/>
            <a:cxnLst/>
            <a:rect l="l" t="t" r="r" b="b"/>
            <a:pathLst>
              <a:path w="2181225" h="1076325">
                <a:moveTo>
                  <a:pt x="0" y="0"/>
                </a:moveTo>
                <a:lnTo>
                  <a:pt x="2181225" y="0"/>
                </a:lnTo>
                <a:lnTo>
                  <a:pt x="218122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987552" y="4447794"/>
            <a:ext cx="1755648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4"/>
              </a:lnSpc>
            </a:pPr>
            <a:r>
              <a:rPr lang="en-US" sz="2053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Implementar a solução</a:t>
            </a:r>
          </a:p>
        </p:txBody>
      </p:sp>
      <p:sp>
        <p:nvSpPr>
          <p:cNvPr id="21" name="Freeform 21"/>
          <p:cNvSpPr/>
          <p:nvPr/>
        </p:nvSpPr>
        <p:spPr>
          <a:xfrm>
            <a:off x="3476625" y="3000375"/>
            <a:ext cx="2190750" cy="1076325"/>
          </a:xfrm>
          <a:custGeom>
            <a:avLst/>
            <a:gdLst/>
            <a:ahLst/>
            <a:cxnLst/>
            <a:rect l="l" t="t" r="r" b="b"/>
            <a:pathLst>
              <a:path w="2190750" h="1076325">
                <a:moveTo>
                  <a:pt x="0" y="0"/>
                </a:moveTo>
                <a:lnTo>
                  <a:pt x="2190750" y="0"/>
                </a:lnTo>
                <a:lnTo>
                  <a:pt x="219075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3968496" y="3300032"/>
            <a:ext cx="1481328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982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Identificar o problema</a:t>
            </a:r>
          </a:p>
        </p:txBody>
      </p:sp>
      <p:sp>
        <p:nvSpPr>
          <p:cNvPr id="23" name="Freeform 23"/>
          <p:cNvSpPr/>
          <p:nvPr/>
        </p:nvSpPr>
        <p:spPr>
          <a:xfrm>
            <a:off x="6096000" y="4286250"/>
            <a:ext cx="2181225" cy="1076325"/>
          </a:xfrm>
          <a:custGeom>
            <a:avLst/>
            <a:gdLst/>
            <a:ahLst/>
            <a:cxnLst/>
            <a:rect l="l" t="t" r="r" b="b"/>
            <a:pathLst>
              <a:path w="2181225" h="1076325">
                <a:moveTo>
                  <a:pt x="0" y="0"/>
                </a:moveTo>
                <a:lnTo>
                  <a:pt x="2181225" y="0"/>
                </a:lnTo>
                <a:lnTo>
                  <a:pt x="218122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6254496" y="4495419"/>
            <a:ext cx="1755648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1"/>
              </a:lnSpc>
            </a:pPr>
            <a:r>
              <a:rPr lang="en-US" sz="1734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Definir objetivo e restrições</a:t>
            </a:r>
          </a:p>
        </p:txBody>
      </p:sp>
      <p:sp>
        <p:nvSpPr>
          <p:cNvPr id="25" name="Freeform 25"/>
          <p:cNvSpPr/>
          <p:nvPr/>
        </p:nvSpPr>
        <p:spPr>
          <a:xfrm>
            <a:off x="647700" y="6210300"/>
            <a:ext cx="2190750" cy="1076325"/>
          </a:xfrm>
          <a:custGeom>
            <a:avLst/>
            <a:gdLst/>
            <a:ahLst/>
            <a:cxnLst/>
            <a:rect l="l" t="t" r="r" b="b"/>
            <a:pathLst>
              <a:path w="2190750" h="1076325">
                <a:moveTo>
                  <a:pt x="0" y="0"/>
                </a:moveTo>
                <a:lnTo>
                  <a:pt x="2190750" y="0"/>
                </a:lnTo>
                <a:lnTo>
                  <a:pt x="219075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932688" y="6362700"/>
            <a:ext cx="1664208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1"/>
              </a:lnSpc>
            </a:pPr>
            <a:r>
              <a:rPr lang="en-US" sz="2159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Validar resultados</a:t>
            </a:r>
          </a:p>
        </p:txBody>
      </p:sp>
      <p:sp>
        <p:nvSpPr>
          <p:cNvPr id="27" name="Freeform 27"/>
          <p:cNvSpPr/>
          <p:nvPr/>
        </p:nvSpPr>
        <p:spPr>
          <a:xfrm>
            <a:off x="3476625" y="5143500"/>
            <a:ext cx="2190750" cy="1933575"/>
          </a:xfrm>
          <a:custGeom>
            <a:avLst/>
            <a:gdLst/>
            <a:ahLst/>
            <a:cxnLst/>
            <a:rect l="l" t="t" r="r" b="b"/>
            <a:pathLst>
              <a:path w="2190750" h="1933575">
                <a:moveTo>
                  <a:pt x="0" y="0"/>
                </a:moveTo>
                <a:lnTo>
                  <a:pt x="2190750" y="0"/>
                </a:lnTo>
                <a:lnTo>
                  <a:pt x="219075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3712464" y="5695569"/>
            <a:ext cx="1664208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6"/>
              </a:lnSpc>
            </a:pPr>
            <a:r>
              <a:rPr lang="en-US" sz="2088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Ciclo da Pesquisa Operacional</a:t>
            </a:r>
          </a:p>
        </p:txBody>
      </p:sp>
      <p:sp>
        <p:nvSpPr>
          <p:cNvPr id="29" name="Freeform 29"/>
          <p:cNvSpPr/>
          <p:nvPr/>
        </p:nvSpPr>
        <p:spPr>
          <a:xfrm>
            <a:off x="6305550" y="6210300"/>
            <a:ext cx="2190750" cy="1076325"/>
          </a:xfrm>
          <a:custGeom>
            <a:avLst/>
            <a:gdLst/>
            <a:ahLst/>
            <a:cxnLst/>
            <a:rect l="l" t="t" r="r" b="b"/>
            <a:pathLst>
              <a:path w="2190750" h="1076325">
                <a:moveTo>
                  <a:pt x="0" y="0"/>
                </a:moveTo>
                <a:lnTo>
                  <a:pt x="2190750" y="0"/>
                </a:lnTo>
                <a:lnTo>
                  <a:pt x="219075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6492240" y="6362700"/>
            <a:ext cx="1664208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1"/>
              </a:lnSpc>
            </a:pPr>
            <a:r>
              <a:rPr lang="en-US" sz="2159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Recolher dados</a:t>
            </a:r>
          </a:p>
        </p:txBody>
      </p:sp>
      <p:sp>
        <p:nvSpPr>
          <p:cNvPr id="31" name="Freeform 31"/>
          <p:cNvSpPr/>
          <p:nvPr/>
        </p:nvSpPr>
        <p:spPr>
          <a:xfrm>
            <a:off x="1524000" y="7924800"/>
            <a:ext cx="2181225" cy="1076325"/>
          </a:xfrm>
          <a:custGeom>
            <a:avLst/>
            <a:gdLst/>
            <a:ahLst/>
            <a:cxnLst/>
            <a:rect l="l" t="t" r="r" b="b"/>
            <a:pathLst>
              <a:path w="2181225" h="1076325">
                <a:moveTo>
                  <a:pt x="0" y="0"/>
                </a:moveTo>
                <a:lnTo>
                  <a:pt x="2181225" y="0"/>
                </a:lnTo>
                <a:lnTo>
                  <a:pt x="218122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1773936" y="8121777"/>
            <a:ext cx="1664208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1"/>
              </a:lnSpc>
            </a:pPr>
            <a:r>
              <a:rPr lang="en-US" sz="2159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Resolver</a:t>
            </a:r>
          </a:p>
          <a:p>
            <a:pPr algn="ctr">
              <a:lnSpc>
                <a:spcPts val="2591"/>
              </a:lnSpc>
            </a:pPr>
            <a:r>
              <a:rPr lang="en-US" sz="2159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o modelo</a:t>
            </a:r>
          </a:p>
        </p:txBody>
      </p:sp>
      <p:sp>
        <p:nvSpPr>
          <p:cNvPr id="33" name="Freeform 33"/>
          <p:cNvSpPr/>
          <p:nvPr/>
        </p:nvSpPr>
        <p:spPr>
          <a:xfrm>
            <a:off x="5000625" y="8143875"/>
            <a:ext cx="2190750" cy="1076325"/>
          </a:xfrm>
          <a:custGeom>
            <a:avLst/>
            <a:gdLst/>
            <a:ahLst/>
            <a:cxnLst/>
            <a:rect l="l" t="t" r="r" b="b"/>
            <a:pathLst>
              <a:path w="2190750" h="1076325">
                <a:moveTo>
                  <a:pt x="0" y="0"/>
                </a:moveTo>
                <a:lnTo>
                  <a:pt x="2190750" y="0"/>
                </a:lnTo>
                <a:lnTo>
                  <a:pt x="219075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34" name="TextBox 34"/>
          <p:cNvSpPr txBox="1"/>
          <p:nvPr/>
        </p:nvSpPr>
        <p:spPr>
          <a:xfrm>
            <a:off x="5120640" y="8399526"/>
            <a:ext cx="1664208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1"/>
              </a:lnSpc>
            </a:pPr>
            <a:r>
              <a:rPr lang="en-US" sz="2159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Construir</a:t>
            </a:r>
          </a:p>
          <a:p>
            <a:pPr algn="ctr">
              <a:lnSpc>
                <a:spcPts val="2591"/>
              </a:lnSpc>
            </a:pPr>
            <a:r>
              <a:rPr lang="en-US" sz="2159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o modelo</a:t>
            </a:r>
          </a:p>
        </p:txBody>
      </p:sp>
      <p:sp>
        <p:nvSpPr>
          <p:cNvPr id="35" name="Freeform 35"/>
          <p:cNvSpPr/>
          <p:nvPr/>
        </p:nvSpPr>
        <p:spPr>
          <a:xfrm>
            <a:off x="2171700" y="3429000"/>
            <a:ext cx="1314450" cy="857250"/>
          </a:xfrm>
          <a:custGeom>
            <a:avLst/>
            <a:gdLst/>
            <a:ahLst/>
            <a:cxnLst/>
            <a:rect l="l" t="t" r="r" b="b"/>
            <a:pathLst>
              <a:path w="1314450" h="857250">
                <a:moveTo>
                  <a:pt x="0" y="0"/>
                </a:moveTo>
                <a:lnTo>
                  <a:pt x="1314450" y="0"/>
                </a:lnTo>
                <a:lnTo>
                  <a:pt x="13144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5657850" y="3429000"/>
            <a:ext cx="1095375" cy="857250"/>
          </a:xfrm>
          <a:custGeom>
            <a:avLst/>
            <a:gdLst/>
            <a:ahLst/>
            <a:cxnLst/>
            <a:rect l="l" t="t" r="r" b="b"/>
            <a:pathLst>
              <a:path w="1095375" h="857250">
                <a:moveTo>
                  <a:pt x="0" y="0"/>
                </a:moveTo>
                <a:lnTo>
                  <a:pt x="1095375" y="0"/>
                </a:lnTo>
                <a:lnTo>
                  <a:pt x="10953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1304925" y="5143500"/>
            <a:ext cx="438150" cy="1076325"/>
          </a:xfrm>
          <a:custGeom>
            <a:avLst/>
            <a:gdLst/>
            <a:ahLst/>
            <a:cxnLst/>
            <a:rect l="l" t="t" r="r" b="b"/>
            <a:pathLst>
              <a:path w="438150" h="1076325">
                <a:moveTo>
                  <a:pt x="0" y="0"/>
                </a:moveTo>
                <a:lnTo>
                  <a:pt x="438150" y="0"/>
                </a:lnTo>
                <a:lnTo>
                  <a:pt x="43815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1524000" y="7067550"/>
            <a:ext cx="438150" cy="866775"/>
          </a:xfrm>
          <a:custGeom>
            <a:avLst/>
            <a:gdLst/>
            <a:ahLst/>
            <a:cxnLst/>
            <a:rect l="l" t="t" r="r" b="b"/>
            <a:pathLst>
              <a:path w="438150" h="866775">
                <a:moveTo>
                  <a:pt x="0" y="0"/>
                </a:moveTo>
                <a:lnTo>
                  <a:pt x="438150" y="0"/>
                </a:lnTo>
                <a:lnTo>
                  <a:pt x="43815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3695700" y="8782050"/>
            <a:ext cx="1314450" cy="438150"/>
          </a:xfrm>
          <a:custGeom>
            <a:avLst/>
            <a:gdLst/>
            <a:ahLst/>
            <a:cxnLst/>
            <a:rect l="l" t="t" r="r" b="b"/>
            <a:pathLst>
              <a:path w="1314450" h="438150">
                <a:moveTo>
                  <a:pt x="0" y="0"/>
                </a:moveTo>
                <a:lnTo>
                  <a:pt x="1314450" y="0"/>
                </a:lnTo>
                <a:lnTo>
                  <a:pt x="131445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7400925" y="5143500"/>
            <a:ext cx="438150" cy="1076325"/>
          </a:xfrm>
          <a:custGeom>
            <a:avLst/>
            <a:gdLst/>
            <a:ahLst/>
            <a:cxnLst/>
            <a:rect l="l" t="t" r="r" b="b"/>
            <a:pathLst>
              <a:path w="438150" h="1076325">
                <a:moveTo>
                  <a:pt x="0" y="0"/>
                </a:moveTo>
                <a:lnTo>
                  <a:pt x="438150" y="0"/>
                </a:lnTo>
                <a:lnTo>
                  <a:pt x="43815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6962775" y="7067550"/>
            <a:ext cx="657225" cy="1295400"/>
          </a:xfrm>
          <a:custGeom>
            <a:avLst/>
            <a:gdLst/>
            <a:ahLst/>
            <a:cxnLst/>
            <a:rect l="l" t="t" r="r" b="b"/>
            <a:pathLst>
              <a:path w="657225" h="1295400">
                <a:moveTo>
                  <a:pt x="0" y="0"/>
                </a:moveTo>
                <a:lnTo>
                  <a:pt x="657225" y="0"/>
                </a:lnTo>
                <a:lnTo>
                  <a:pt x="657225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11972925" y="4067175"/>
            <a:ext cx="219075" cy="2581275"/>
          </a:xfrm>
          <a:custGeom>
            <a:avLst/>
            <a:gdLst/>
            <a:ahLst/>
            <a:cxnLst/>
            <a:rect l="l" t="t" r="r" b="b"/>
            <a:pathLst>
              <a:path w="219075" h="2581275">
                <a:moveTo>
                  <a:pt x="0" y="0"/>
                </a:moveTo>
                <a:lnTo>
                  <a:pt x="219075" y="0"/>
                </a:lnTo>
                <a:lnTo>
                  <a:pt x="219075" y="2581275"/>
                </a:lnTo>
                <a:lnTo>
                  <a:pt x="0" y="258127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14801850" y="4067175"/>
            <a:ext cx="228600" cy="2581275"/>
          </a:xfrm>
          <a:custGeom>
            <a:avLst/>
            <a:gdLst/>
            <a:ahLst/>
            <a:cxnLst/>
            <a:rect l="l" t="t" r="r" b="b"/>
            <a:pathLst>
              <a:path w="228600" h="2581275">
                <a:moveTo>
                  <a:pt x="0" y="0"/>
                </a:moveTo>
                <a:lnTo>
                  <a:pt x="228600" y="0"/>
                </a:lnTo>
                <a:lnTo>
                  <a:pt x="228600" y="2581275"/>
                </a:lnTo>
                <a:lnTo>
                  <a:pt x="0" y="2581275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9572625" y="6638925"/>
            <a:ext cx="2619375" cy="219075"/>
          </a:xfrm>
          <a:custGeom>
            <a:avLst/>
            <a:gdLst/>
            <a:ahLst/>
            <a:cxnLst/>
            <a:rect l="l" t="t" r="r" b="b"/>
            <a:pathLst>
              <a:path w="2619375" h="219075">
                <a:moveTo>
                  <a:pt x="0" y="0"/>
                </a:moveTo>
                <a:lnTo>
                  <a:pt x="2619375" y="0"/>
                </a:lnTo>
                <a:lnTo>
                  <a:pt x="2619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14801850" y="6638925"/>
            <a:ext cx="2619375" cy="219075"/>
          </a:xfrm>
          <a:custGeom>
            <a:avLst/>
            <a:gdLst/>
            <a:ahLst/>
            <a:cxnLst/>
            <a:rect l="l" t="t" r="r" b="b"/>
            <a:pathLst>
              <a:path w="2619375" h="219075">
                <a:moveTo>
                  <a:pt x="0" y="0"/>
                </a:moveTo>
                <a:lnTo>
                  <a:pt x="2619375" y="0"/>
                </a:lnTo>
                <a:lnTo>
                  <a:pt x="2619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11972925" y="6858000"/>
            <a:ext cx="219075" cy="2571750"/>
          </a:xfrm>
          <a:custGeom>
            <a:avLst/>
            <a:gdLst/>
            <a:ahLst/>
            <a:cxnLst/>
            <a:rect l="l" t="t" r="r" b="b"/>
            <a:pathLst>
              <a:path w="219075" h="2571750">
                <a:moveTo>
                  <a:pt x="0" y="0"/>
                </a:moveTo>
                <a:lnTo>
                  <a:pt x="219075" y="0"/>
                </a:lnTo>
                <a:lnTo>
                  <a:pt x="2190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14801850" y="6858000"/>
            <a:ext cx="228600" cy="2571750"/>
          </a:xfrm>
          <a:custGeom>
            <a:avLst/>
            <a:gdLst/>
            <a:ahLst/>
            <a:cxnLst/>
            <a:rect l="l" t="t" r="r" b="b"/>
            <a:pathLst>
              <a:path w="228600" h="2571750">
                <a:moveTo>
                  <a:pt x="0" y="0"/>
                </a:moveTo>
                <a:lnTo>
                  <a:pt x="228600" y="0"/>
                </a:lnTo>
                <a:lnTo>
                  <a:pt x="2286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48" name="TextBox 48"/>
          <p:cNvSpPr txBox="1"/>
          <p:nvPr/>
        </p:nvSpPr>
        <p:spPr>
          <a:xfrm>
            <a:off x="9345168" y="3292412"/>
            <a:ext cx="8229600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9"/>
              </a:lnSpc>
            </a:pPr>
            <a:r>
              <a:rPr lang="en-US" sz="4357" b="1">
                <a:solidFill>
                  <a:srgbClr val="E46735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EXEMPLOS TÍPICOS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09550" y="2571750"/>
            <a:ext cx="10458450" cy="7286625"/>
          </a:xfrm>
          <a:custGeom>
            <a:avLst/>
            <a:gdLst/>
            <a:ahLst/>
            <a:cxnLst/>
            <a:rect l="l" t="t" r="r" b="b"/>
            <a:pathLst>
              <a:path w="10458450" h="7286625">
                <a:moveTo>
                  <a:pt x="0" y="0"/>
                </a:moveTo>
                <a:lnTo>
                  <a:pt x="10458450" y="0"/>
                </a:lnTo>
                <a:lnTo>
                  <a:pt x="10458450" y="7286625"/>
                </a:lnTo>
                <a:lnTo>
                  <a:pt x="0" y="7286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94944" y="761278"/>
            <a:ext cx="9253728" cy="910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55"/>
              </a:lnSpc>
            </a:pPr>
            <a:r>
              <a:rPr lang="en-US" sz="6413" spc="-128">
                <a:solidFill>
                  <a:srgbClr val="14243B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Modelos de Otimização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4944" y="1873808"/>
            <a:ext cx="8979408" cy="378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0"/>
              </a:lnSpc>
            </a:pPr>
            <a:r>
              <a:rPr lang="en-US" sz="2407" b="1">
                <a:solidFill>
                  <a:srgbClr val="14243B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Procurar a melhor decisão dentro das hipóteses definidas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192256" y="945832"/>
            <a:ext cx="2688336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74"/>
              </a:lnSpc>
            </a:pPr>
            <a:r>
              <a:rPr lang="en-US" sz="2478" b="1">
                <a:solidFill>
                  <a:srgbClr val="E67C4C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Exemplo prático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192256" y="1574291"/>
            <a:ext cx="6620256" cy="1410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7"/>
              </a:lnSpc>
            </a:pPr>
            <a:r>
              <a:rPr lang="en-US" sz="2159" b="1">
                <a:solidFill>
                  <a:srgbClr val="14243B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Uma empresa produz dois produtos com recursos limitados.</a:t>
            </a:r>
          </a:p>
          <a:p>
            <a:pPr algn="l">
              <a:lnSpc>
                <a:spcPts val="2807"/>
              </a:lnSpc>
            </a:pPr>
            <a:r>
              <a:rPr lang="en-US" sz="2159" b="1">
                <a:solidFill>
                  <a:srgbClr val="14243B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Decide quanto produzir de cada um para obter</a:t>
            </a:r>
          </a:p>
          <a:p>
            <a:pPr algn="l">
              <a:lnSpc>
                <a:spcPts val="2807"/>
              </a:lnSpc>
            </a:pPr>
            <a:r>
              <a:rPr lang="en-US" sz="2159" b="1">
                <a:solidFill>
                  <a:srgbClr val="14243B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o melhor resultado possível.</a:t>
            </a:r>
          </a:p>
        </p:txBody>
      </p:sp>
      <p:sp>
        <p:nvSpPr>
          <p:cNvPr id="8" name="Freeform 8"/>
          <p:cNvSpPr/>
          <p:nvPr/>
        </p:nvSpPr>
        <p:spPr>
          <a:xfrm>
            <a:off x="10877550" y="3209925"/>
            <a:ext cx="7410450" cy="3009900"/>
          </a:xfrm>
          <a:custGeom>
            <a:avLst/>
            <a:gdLst/>
            <a:ahLst/>
            <a:cxnLst/>
            <a:rect l="l" t="t" r="r" b="b"/>
            <a:pathLst>
              <a:path w="7410450" h="3009900">
                <a:moveTo>
                  <a:pt x="0" y="0"/>
                </a:moveTo>
                <a:lnTo>
                  <a:pt x="7410450" y="0"/>
                </a:lnTo>
                <a:lnTo>
                  <a:pt x="7410450" y="3009900"/>
                </a:lnTo>
                <a:lnTo>
                  <a:pt x="0" y="30099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877550" y="6210300"/>
            <a:ext cx="7410450" cy="3648075"/>
          </a:xfrm>
          <a:custGeom>
            <a:avLst/>
            <a:gdLst/>
            <a:ahLst/>
            <a:cxnLst/>
            <a:rect l="l" t="t" r="r" b="b"/>
            <a:pathLst>
              <a:path w="7410450" h="3648075">
                <a:moveTo>
                  <a:pt x="0" y="0"/>
                </a:moveTo>
                <a:lnTo>
                  <a:pt x="7410450" y="0"/>
                </a:lnTo>
                <a:lnTo>
                  <a:pt x="7410450" y="3648075"/>
                </a:lnTo>
                <a:lnTo>
                  <a:pt x="0" y="3648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1192256" y="6679311"/>
            <a:ext cx="162763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6"/>
              </a:lnSpc>
            </a:pPr>
            <a:r>
              <a:rPr lang="en-US" sz="2230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ATIVIDADE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192256" y="7140683"/>
            <a:ext cx="4791456" cy="318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31"/>
              </a:lnSpc>
            </a:pPr>
            <a:r>
              <a:rPr lang="en-US" sz="1947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No exemplo apresentado, identifique:</a:t>
            </a:r>
          </a:p>
        </p:txBody>
      </p:sp>
      <p:sp>
        <p:nvSpPr>
          <p:cNvPr id="12" name="Freeform 12"/>
          <p:cNvSpPr/>
          <p:nvPr/>
        </p:nvSpPr>
        <p:spPr>
          <a:xfrm>
            <a:off x="11096625" y="7496175"/>
            <a:ext cx="6981825" cy="2152650"/>
          </a:xfrm>
          <a:custGeom>
            <a:avLst/>
            <a:gdLst/>
            <a:ahLst/>
            <a:cxnLst/>
            <a:rect l="l" t="t" r="r" b="b"/>
            <a:pathLst>
              <a:path w="6981825" h="2152650">
                <a:moveTo>
                  <a:pt x="0" y="0"/>
                </a:moveTo>
                <a:lnTo>
                  <a:pt x="6981825" y="0"/>
                </a:lnTo>
                <a:lnTo>
                  <a:pt x="6981825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1320272" y="7822570"/>
            <a:ext cx="1024128" cy="290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2"/>
              </a:lnSpc>
            </a:pPr>
            <a:r>
              <a:rPr lang="en-US" sz="1840" b="1">
                <a:solidFill>
                  <a:srgbClr val="14243B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Objetivo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320272" y="8491225"/>
            <a:ext cx="2450592" cy="290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2"/>
              </a:lnSpc>
            </a:pPr>
            <a:r>
              <a:rPr lang="en-US" sz="1840" b="1">
                <a:solidFill>
                  <a:srgbClr val="14243B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Variáveis de decisão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320272" y="9124481"/>
            <a:ext cx="1280160" cy="300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9"/>
              </a:lnSpc>
            </a:pPr>
            <a:r>
              <a:rPr lang="en-US" sz="1876" b="1">
                <a:solidFill>
                  <a:srgbClr val="14243B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Restrições</a:t>
            </a:r>
          </a:p>
        </p:txBody>
      </p:sp>
      <p:sp>
        <p:nvSpPr>
          <p:cNvPr id="16" name="Freeform 16"/>
          <p:cNvSpPr/>
          <p:nvPr/>
        </p:nvSpPr>
        <p:spPr>
          <a:xfrm>
            <a:off x="2828925" y="3000375"/>
            <a:ext cx="5229225" cy="1504950"/>
          </a:xfrm>
          <a:custGeom>
            <a:avLst/>
            <a:gdLst/>
            <a:ahLst/>
            <a:cxnLst/>
            <a:rect l="l" t="t" r="r" b="b"/>
            <a:pathLst>
              <a:path w="5229225" h="1504950">
                <a:moveTo>
                  <a:pt x="0" y="0"/>
                </a:moveTo>
                <a:lnTo>
                  <a:pt x="5229225" y="0"/>
                </a:lnTo>
                <a:lnTo>
                  <a:pt x="522922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5219700" y="4286250"/>
            <a:ext cx="228600" cy="857250"/>
          </a:xfrm>
          <a:custGeom>
            <a:avLst/>
            <a:gdLst/>
            <a:ahLst/>
            <a:cxnLst/>
            <a:rect l="l" t="t" r="r" b="b"/>
            <a:pathLst>
              <a:path w="228600" h="857250">
                <a:moveTo>
                  <a:pt x="0" y="0"/>
                </a:moveTo>
                <a:lnTo>
                  <a:pt x="228600" y="0"/>
                </a:lnTo>
                <a:lnTo>
                  <a:pt x="2286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647700" y="5143500"/>
            <a:ext cx="2400300" cy="1504950"/>
          </a:xfrm>
          <a:custGeom>
            <a:avLst/>
            <a:gdLst/>
            <a:ahLst/>
            <a:cxnLst/>
            <a:rect l="l" t="t" r="r" b="b"/>
            <a:pathLst>
              <a:path w="2400300" h="1504950">
                <a:moveTo>
                  <a:pt x="0" y="0"/>
                </a:moveTo>
                <a:lnTo>
                  <a:pt x="2400300" y="0"/>
                </a:lnTo>
                <a:lnTo>
                  <a:pt x="24003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804672" y="5588508"/>
            <a:ext cx="1975104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9"/>
              </a:lnSpc>
            </a:pPr>
            <a:r>
              <a:rPr lang="en-US" sz="2833" b="1">
                <a:solidFill>
                  <a:srgbClr val="14243B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Variáveis</a:t>
            </a:r>
          </a:p>
          <a:p>
            <a:pPr algn="ctr">
              <a:lnSpc>
                <a:spcPts val="3399"/>
              </a:lnSpc>
            </a:pPr>
            <a:r>
              <a:rPr lang="en-US" sz="2833" b="1">
                <a:solidFill>
                  <a:srgbClr val="14243B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de decisão</a:t>
            </a:r>
          </a:p>
        </p:txBody>
      </p:sp>
      <p:sp>
        <p:nvSpPr>
          <p:cNvPr id="20" name="Freeform 20"/>
          <p:cNvSpPr/>
          <p:nvPr/>
        </p:nvSpPr>
        <p:spPr>
          <a:xfrm>
            <a:off x="2828925" y="5781675"/>
            <a:ext cx="1095375" cy="438150"/>
          </a:xfrm>
          <a:custGeom>
            <a:avLst/>
            <a:gdLst/>
            <a:ahLst/>
            <a:cxnLst/>
            <a:rect l="l" t="t" r="r" b="b"/>
            <a:pathLst>
              <a:path w="1095375" h="438150">
                <a:moveTo>
                  <a:pt x="0" y="0"/>
                </a:moveTo>
                <a:lnTo>
                  <a:pt x="1095375" y="0"/>
                </a:lnTo>
                <a:lnTo>
                  <a:pt x="1095375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3695700" y="4924425"/>
            <a:ext cx="3454908" cy="2152650"/>
          </a:xfrm>
          <a:custGeom>
            <a:avLst/>
            <a:gdLst/>
            <a:ahLst/>
            <a:cxnLst/>
            <a:rect l="l" t="t" r="r" b="b"/>
            <a:pathLst>
              <a:path w="3454908" h="2152650">
                <a:moveTo>
                  <a:pt x="0" y="0"/>
                </a:moveTo>
                <a:lnTo>
                  <a:pt x="3454908" y="0"/>
                </a:lnTo>
                <a:lnTo>
                  <a:pt x="3454908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6498" b="-6498"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4201287" y="5353050"/>
            <a:ext cx="2704338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8"/>
              </a:lnSpc>
            </a:pPr>
            <a:r>
              <a:rPr lang="en-US" sz="3506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Modelo de otimização</a:t>
            </a:r>
          </a:p>
        </p:txBody>
      </p:sp>
      <p:sp>
        <p:nvSpPr>
          <p:cNvPr id="23" name="Freeform 23"/>
          <p:cNvSpPr/>
          <p:nvPr/>
        </p:nvSpPr>
        <p:spPr>
          <a:xfrm>
            <a:off x="6905625" y="5676900"/>
            <a:ext cx="1314450" cy="438150"/>
          </a:xfrm>
          <a:custGeom>
            <a:avLst/>
            <a:gdLst/>
            <a:ahLst/>
            <a:cxnLst/>
            <a:rect l="l" t="t" r="r" b="b"/>
            <a:pathLst>
              <a:path w="1314450" h="438150">
                <a:moveTo>
                  <a:pt x="0" y="0"/>
                </a:moveTo>
                <a:lnTo>
                  <a:pt x="1314450" y="0"/>
                </a:lnTo>
                <a:lnTo>
                  <a:pt x="131445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7991475" y="5036058"/>
            <a:ext cx="2400300" cy="1504950"/>
          </a:xfrm>
          <a:custGeom>
            <a:avLst/>
            <a:gdLst/>
            <a:ahLst/>
            <a:cxnLst/>
            <a:rect l="l" t="t" r="r" b="b"/>
            <a:pathLst>
              <a:path w="2400300" h="1504950">
                <a:moveTo>
                  <a:pt x="0" y="0"/>
                </a:moveTo>
                <a:lnTo>
                  <a:pt x="2400300" y="0"/>
                </a:lnTo>
                <a:lnTo>
                  <a:pt x="24003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5219700" y="6858000"/>
            <a:ext cx="228600" cy="857250"/>
          </a:xfrm>
          <a:custGeom>
            <a:avLst/>
            <a:gdLst/>
            <a:ahLst/>
            <a:cxnLst/>
            <a:rect l="l" t="t" r="r" b="b"/>
            <a:pathLst>
              <a:path w="228600" h="857250">
                <a:moveTo>
                  <a:pt x="0" y="0"/>
                </a:moveTo>
                <a:lnTo>
                  <a:pt x="228600" y="0"/>
                </a:lnTo>
                <a:lnTo>
                  <a:pt x="2286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2828925" y="7715250"/>
            <a:ext cx="5229225" cy="1504950"/>
          </a:xfrm>
          <a:custGeom>
            <a:avLst/>
            <a:gdLst/>
            <a:ahLst/>
            <a:cxnLst/>
            <a:rect l="l" t="t" r="r" b="b"/>
            <a:pathLst>
              <a:path w="5229225" h="1504950">
                <a:moveTo>
                  <a:pt x="0" y="0"/>
                </a:moveTo>
                <a:lnTo>
                  <a:pt x="5229225" y="0"/>
                </a:lnTo>
                <a:lnTo>
                  <a:pt x="522922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3547872" y="8626948"/>
            <a:ext cx="3602736" cy="291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6"/>
              </a:lnSpc>
            </a:pPr>
            <a:r>
              <a:rPr lang="en-US" sz="1805" b="1">
                <a:solidFill>
                  <a:srgbClr val="14243B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 melhor dentro das restrições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370761" y="5686425"/>
            <a:ext cx="1975104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5"/>
              </a:lnSpc>
            </a:pPr>
            <a:r>
              <a:rPr lang="en-US" sz="2904" b="1">
                <a:solidFill>
                  <a:srgbClr val="14243B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Restrições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971800" y="7726887"/>
            <a:ext cx="47548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2"/>
              </a:lnSpc>
            </a:pPr>
            <a:r>
              <a:rPr lang="en-US" sz="5102" b="1">
                <a:solidFill>
                  <a:srgbClr val="14243B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Solução viável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048000" y="3067050"/>
            <a:ext cx="4754880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41"/>
              </a:lnSpc>
            </a:pPr>
            <a:r>
              <a:rPr lang="en-US" sz="4534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Função objetivo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061335" y="3743325"/>
            <a:ext cx="4754880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9"/>
              </a:lnSpc>
            </a:pPr>
            <a:r>
              <a:rPr lang="en-US" sz="2549" b="1">
                <a:solidFill>
                  <a:srgbClr val="FFFFFF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maximizar lucro ou minimizar custo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32688" y="729505"/>
            <a:ext cx="8065008" cy="1873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58"/>
              </a:lnSpc>
            </a:pPr>
            <a:r>
              <a:rPr lang="en-US" sz="6236" b="1">
                <a:solidFill>
                  <a:srgbClr val="1E2D48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Simulação na Gestão Quantitativa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32688" y="3027430"/>
            <a:ext cx="6108192" cy="1271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8"/>
              </a:lnSpc>
            </a:pPr>
            <a:r>
              <a:rPr lang="en-US" sz="2585" b="1">
                <a:solidFill>
                  <a:srgbClr val="1E2D48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Experimentar virtualmente cenários para apoiar decisões quando o futuro é incerto ou complexo.</a:t>
            </a:r>
          </a:p>
        </p:txBody>
      </p:sp>
      <p:sp>
        <p:nvSpPr>
          <p:cNvPr id="5" name="Freeform 5"/>
          <p:cNvSpPr/>
          <p:nvPr/>
        </p:nvSpPr>
        <p:spPr>
          <a:xfrm>
            <a:off x="866775" y="4714875"/>
            <a:ext cx="3495675" cy="647700"/>
          </a:xfrm>
          <a:custGeom>
            <a:avLst/>
            <a:gdLst/>
            <a:ahLst/>
            <a:cxnLst/>
            <a:rect l="l" t="t" r="r" b="b"/>
            <a:pathLst>
              <a:path w="3495675" h="647700">
                <a:moveTo>
                  <a:pt x="0" y="0"/>
                </a:moveTo>
                <a:lnTo>
                  <a:pt x="3495675" y="0"/>
                </a:lnTo>
                <a:lnTo>
                  <a:pt x="34956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32688" y="5659928"/>
            <a:ext cx="3493008" cy="995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6"/>
              </a:lnSpc>
            </a:pPr>
            <a:r>
              <a:rPr lang="en-US" sz="1982" b="1">
                <a:solidFill>
                  <a:srgbClr val="1E2D48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Reproduz o funcionamento de um sistema ao longo do tempo para testar cenários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32688" y="7031617"/>
            <a:ext cx="3675888" cy="320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9"/>
              </a:lnSpc>
            </a:pPr>
            <a:r>
              <a:rPr lang="en-US" sz="1947" b="1">
                <a:solidFill>
                  <a:srgbClr val="1E2D48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Mostra o que pode acontecer</a:t>
            </a:r>
          </a:p>
        </p:txBody>
      </p:sp>
      <p:sp>
        <p:nvSpPr>
          <p:cNvPr id="8" name="Freeform 8"/>
          <p:cNvSpPr/>
          <p:nvPr/>
        </p:nvSpPr>
        <p:spPr>
          <a:xfrm>
            <a:off x="4781550" y="5781675"/>
            <a:ext cx="666750" cy="866775"/>
          </a:xfrm>
          <a:custGeom>
            <a:avLst/>
            <a:gdLst/>
            <a:ahLst/>
            <a:cxnLst/>
            <a:rect l="l" t="t" r="r" b="b"/>
            <a:pathLst>
              <a:path w="666750" h="866775">
                <a:moveTo>
                  <a:pt x="0" y="0"/>
                </a:moveTo>
                <a:lnTo>
                  <a:pt x="666750" y="0"/>
                </a:lnTo>
                <a:lnTo>
                  <a:pt x="66675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76925" y="4714875"/>
            <a:ext cx="3486150" cy="647700"/>
          </a:xfrm>
          <a:custGeom>
            <a:avLst/>
            <a:gdLst/>
            <a:ahLst/>
            <a:cxnLst/>
            <a:rect l="l" t="t" r="r" b="b"/>
            <a:pathLst>
              <a:path w="3486150" h="647700">
                <a:moveTo>
                  <a:pt x="0" y="0"/>
                </a:moveTo>
                <a:lnTo>
                  <a:pt x="3486150" y="0"/>
                </a:lnTo>
                <a:lnTo>
                  <a:pt x="348615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943600" y="5646226"/>
            <a:ext cx="3401568" cy="1023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1"/>
              </a:lnSpc>
            </a:pPr>
            <a:r>
              <a:rPr lang="en-US" sz="2053" b="1">
                <a:solidFill>
                  <a:srgbClr val="1E2D48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Encontra a melhor decisão segundo um objetivo e restrições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943600" y="7036086"/>
            <a:ext cx="3364992" cy="311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2"/>
              </a:lnSpc>
            </a:pPr>
            <a:r>
              <a:rPr lang="en-US" sz="1911" b="1">
                <a:solidFill>
                  <a:srgbClr val="1E2D48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Indica o que é melhor fazer</a:t>
            </a:r>
          </a:p>
        </p:txBody>
      </p:sp>
      <p:sp>
        <p:nvSpPr>
          <p:cNvPr id="12" name="Freeform 12"/>
          <p:cNvSpPr/>
          <p:nvPr/>
        </p:nvSpPr>
        <p:spPr>
          <a:xfrm>
            <a:off x="10010775" y="428625"/>
            <a:ext cx="7848600" cy="4714875"/>
          </a:xfrm>
          <a:custGeom>
            <a:avLst/>
            <a:gdLst/>
            <a:ahLst/>
            <a:cxnLst/>
            <a:rect l="l" t="t" r="r" b="b"/>
            <a:pathLst>
              <a:path w="7848600" h="4714875">
                <a:moveTo>
                  <a:pt x="0" y="0"/>
                </a:moveTo>
                <a:lnTo>
                  <a:pt x="7848600" y="0"/>
                </a:lnTo>
                <a:lnTo>
                  <a:pt x="7848600" y="4714875"/>
                </a:lnTo>
                <a:lnTo>
                  <a:pt x="0" y="47148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010775" y="4924425"/>
            <a:ext cx="7848600" cy="3219450"/>
          </a:xfrm>
          <a:custGeom>
            <a:avLst/>
            <a:gdLst/>
            <a:ahLst/>
            <a:cxnLst/>
            <a:rect l="l" t="t" r="r" b="b"/>
            <a:pathLst>
              <a:path w="7848600" h="3219450">
                <a:moveTo>
                  <a:pt x="0" y="0"/>
                </a:moveTo>
                <a:lnTo>
                  <a:pt x="7848600" y="0"/>
                </a:lnTo>
                <a:lnTo>
                  <a:pt x="7848600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0515600" y="5260389"/>
            <a:ext cx="3273552" cy="354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2"/>
              </a:lnSpc>
            </a:pPr>
            <a:r>
              <a:rPr lang="en-US" sz="2159" b="1">
                <a:solidFill>
                  <a:srgbClr val="D4612C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CENÁRIOS SIMULADOS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515600" y="5901319"/>
            <a:ext cx="2103120" cy="698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5"/>
              </a:lnSpc>
            </a:pPr>
            <a:r>
              <a:rPr lang="en-US" sz="2124" b="1">
                <a:solidFill>
                  <a:srgbClr val="F8F0E6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Filas de espera e atendimento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515600" y="6960880"/>
            <a:ext cx="2304288" cy="698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5"/>
              </a:lnSpc>
            </a:pPr>
            <a:r>
              <a:rPr lang="en-US" sz="2124" b="1">
                <a:solidFill>
                  <a:srgbClr val="F8F0E6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Gestão de stocks e reposição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917168" y="5910259"/>
            <a:ext cx="1517904" cy="680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1"/>
              </a:lnSpc>
            </a:pPr>
            <a:r>
              <a:rPr lang="en-US" sz="2053" b="1">
                <a:solidFill>
                  <a:srgbClr val="F8F0E6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Tráfego e transportes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917168" y="6970113"/>
            <a:ext cx="2359152" cy="689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8"/>
              </a:lnSpc>
            </a:pPr>
            <a:r>
              <a:rPr lang="en-US" sz="2088" b="1">
                <a:solidFill>
                  <a:srgbClr val="F8F0E6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Capacidade de serviço e recursos</a:t>
            </a:r>
          </a:p>
        </p:txBody>
      </p:sp>
      <p:sp>
        <p:nvSpPr>
          <p:cNvPr id="19" name="Freeform 19"/>
          <p:cNvSpPr/>
          <p:nvPr/>
        </p:nvSpPr>
        <p:spPr>
          <a:xfrm>
            <a:off x="866775" y="8143875"/>
            <a:ext cx="16992600" cy="1714500"/>
          </a:xfrm>
          <a:custGeom>
            <a:avLst/>
            <a:gdLst/>
            <a:ahLst/>
            <a:cxnLst/>
            <a:rect l="l" t="t" r="r" b="b"/>
            <a:pathLst>
              <a:path w="16992600" h="1714500">
                <a:moveTo>
                  <a:pt x="0" y="0"/>
                </a:moveTo>
                <a:lnTo>
                  <a:pt x="16992600" y="0"/>
                </a:lnTo>
                <a:lnTo>
                  <a:pt x="1699260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5000625" y="8353425"/>
            <a:ext cx="2190750" cy="1295400"/>
          </a:xfrm>
          <a:custGeom>
            <a:avLst/>
            <a:gdLst/>
            <a:ahLst/>
            <a:cxnLst/>
            <a:rect l="l" t="t" r="r" b="b"/>
            <a:pathLst>
              <a:path w="2190750" h="1295400">
                <a:moveTo>
                  <a:pt x="0" y="0"/>
                </a:moveTo>
                <a:lnTo>
                  <a:pt x="2190750" y="0"/>
                </a:lnTo>
                <a:lnTo>
                  <a:pt x="21907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5285232" y="8646894"/>
            <a:ext cx="1645920" cy="689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8"/>
              </a:lnSpc>
            </a:pPr>
            <a:r>
              <a:rPr lang="en-US" sz="2088" b="1">
                <a:solidFill>
                  <a:srgbClr val="F8F0E6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SIMULAÇÃO DISCRETA</a:t>
            </a:r>
          </a:p>
        </p:txBody>
      </p:sp>
      <p:sp>
        <p:nvSpPr>
          <p:cNvPr id="22" name="Freeform 22"/>
          <p:cNvSpPr/>
          <p:nvPr/>
        </p:nvSpPr>
        <p:spPr>
          <a:xfrm>
            <a:off x="7181850" y="8782050"/>
            <a:ext cx="876300" cy="438150"/>
          </a:xfrm>
          <a:custGeom>
            <a:avLst/>
            <a:gdLst/>
            <a:ahLst/>
            <a:cxnLst/>
            <a:rect l="l" t="t" r="r" b="b"/>
            <a:pathLst>
              <a:path w="876300" h="438150">
                <a:moveTo>
                  <a:pt x="0" y="0"/>
                </a:moveTo>
                <a:lnTo>
                  <a:pt x="876300" y="0"/>
                </a:lnTo>
                <a:lnTo>
                  <a:pt x="87630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8101584" y="8492561"/>
            <a:ext cx="2523744" cy="967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9"/>
              </a:lnSpc>
            </a:pPr>
            <a:r>
              <a:rPr lang="en-US" sz="1947" b="1">
                <a:solidFill>
                  <a:srgbClr val="1E2D48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Modela eventos que ocorrem em momentos distintos</a:t>
            </a:r>
          </a:p>
        </p:txBody>
      </p:sp>
      <p:sp>
        <p:nvSpPr>
          <p:cNvPr id="24" name="Freeform 24"/>
          <p:cNvSpPr/>
          <p:nvPr/>
        </p:nvSpPr>
        <p:spPr>
          <a:xfrm>
            <a:off x="11096625" y="8353425"/>
            <a:ext cx="2409825" cy="1295400"/>
          </a:xfrm>
          <a:custGeom>
            <a:avLst/>
            <a:gdLst/>
            <a:ahLst/>
            <a:cxnLst/>
            <a:rect l="l" t="t" r="r" b="b"/>
            <a:pathLst>
              <a:path w="2409825" h="1295400">
                <a:moveTo>
                  <a:pt x="0" y="0"/>
                </a:moveTo>
                <a:lnTo>
                  <a:pt x="2409825" y="0"/>
                </a:lnTo>
                <a:lnTo>
                  <a:pt x="2409825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11521440" y="8646894"/>
            <a:ext cx="1627632" cy="689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8"/>
              </a:lnSpc>
            </a:pPr>
            <a:r>
              <a:rPr lang="en-US" sz="2088" b="1">
                <a:solidFill>
                  <a:srgbClr val="F8F0E6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ANÁLISE DE CENÁRIOS</a:t>
            </a:r>
          </a:p>
        </p:txBody>
      </p:sp>
      <p:sp>
        <p:nvSpPr>
          <p:cNvPr id="26" name="Freeform 26"/>
          <p:cNvSpPr/>
          <p:nvPr/>
        </p:nvSpPr>
        <p:spPr>
          <a:xfrm>
            <a:off x="13496925" y="8782050"/>
            <a:ext cx="876300" cy="438150"/>
          </a:xfrm>
          <a:custGeom>
            <a:avLst/>
            <a:gdLst/>
            <a:ahLst/>
            <a:cxnLst/>
            <a:rect l="l" t="t" r="r" b="b"/>
            <a:pathLst>
              <a:path w="876300" h="438150">
                <a:moveTo>
                  <a:pt x="0" y="0"/>
                </a:moveTo>
                <a:lnTo>
                  <a:pt x="876300" y="0"/>
                </a:lnTo>
                <a:lnTo>
                  <a:pt x="87630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4612112" y="8488384"/>
            <a:ext cx="2761488" cy="985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3"/>
              </a:lnSpc>
            </a:pPr>
            <a:r>
              <a:rPr lang="en-US" sz="2017" b="1">
                <a:solidFill>
                  <a:srgbClr val="1E2D48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Compara alternativas para avaliar impactos e riscos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755648" y="4849201"/>
            <a:ext cx="1719072" cy="354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9"/>
              </a:lnSpc>
            </a:pPr>
            <a:r>
              <a:rPr lang="en-US" sz="2195" b="1">
                <a:solidFill>
                  <a:srgbClr val="F8F0E6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SIMULAÇÃO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693408" y="4849201"/>
            <a:ext cx="1847088" cy="354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9"/>
              </a:lnSpc>
            </a:pPr>
            <a:r>
              <a:rPr lang="en-US" sz="2195" b="1">
                <a:solidFill>
                  <a:srgbClr val="F8F0E6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OTIMIZAÇÃO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61872" y="8727400"/>
            <a:ext cx="3127248" cy="354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9"/>
              </a:lnSpc>
            </a:pPr>
            <a:r>
              <a:rPr lang="en-US" sz="2195" b="1">
                <a:solidFill>
                  <a:srgbClr val="D4612C"/>
                </a:solidFill>
                <a:latin typeface="Montaser Arabic Medium"/>
                <a:ea typeface="Montaser Arabic Medium"/>
                <a:cs typeface="Montaser Arabic Medium"/>
                <a:sym typeface="Montaser Arabic Medium"/>
              </a:rPr>
              <a:t>TIPOS DE SIMULAÇÃO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401550" y="0"/>
            <a:ext cx="5886450" cy="10287000"/>
          </a:xfrm>
          <a:custGeom>
            <a:avLst/>
            <a:gdLst/>
            <a:ahLst/>
            <a:cxnLst/>
            <a:rect l="l" t="t" r="r" b="b"/>
            <a:pathLst>
              <a:path w="5886450" h="10287000">
                <a:moveTo>
                  <a:pt x="0" y="0"/>
                </a:moveTo>
                <a:lnTo>
                  <a:pt x="5886450" y="0"/>
                </a:lnTo>
                <a:lnTo>
                  <a:pt x="58864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86384" y="571164"/>
            <a:ext cx="8577072" cy="186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09"/>
              </a:lnSpc>
            </a:pPr>
            <a:r>
              <a:rPr lang="en-US" sz="6023">
                <a:solidFill>
                  <a:srgbClr val="00233E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Vantagens, Limitações e Uso Responsável</a:t>
            </a:r>
          </a:p>
        </p:txBody>
      </p:sp>
      <p:sp>
        <p:nvSpPr>
          <p:cNvPr id="5" name="Freeform 5"/>
          <p:cNvSpPr/>
          <p:nvPr/>
        </p:nvSpPr>
        <p:spPr>
          <a:xfrm>
            <a:off x="428625" y="2781300"/>
            <a:ext cx="3933825" cy="866775"/>
          </a:xfrm>
          <a:custGeom>
            <a:avLst/>
            <a:gdLst/>
            <a:ahLst/>
            <a:cxnLst/>
            <a:rect l="l" t="t" r="r" b="b"/>
            <a:pathLst>
              <a:path w="3933825" h="866775">
                <a:moveTo>
                  <a:pt x="0" y="0"/>
                </a:moveTo>
                <a:lnTo>
                  <a:pt x="3933825" y="0"/>
                </a:lnTo>
                <a:lnTo>
                  <a:pt x="393382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69264" y="3082257"/>
            <a:ext cx="1664208" cy="306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8"/>
              </a:lnSpc>
            </a:pPr>
            <a:r>
              <a:rPr lang="en-US" sz="1982" b="1">
                <a:solidFill>
                  <a:srgbClr val="F8F0E6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VANTAGENS</a:t>
            </a:r>
          </a:p>
        </p:txBody>
      </p:sp>
      <p:sp>
        <p:nvSpPr>
          <p:cNvPr id="7" name="Freeform 7"/>
          <p:cNvSpPr/>
          <p:nvPr/>
        </p:nvSpPr>
        <p:spPr>
          <a:xfrm>
            <a:off x="428625" y="3429000"/>
            <a:ext cx="3933825" cy="4505325"/>
          </a:xfrm>
          <a:custGeom>
            <a:avLst/>
            <a:gdLst/>
            <a:ahLst/>
            <a:cxnLst/>
            <a:rect l="l" t="t" r="r" b="b"/>
            <a:pathLst>
              <a:path w="3933825" h="4505325">
                <a:moveTo>
                  <a:pt x="0" y="0"/>
                </a:moveTo>
                <a:lnTo>
                  <a:pt x="3933825" y="0"/>
                </a:lnTo>
                <a:lnTo>
                  <a:pt x="3933825" y="4505325"/>
                </a:lnTo>
                <a:lnTo>
                  <a:pt x="0" y="45053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69264" y="4122764"/>
            <a:ext cx="1755648" cy="1026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5"/>
              </a:lnSpc>
            </a:pPr>
            <a:r>
              <a:rPr lang="en-US" sz="1947">
                <a:solidFill>
                  <a:srgbClr val="00233E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Decisões mais consistentes e transparentes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69264" y="5867155"/>
            <a:ext cx="2542032" cy="962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7"/>
              </a:lnSpc>
            </a:pPr>
            <a:r>
              <a:rPr lang="en-US" sz="1840">
                <a:solidFill>
                  <a:srgbClr val="00233E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Comparação de cenários e melhor utilização de recursos</a:t>
            </a:r>
          </a:p>
        </p:txBody>
      </p:sp>
      <p:sp>
        <p:nvSpPr>
          <p:cNvPr id="10" name="Freeform 10"/>
          <p:cNvSpPr/>
          <p:nvPr/>
        </p:nvSpPr>
        <p:spPr>
          <a:xfrm>
            <a:off x="4352925" y="2781300"/>
            <a:ext cx="3924300" cy="866775"/>
          </a:xfrm>
          <a:custGeom>
            <a:avLst/>
            <a:gdLst/>
            <a:ahLst/>
            <a:cxnLst/>
            <a:rect l="l" t="t" r="r" b="b"/>
            <a:pathLst>
              <a:path w="3924300" h="866775">
                <a:moveTo>
                  <a:pt x="0" y="0"/>
                </a:moveTo>
                <a:lnTo>
                  <a:pt x="3924300" y="0"/>
                </a:lnTo>
                <a:lnTo>
                  <a:pt x="39243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791456" y="3077629"/>
            <a:ext cx="1664208" cy="316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5"/>
              </a:lnSpc>
            </a:pPr>
            <a:r>
              <a:rPr lang="en-US" sz="2053" b="1">
                <a:solidFill>
                  <a:srgbClr val="F8F0E6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LIMITAÇÕES</a:t>
            </a:r>
          </a:p>
        </p:txBody>
      </p:sp>
      <p:sp>
        <p:nvSpPr>
          <p:cNvPr id="12" name="Freeform 12"/>
          <p:cNvSpPr/>
          <p:nvPr/>
        </p:nvSpPr>
        <p:spPr>
          <a:xfrm>
            <a:off x="4352925" y="3429000"/>
            <a:ext cx="3924300" cy="4505325"/>
          </a:xfrm>
          <a:custGeom>
            <a:avLst/>
            <a:gdLst/>
            <a:ahLst/>
            <a:cxnLst/>
            <a:rect l="l" t="t" r="r" b="b"/>
            <a:pathLst>
              <a:path w="3924300" h="4505325">
                <a:moveTo>
                  <a:pt x="0" y="0"/>
                </a:moveTo>
                <a:lnTo>
                  <a:pt x="3924300" y="0"/>
                </a:lnTo>
                <a:lnTo>
                  <a:pt x="3924300" y="4505325"/>
                </a:lnTo>
                <a:lnTo>
                  <a:pt x="0" y="45053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791456" y="3900883"/>
            <a:ext cx="2304288" cy="65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6"/>
              </a:lnSpc>
            </a:pPr>
            <a:r>
              <a:rPr lang="en-US" sz="1876">
                <a:solidFill>
                  <a:srgbClr val="00233E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Dados incompletos ou imprecisos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91456" y="4919296"/>
            <a:ext cx="3017520" cy="65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6"/>
              </a:lnSpc>
            </a:pPr>
            <a:r>
              <a:rPr lang="en-US" sz="1876">
                <a:solidFill>
                  <a:srgbClr val="00233E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Pressupostos que podem não refletir a realidade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91456" y="5945572"/>
            <a:ext cx="2395728" cy="620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7"/>
              </a:lnSpc>
            </a:pPr>
            <a:r>
              <a:rPr lang="en-US" sz="1805">
                <a:solidFill>
                  <a:srgbClr val="00233E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Variáveis difíceis de medir ou quantificar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91456" y="6925712"/>
            <a:ext cx="2962656" cy="656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6"/>
              </a:lnSpc>
            </a:pPr>
            <a:r>
              <a:rPr lang="en-US" sz="1911">
                <a:solidFill>
                  <a:srgbClr val="00233E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Risco de falsa precisão e resistência à mudança</a:t>
            </a:r>
          </a:p>
        </p:txBody>
      </p:sp>
      <p:sp>
        <p:nvSpPr>
          <p:cNvPr id="17" name="Freeform 17"/>
          <p:cNvSpPr/>
          <p:nvPr/>
        </p:nvSpPr>
        <p:spPr>
          <a:xfrm>
            <a:off x="8486775" y="2781300"/>
            <a:ext cx="4143375" cy="866775"/>
          </a:xfrm>
          <a:custGeom>
            <a:avLst/>
            <a:gdLst/>
            <a:ahLst/>
            <a:cxnLst/>
            <a:rect l="l" t="t" r="r" b="b"/>
            <a:pathLst>
              <a:path w="4143375" h="866775">
                <a:moveTo>
                  <a:pt x="0" y="0"/>
                </a:moveTo>
                <a:lnTo>
                  <a:pt x="4143375" y="0"/>
                </a:lnTo>
                <a:lnTo>
                  <a:pt x="414337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8851392" y="3077629"/>
            <a:ext cx="2688336" cy="316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5"/>
              </a:lnSpc>
            </a:pPr>
            <a:r>
              <a:rPr lang="en-US" sz="2053" b="1">
                <a:solidFill>
                  <a:srgbClr val="F8F0E6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USO RESPONSÁVEL</a:t>
            </a:r>
          </a:p>
        </p:txBody>
      </p:sp>
      <p:sp>
        <p:nvSpPr>
          <p:cNvPr id="19" name="Freeform 19"/>
          <p:cNvSpPr/>
          <p:nvPr/>
        </p:nvSpPr>
        <p:spPr>
          <a:xfrm>
            <a:off x="8486775" y="3429000"/>
            <a:ext cx="4143375" cy="4505325"/>
          </a:xfrm>
          <a:custGeom>
            <a:avLst/>
            <a:gdLst/>
            <a:ahLst/>
            <a:cxnLst/>
            <a:rect l="l" t="t" r="r" b="b"/>
            <a:pathLst>
              <a:path w="4143375" h="4505325">
                <a:moveTo>
                  <a:pt x="0" y="0"/>
                </a:moveTo>
                <a:lnTo>
                  <a:pt x="4143375" y="0"/>
                </a:lnTo>
                <a:lnTo>
                  <a:pt x="4143375" y="4505325"/>
                </a:lnTo>
                <a:lnTo>
                  <a:pt x="0" y="45053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8851392" y="4145676"/>
            <a:ext cx="3163824" cy="99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6"/>
              </a:lnSpc>
            </a:pPr>
            <a:r>
              <a:rPr lang="en-US" sz="1876">
                <a:solidFill>
                  <a:srgbClr val="00233E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Modelos apoiam decisões, mas não substituem o julgamento humano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851392" y="5853318"/>
            <a:ext cx="3108960" cy="990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6"/>
              </a:lnSpc>
            </a:pPr>
            <a:r>
              <a:rPr lang="en-US" sz="1876">
                <a:solidFill>
                  <a:srgbClr val="00233E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Necessidade de combinar modelo, experiência, ética e contexto</a:t>
            </a:r>
          </a:p>
        </p:txBody>
      </p:sp>
      <p:sp>
        <p:nvSpPr>
          <p:cNvPr id="22" name="Freeform 22"/>
          <p:cNvSpPr/>
          <p:nvPr/>
        </p:nvSpPr>
        <p:spPr>
          <a:xfrm>
            <a:off x="428625" y="7924800"/>
            <a:ext cx="11553825" cy="1933575"/>
          </a:xfrm>
          <a:custGeom>
            <a:avLst/>
            <a:gdLst/>
            <a:ahLst/>
            <a:cxnLst/>
            <a:rect l="l" t="t" r="r" b="b"/>
            <a:pathLst>
              <a:path w="11553825" h="1933575">
                <a:moveTo>
                  <a:pt x="0" y="0"/>
                </a:moveTo>
                <a:lnTo>
                  <a:pt x="11553825" y="0"/>
                </a:lnTo>
                <a:lnTo>
                  <a:pt x="1155382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66775" y="8143875"/>
            <a:ext cx="1095375" cy="1504950"/>
          </a:xfrm>
          <a:custGeom>
            <a:avLst/>
            <a:gdLst/>
            <a:ahLst/>
            <a:cxnLst/>
            <a:rect l="l" t="t" r="r" b="b"/>
            <a:pathLst>
              <a:path w="1095375" h="1504950">
                <a:moveTo>
                  <a:pt x="0" y="0"/>
                </a:moveTo>
                <a:lnTo>
                  <a:pt x="1095375" y="0"/>
                </a:lnTo>
                <a:lnTo>
                  <a:pt x="1095375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2304288" y="8334286"/>
            <a:ext cx="3547872" cy="316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5"/>
              </a:lnSpc>
            </a:pPr>
            <a:r>
              <a:rPr lang="en-US" sz="2053" b="1">
                <a:solidFill>
                  <a:srgbClr val="E47D2A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PERGUNTA PARA PENSAR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304288" y="8766183"/>
            <a:ext cx="7790688" cy="772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2"/>
              </a:lnSpc>
            </a:pPr>
            <a:r>
              <a:rPr lang="en-US" sz="2230">
                <a:solidFill>
                  <a:srgbClr val="F8F0E6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Que equilibrio devemos procurar entre confiança no modelo e responsabilidade nas decisões de gestão?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76656" y="770041"/>
            <a:ext cx="5303520" cy="1695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26"/>
              </a:lnSpc>
            </a:pPr>
            <a:r>
              <a:rPr lang="en-US" sz="6023" b="1">
                <a:solidFill>
                  <a:srgbClr val="17253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Síntese Final</a:t>
            </a:r>
          </a:p>
          <a:p>
            <a:pPr algn="l">
              <a:lnSpc>
                <a:spcPts val="6626"/>
              </a:lnSpc>
            </a:pPr>
            <a:r>
              <a:rPr lang="en-US" sz="6023" b="1">
                <a:solidFill>
                  <a:srgbClr val="17253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 Referências</a:t>
            </a:r>
          </a:p>
        </p:txBody>
      </p:sp>
      <p:sp>
        <p:nvSpPr>
          <p:cNvPr id="4" name="Freeform 4"/>
          <p:cNvSpPr/>
          <p:nvPr/>
        </p:nvSpPr>
        <p:spPr>
          <a:xfrm>
            <a:off x="428625" y="2781300"/>
            <a:ext cx="2409825" cy="2362200"/>
          </a:xfrm>
          <a:custGeom>
            <a:avLst/>
            <a:gdLst/>
            <a:ahLst/>
            <a:cxnLst/>
            <a:rect l="l" t="t" r="r" b="b"/>
            <a:pathLst>
              <a:path w="2409825" h="2362200">
                <a:moveTo>
                  <a:pt x="0" y="0"/>
                </a:moveTo>
                <a:lnTo>
                  <a:pt x="2409825" y="0"/>
                </a:lnTo>
                <a:lnTo>
                  <a:pt x="240982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133856" y="3225652"/>
            <a:ext cx="1170432" cy="335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87"/>
              </a:lnSpc>
            </a:pPr>
            <a:r>
              <a:rPr lang="en-US" sz="2443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DADOS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6384" y="3880466"/>
            <a:ext cx="1865376" cy="872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8"/>
              </a:lnSpc>
            </a:pPr>
            <a:r>
              <a:rPr lang="en-US" sz="1663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Captar, organizar</a:t>
            </a:r>
          </a:p>
          <a:p>
            <a:pPr algn="ctr">
              <a:lnSpc>
                <a:spcPts val="2328"/>
              </a:lnSpc>
            </a:pPr>
            <a:r>
              <a:rPr lang="en-US" sz="1663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e compreender</a:t>
            </a:r>
          </a:p>
          <a:p>
            <a:pPr algn="ctr">
              <a:lnSpc>
                <a:spcPts val="2328"/>
              </a:lnSpc>
            </a:pPr>
            <a:r>
              <a:rPr lang="en-US" sz="1663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a realidade</a:t>
            </a:r>
          </a:p>
        </p:txBody>
      </p:sp>
      <p:sp>
        <p:nvSpPr>
          <p:cNvPr id="7" name="Freeform 7"/>
          <p:cNvSpPr/>
          <p:nvPr/>
        </p:nvSpPr>
        <p:spPr>
          <a:xfrm>
            <a:off x="2609850" y="3857625"/>
            <a:ext cx="876300" cy="428625"/>
          </a:xfrm>
          <a:custGeom>
            <a:avLst/>
            <a:gdLst/>
            <a:ahLst/>
            <a:cxnLst/>
            <a:rect l="l" t="t" r="r" b="b"/>
            <a:pathLst>
              <a:path w="876300" h="428625">
                <a:moveTo>
                  <a:pt x="0" y="0"/>
                </a:moveTo>
                <a:lnTo>
                  <a:pt x="876300" y="0"/>
                </a:lnTo>
                <a:lnTo>
                  <a:pt x="8763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257550" y="2781300"/>
            <a:ext cx="2628900" cy="2362200"/>
          </a:xfrm>
          <a:custGeom>
            <a:avLst/>
            <a:gdLst/>
            <a:ahLst/>
            <a:cxnLst/>
            <a:rect l="l" t="t" r="r" b="b"/>
            <a:pathLst>
              <a:path w="2628900" h="2362200">
                <a:moveTo>
                  <a:pt x="0" y="0"/>
                </a:moveTo>
                <a:lnTo>
                  <a:pt x="2628900" y="0"/>
                </a:lnTo>
                <a:lnTo>
                  <a:pt x="26289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694176" y="3211139"/>
            <a:ext cx="1645920" cy="355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26"/>
              </a:lnSpc>
            </a:pPr>
            <a:r>
              <a:rPr lang="en-US" sz="2478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MODELOS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566160" y="3894303"/>
            <a:ext cx="1865376" cy="844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79"/>
              </a:lnSpc>
            </a:pPr>
            <a:r>
              <a:rPr lang="en-US" sz="1628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Representar e analisar com rigor quantitativo</a:t>
            </a:r>
          </a:p>
        </p:txBody>
      </p:sp>
      <p:sp>
        <p:nvSpPr>
          <p:cNvPr id="11" name="Freeform 11"/>
          <p:cNvSpPr/>
          <p:nvPr/>
        </p:nvSpPr>
        <p:spPr>
          <a:xfrm>
            <a:off x="5657850" y="3857625"/>
            <a:ext cx="657225" cy="428625"/>
          </a:xfrm>
          <a:custGeom>
            <a:avLst/>
            <a:gdLst/>
            <a:ahLst/>
            <a:cxnLst/>
            <a:rect l="l" t="t" r="r" b="b"/>
            <a:pathLst>
              <a:path w="657225" h="428625">
                <a:moveTo>
                  <a:pt x="0" y="0"/>
                </a:moveTo>
                <a:lnTo>
                  <a:pt x="657225" y="0"/>
                </a:lnTo>
                <a:lnTo>
                  <a:pt x="6572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096000" y="2781300"/>
            <a:ext cx="2619375" cy="2362200"/>
          </a:xfrm>
          <a:custGeom>
            <a:avLst/>
            <a:gdLst/>
            <a:ahLst/>
            <a:cxnLst/>
            <a:rect l="l" t="t" r="r" b="b"/>
            <a:pathLst>
              <a:path w="2619375" h="2362200">
                <a:moveTo>
                  <a:pt x="0" y="0"/>
                </a:moveTo>
                <a:lnTo>
                  <a:pt x="2619375" y="0"/>
                </a:lnTo>
                <a:lnTo>
                  <a:pt x="261937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6656832" y="3220439"/>
            <a:ext cx="1499616" cy="346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5"/>
              </a:lnSpc>
            </a:pPr>
            <a:r>
              <a:rPr lang="en-US" sz="2514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DECISÃO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473952" y="3898615"/>
            <a:ext cx="1865376" cy="826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9"/>
              </a:lnSpc>
            </a:pPr>
            <a:r>
              <a:rPr lang="en-US" sz="1592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Escolher a melhor opção com base em evidência</a:t>
            </a:r>
          </a:p>
        </p:txBody>
      </p:sp>
      <p:sp>
        <p:nvSpPr>
          <p:cNvPr id="15" name="Freeform 15"/>
          <p:cNvSpPr/>
          <p:nvPr/>
        </p:nvSpPr>
        <p:spPr>
          <a:xfrm>
            <a:off x="8486775" y="3857625"/>
            <a:ext cx="657225" cy="428625"/>
          </a:xfrm>
          <a:custGeom>
            <a:avLst/>
            <a:gdLst/>
            <a:ahLst/>
            <a:cxnLst/>
            <a:rect l="l" t="t" r="r" b="b"/>
            <a:pathLst>
              <a:path w="657225" h="428625">
                <a:moveTo>
                  <a:pt x="0" y="0"/>
                </a:moveTo>
                <a:lnTo>
                  <a:pt x="657225" y="0"/>
                </a:lnTo>
                <a:lnTo>
                  <a:pt x="6572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924925" y="2781300"/>
            <a:ext cx="3057525" cy="2362200"/>
          </a:xfrm>
          <a:custGeom>
            <a:avLst/>
            <a:gdLst/>
            <a:ahLst/>
            <a:cxnLst/>
            <a:rect l="l" t="t" r="r" b="b"/>
            <a:pathLst>
              <a:path w="3057525" h="2362200">
                <a:moveTo>
                  <a:pt x="0" y="0"/>
                </a:moveTo>
                <a:lnTo>
                  <a:pt x="3057525" y="0"/>
                </a:lnTo>
                <a:lnTo>
                  <a:pt x="305752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9272016" y="3211260"/>
            <a:ext cx="2359152" cy="303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5"/>
              </a:lnSpc>
            </a:pPr>
            <a:r>
              <a:rPr lang="en-US" sz="2159" b="1">
                <a:solidFill>
                  <a:srgbClr val="FFFFFF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APRENDIZAGEM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436608" y="3880916"/>
            <a:ext cx="1975104" cy="871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8"/>
              </a:lnSpc>
            </a:pPr>
            <a:r>
              <a:rPr lang="en-US" sz="1698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Avaliar resultados</a:t>
            </a:r>
          </a:p>
          <a:p>
            <a:pPr algn="ctr">
              <a:lnSpc>
                <a:spcPts val="2378"/>
              </a:lnSpc>
            </a:pPr>
            <a:r>
              <a:rPr lang="en-US" sz="1698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e melhorar continuamente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625" y="5353050"/>
            <a:ext cx="11553825" cy="2362200"/>
          </a:xfrm>
          <a:custGeom>
            <a:avLst/>
            <a:gdLst/>
            <a:ahLst/>
            <a:cxnLst/>
            <a:rect l="l" t="t" r="r" b="b"/>
            <a:pathLst>
              <a:path w="11553825" h="2362200">
                <a:moveTo>
                  <a:pt x="0" y="0"/>
                </a:moveTo>
                <a:lnTo>
                  <a:pt x="11553825" y="0"/>
                </a:lnTo>
                <a:lnTo>
                  <a:pt x="1155382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647700" y="5353050"/>
            <a:ext cx="228600" cy="2362200"/>
          </a:xfrm>
          <a:custGeom>
            <a:avLst/>
            <a:gdLst/>
            <a:ahLst/>
            <a:cxnLst/>
            <a:rect l="l" t="t" r="r" b="b"/>
            <a:pathLst>
              <a:path w="228600" h="2362200">
                <a:moveTo>
                  <a:pt x="0" y="0"/>
                </a:moveTo>
                <a:lnTo>
                  <a:pt x="228600" y="0"/>
                </a:lnTo>
                <a:lnTo>
                  <a:pt x="2286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298448" y="5762449"/>
            <a:ext cx="8942832" cy="1531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8"/>
              </a:lnSpc>
            </a:pPr>
            <a:r>
              <a:rPr lang="en-US" sz="3152" b="1">
                <a:solidFill>
                  <a:srgbClr val="17253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 gestão eficaz nasce do </a:t>
            </a:r>
            <a:r>
              <a:rPr lang="en-US" sz="3152" b="1">
                <a:solidFill>
                  <a:srgbClr val="E6764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equilíbrio</a:t>
            </a:r>
            <a:r>
              <a:rPr lang="en-US" sz="3152" b="1">
                <a:solidFill>
                  <a:srgbClr val="17253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 entre modelos quantitativos e o </a:t>
            </a:r>
            <a:r>
              <a:rPr lang="en-US" sz="3152" b="1">
                <a:solidFill>
                  <a:srgbClr val="E6764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julgamento crítico</a:t>
            </a:r>
            <a:r>
              <a:rPr lang="en-US" sz="3152" b="1">
                <a:solidFill>
                  <a:srgbClr val="17253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 do gestor.</a:t>
            </a:r>
          </a:p>
        </p:txBody>
      </p:sp>
      <p:sp>
        <p:nvSpPr>
          <p:cNvPr id="22" name="Freeform 22"/>
          <p:cNvSpPr/>
          <p:nvPr/>
        </p:nvSpPr>
        <p:spPr>
          <a:xfrm>
            <a:off x="428625" y="7715250"/>
            <a:ext cx="11553825" cy="2143125"/>
          </a:xfrm>
          <a:custGeom>
            <a:avLst/>
            <a:gdLst/>
            <a:ahLst/>
            <a:cxnLst/>
            <a:rect l="l" t="t" r="r" b="b"/>
            <a:pathLst>
              <a:path w="11553825" h="2143125">
                <a:moveTo>
                  <a:pt x="0" y="0"/>
                </a:moveTo>
                <a:lnTo>
                  <a:pt x="11553825" y="0"/>
                </a:lnTo>
                <a:lnTo>
                  <a:pt x="11553825" y="2143125"/>
                </a:lnTo>
                <a:lnTo>
                  <a:pt x="0" y="214312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097280" y="8242772"/>
            <a:ext cx="4535424" cy="1236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8"/>
              </a:lnSpc>
            </a:pPr>
            <a:r>
              <a:rPr lang="en-US" sz="4251" b="1">
                <a:solidFill>
                  <a:srgbClr val="E6764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OBRIGADO</a:t>
            </a:r>
          </a:p>
          <a:p>
            <a:pPr algn="l">
              <a:lnSpc>
                <a:spcPts val="4888"/>
              </a:lnSpc>
            </a:pPr>
            <a:r>
              <a:rPr lang="en-US" sz="4251" b="1">
                <a:solidFill>
                  <a:srgbClr val="E6764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PELA ATENÇÃO!</a:t>
            </a:r>
          </a:p>
        </p:txBody>
      </p:sp>
      <p:sp>
        <p:nvSpPr>
          <p:cNvPr id="24" name="Freeform 24"/>
          <p:cNvSpPr/>
          <p:nvPr/>
        </p:nvSpPr>
        <p:spPr>
          <a:xfrm>
            <a:off x="6096000" y="8143875"/>
            <a:ext cx="219075" cy="1285875"/>
          </a:xfrm>
          <a:custGeom>
            <a:avLst/>
            <a:gdLst/>
            <a:ahLst/>
            <a:cxnLst/>
            <a:rect l="l" t="t" r="r" b="b"/>
            <a:pathLst>
              <a:path w="219075" h="1285875">
                <a:moveTo>
                  <a:pt x="0" y="0"/>
                </a:moveTo>
                <a:lnTo>
                  <a:pt x="219075" y="0"/>
                </a:lnTo>
                <a:lnTo>
                  <a:pt x="219075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6638544" y="8387227"/>
            <a:ext cx="3749040" cy="789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2"/>
              </a:lnSpc>
            </a:pPr>
            <a:r>
              <a:rPr lang="en-US" sz="2301" b="1">
                <a:solidFill>
                  <a:srgbClr val="FFFFFF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Perguntas e comentários são bem-vindos.</a:t>
            </a:r>
          </a:p>
        </p:txBody>
      </p:sp>
      <p:sp>
        <p:nvSpPr>
          <p:cNvPr id="26" name="Freeform 26"/>
          <p:cNvSpPr/>
          <p:nvPr/>
        </p:nvSpPr>
        <p:spPr>
          <a:xfrm>
            <a:off x="11972925" y="2352675"/>
            <a:ext cx="5886450" cy="7505700"/>
          </a:xfrm>
          <a:custGeom>
            <a:avLst/>
            <a:gdLst/>
            <a:ahLst/>
            <a:cxnLst/>
            <a:rect l="l" t="t" r="r" b="b"/>
            <a:pathLst>
              <a:path w="5886450" h="7505700">
                <a:moveTo>
                  <a:pt x="0" y="0"/>
                </a:moveTo>
                <a:lnTo>
                  <a:pt x="5886450" y="0"/>
                </a:lnTo>
                <a:lnTo>
                  <a:pt x="5886450" y="7505700"/>
                </a:lnTo>
                <a:lnTo>
                  <a:pt x="0" y="75057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2490704" y="2978989"/>
            <a:ext cx="4187952" cy="335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8"/>
              </a:lnSpc>
            </a:pPr>
            <a:r>
              <a:rPr lang="en-US" sz="2407" b="1">
                <a:solidFill>
                  <a:srgbClr val="E6764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REFERÊNCIAS PRINCIPAIS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490704" y="4009607"/>
            <a:ext cx="4663440" cy="4112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5"/>
              </a:lnSpc>
            </a:pPr>
            <a:r>
              <a:rPr lang="en-US" sz="1947" b="1">
                <a:solidFill>
                  <a:srgbClr val="E6764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Winston</a:t>
            </a:r>
          </a:p>
          <a:p>
            <a:pPr algn="l">
              <a:lnSpc>
                <a:spcPts val="2725"/>
              </a:lnSpc>
            </a:pPr>
            <a:r>
              <a:rPr lang="en-US" sz="1947" b="1" i="1">
                <a:solidFill>
                  <a:srgbClr val="E67640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Operations Research</a:t>
            </a:r>
          </a:p>
          <a:p>
            <a:pPr algn="l">
              <a:lnSpc>
                <a:spcPts val="2725"/>
              </a:lnSpc>
            </a:pPr>
            <a:endParaRPr lang="en-US" sz="1947" b="1" i="1">
              <a:solidFill>
                <a:srgbClr val="E67640"/>
              </a:solidFill>
              <a:latin typeface="Montaser Arabic Semi-Bold"/>
              <a:ea typeface="Montaser Arabic Semi-Bold"/>
              <a:cs typeface="Montaser Arabic Semi-Bold"/>
              <a:sym typeface="Montaser Arabic Semi-Bold"/>
            </a:endParaRPr>
          </a:p>
          <a:p>
            <a:pPr algn="l">
              <a:lnSpc>
                <a:spcPts val="2725"/>
              </a:lnSpc>
            </a:pPr>
            <a:r>
              <a:rPr lang="en-US" sz="1947" b="1">
                <a:solidFill>
                  <a:srgbClr val="E6764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Hillier e Lieberman</a:t>
            </a:r>
          </a:p>
          <a:p>
            <a:pPr algn="l">
              <a:lnSpc>
                <a:spcPts val="2725"/>
              </a:lnSpc>
            </a:pPr>
            <a:r>
              <a:rPr lang="en-US" sz="1947" b="1" i="1">
                <a:solidFill>
                  <a:srgbClr val="E67640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Introduction to Operations Research</a:t>
            </a:r>
          </a:p>
          <a:p>
            <a:pPr algn="l">
              <a:lnSpc>
                <a:spcPts val="2725"/>
              </a:lnSpc>
            </a:pPr>
            <a:endParaRPr lang="en-US" sz="1947" b="1" i="1">
              <a:solidFill>
                <a:srgbClr val="E67640"/>
              </a:solidFill>
              <a:latin typeface="Montaser Arabic Semi-Bold"/>
              <a:ea typeface="Montaser Arabic Semi-Bold"/>
              <a:cs typeface="Montaser Arabic Semi-Bold"/>
              <a:sym typeface="Montaser Arabic Semi-Bold"/>
            </a:endParaRPr>
          </a:p>
          <a:p>
            <a:pPr algn="l">
              <a:lnSpc>
                <a:spcPts val="2725"/>
              </a:lnSpc>
            </a:pPr>
            <a:r>
              <a:rPr lang="en-US" sz="1947" b="1">
                <a:solidFill>
                  <a:srgbClr val="E6764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Render, Stair e Hanna</a:t>
            </a:r>
          </a:p>
          <a:p>
            <a:pPr algn="l">
              <a:lnSpc>
                <a:spcPts val="2725"/>
              </a:lnSpc>
            </a:pPr>
            <a:r>
              <a:rPr lang="en-US" sz="1947" b="1" i="1">
                <a:solidFill>
                  <a:srgbClr val="E67640"/>
                </a:solidFill>
                <a:latin typeface="Montaser Arabic Semi-Bold"/>
                <a:ea typeface="Montaser Arabic Semi-Bold"/>
                <a:cs typeface="Montaser Arabic Semi-Bold"/>
                <a:sym typeface="Montaser Arabic Semi-Bold"/>
              </a:rPr>
              <a:t>Quantitative Analysis for Management</a:t>
            </a:r>
          </a:p>
          <a:p>
            <a:pPr algn="l">
              <a:lnSpc>
                <a:spcPts val="2725"/>
              </a:lnSpc>
            </a:pPr>
            <a:endParaRPr lang="en-US" sz="1947" b="1" i="1">
              <a:solidFill>
                <a:srgbClr val="E67640"/>
              </a:solidFill>
              <a:latin typeface="Montaser Arabic Semi-Bold"/>
              <a:ea typeface="Montaser Arabic Semi-Bold"/>
              <a:cs typeface="Montaser Arabic Semi-Bold"/>
              <a:sym typeface="Montaser Arabic Semi-Bold"/>
            </a:endParaRPr>
          </a:p>
          <a:p>
            <a:pPr algn="l">
              <a:lnSpc>
                <a:spcPts val="2725"/>
              </a:lnSpc>
            </a:pPr>
            <a:r>
              <a:rPr lang="en-US" sz="1947" b="1">
                <a:solidFill>
                  <a:srgbClr val="E6764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Outras referências institucionais</a:t>
            </a:r>
          </a:p>
          <a:p>
            <a:pPr algn="l">
              <a:lnSpc>
                <a:spcPts val="2725"/>
              </a:lnSpc>
            </a:pPr>
            <a:r>
              <a:rPr lang="en-US" sz="1947" b="1">
                <a:solidFill>
                  <a:srgbClr val="E6764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ou académicas relevantes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691</Words>
  <Application>Microsoft Office PowerPoint</Application>
  <PresentationFormat>Personalizar</PresentationFormat>
  <Paragraphs>148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6" baseType="lpstr">
      <vt:lpstr>Montaser Arabic Bold</vt:lpstr>
      <vt:lpstr>Calibri</vt:lpstr>
      <vt:lpstr>Montaser Arabic</vt:lpstr>
      <vt:lpstr>Arial</vt:lpstr>
      <vt:lpstr>Montaser Arabic Semi-Bold</vt:lpstr>
      <vt:lpstr>Montaser Arabic Medium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de Gestão: Escola Clássica</dc:title>
  <cp:lastModifiedBy>robson antonio tavares costa</cp:lastModifiedBy>
  <cp:revision>2</cp:revision>
  <dcterms:created xsi:type="dcterms:W3CDTF">2006-08-16T00:00:00Z</dcterms:created>
  <dcterms:modified xsi:type="dcterms:W3CDTF">2026-09-11T16:30:21Z</dcterms:modified>
  <dc:identifier>DAHUmkhtP2g</dc:identifier>
</cp:coreProperties>
</file>