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8288000" cy="10287000"/>
  <p:notesSz cx="6858000" cy="9144000"/>
  <p:embeddedFontLst>
    <p:embeddedFont>
      <p:font typeface="Montaser Arabic" panose="020B0604020202020204" charset="-78"/>
      <p:regular r:id="rId11"/>
    </p:embeddedFont>
    <p:embeddedFont>
      <p:font typeface="Montaser Arabic Bold" panose="020B0604020202020204" charset="-78"/>
      <p:regular r:id="rId12"/>
    </p:embeddedFont>
    <p:embeddedFont>
      <p:font typeface="Montaser Arabic Medium" panose="020B0604020202020204" charset="-78"/>
      <p:regular r:id="rId13"/>
    </p:embeddedFont>
    <p:embeddedFont>
      <p:font typeface="Montaser Arabic Semi-Bold" panose="020B0604020202020204" charset="-7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png"/><Relationship Id="rId16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jp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0239375" cy="10287000"/>
          </a:xfrm>
          <a:custGeom>
            <a:avLst/>
            <a:gdLst/>
            <a:ahLst/>
            <a:cxnLst/>
            <a:rect l="l" t="t" r="r" b="b"/>
            <a:pathLst>
              <a:path w="10239375" h="10287000">
                <a:moveTo>
                  <a:pt x="0" y="0"/>
                </a:moveTo>
                <a:lnTo>
                  <a:pt x="10239375" y="0"/>
                </a:lnTo>
                <a:lnTo>
                  <a:pt x="10239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10775" y="1714500"/>
            <a:ext cx="3705225" cy="5791200"/>
          </a:xfrm>
          <a:custGeom>
            <a:avLst/>
            <a:gdLst/>
            <a:ahLst/>
            <a:cxnLst/>
            <a:rect l="l" t="t" r="r" b="b"/>
            <a:pathLst>
              <a:path w="3705225" h="5791200">
                <a:moveTo>
                  <a:pt x="0" y="0"/>
                </a:moveTo>
                <a:lnTo>
                  <a:pt x="3705225" y="0"/>
                </a:lnTo>
                <a:lnTo>
                  <a:pt x="3705225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267700" y="3638550"/>
            <a:ext cx="3276600" cy="4505325"/>
          </a:xfrm>
          <a:custGeom>
            <a:avLst/>
            <a:gdLst/>
            <a:ahLst/>
            <a:cxnLst/>
            <a:rect l="l" t="t" r="r" b="b"/>
            <a:pathLst>
              <a:path w="3276600" h="4505325">
                <a:moveTo>
                  <a:pt x="0" y="0"/>
                </a:moveTo>
                <a:lnTo>
                  <a:pt x="3276600" y="0"/>
                </a:lnTo>
                <a:lnTo>
                  <a:pt x="3276600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77850" y="3429000"/>
            <a:ext cx="3486150" cy="4286250"/>
          </a:xfrm>
          <a:custGeom>
            <a:avLst/>
            <a:gdLst/>
            <a:ahLst/>
            <a:cxnLst/>
            <a:rect l="l" t="t" r="r" b="b"/>
            <a:pathLst>
              <a:path w="3486150" h="4286250">
                <a:moveTo>
                  <a:pt x="0" y="0"/>
                </a:moveTo>
                <a:lnTo>
                  <a:pt x="3486150" y="0"/>
                </a:lnTo>
                <a:lnTo>
                  <a:pt x="348615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801850" y="2781300"/>
            <a:ext cx="3486150" cy="6438900"/>
          </a:xfrm>
          <a:custGeom>
            <a:avLst/>
            <a:gdLst/>
            <a:ahLst/>
            <a:cxnLst/>
            <a:rect l="l" t="t" r="r" b="b"/>
            <a:pathLst>
              <a:path w="3486150" h="6438900">
                <a:moveTo>
                  <a:pt x="0" y="0"/>
                </a:moveTo>
                <a:lnTo>
                  <a:pt x="3486150" y="0"/>
                </a:lnTo>
                <a:lnTo>
                  <a:pt x="3486150" y="6438900"/>
                </a:lnTo>
                <a:lnTo>
                  <a:pt x="0" y="6438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096625" y="6210300"/>
            <a:ext cx="3057525" cy="1933575"/>
          </a:xfrm>
          <a:custGeom>
            <a:avLst/>
            <a:gdLst/>
            <a:ahLst/>
            <a:cxnLst/>
            <a:rect l="l" t="t" r="r" b="b"/>
            <a:pathLst>
              <a:path w="3057525" h="1933575">
                <a:moveTo>
                  <a:pt x="0" y="0"/>
                </a:moveTo>
                <a:lnTo>
                  <a:pt x="3057525" y="0"/>
                </a:lnTo>
                <a:lnTo>
                  <a:pt x="30575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620000" y="7715250"/>
            <a:ext cx="10668000" cy="2571750"/>
          </a:xfrm>
          <a:custGeom>
            <a:avLst/>
            <a:gdLst/>
            <a:ahLst/>
            <a:cxnLst/>
            <a:rect l="l" t="t" r="r" b="b"/>
            <a:pathLst>
              <a:path w="10668000" h="2571750">
                <a:moveTo>
                  <a:pt x="0" y="0"/>
                </a:moveTo>
                <a:lnTo>
                  <a:pt x="10668000" y="0"/>
                </a:lnTo>
                <a:lnTo>
                  <a:pt x="10668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6775" y="5572125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96112" y="6116292"/>
            <a:ext cx="4956048" cy="538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2"/>
              </a:lnSpc>
            </a:pPr>
            <a:r>
              <a:rPr lang="en-US" sz="3187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Professor </a:t>
            </a:r>
            <a:r>
              <a:rPr lang="en-US" sz="3187" b="1">
                <a:solidFill>
                  <a:srgbClr val="B2966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Robson Costa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112" y="1678319"/>
            <a:ext cx="7827264" cy="3297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66"/>
              </a:lnSpc>
            </a:pPr>
            <a:r>
              <a:rPr lang="en-US" sz="8398" b="1" spc="-167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Escola Humanista da </a:t>
            </a:r>
            <a:r>
              <a:rPr lang="en-US" sz="8398" b="1" spc="-167">
                <a:solidFill>
                  <a:srgbClr val="B2966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Administração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112" y="6839566"/>
            <a:ext cx="7351776" cy="9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2"/>
              </a:lnSpc>
            </a:pPr>
            <a:r>
              <a:rPr lang="en-US" sz="2514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Fundamentos de Gestão</a:t>
            </a:r>
          </a:p>
          <a:p>
            <a:pPr algn="l">
              <a:lnSpc>
                <a:spcPts val="4022"/>
              </a:lnSpc>
            </a:pPr>
            <a:r>
              <a:rPr lang="en-US" sz="2514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Universidade Politécnica de Setúbal — UNIPS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1982450" cy="10287000"/>
          </a:xfrm>
          <a:custGeom>
            <a:avLst/>
            <a:gdLst/>
            <a:ahLst/>
            <a:cxnLst/>
            <a:rect l="l" t="t" r="r" b="b"/>
            <a:pathLst>
              <a:path w="11982450" h="10287000">
                <a:moveTo>
                  <a:pt x="0" y="0"/>
                </a:moveTo>
                <a:lnTo>
                  <a:pt x="11982450" y="0"/>
                </a:lnTo>
                <a:lnTo>
                  <a:pt x="11982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72625" y="0"/>
            <a:ext cx="8715375" cy="10287000"/>
          </a:xfrm>
          <a:custGeom>
            <a:avLst/>
            <a:gdLst/>
            <a:ahLst/>
            <a:cxnLst/>
            <a:rect l="l" t="t" r="r" b="b"/>
            <a:pathLst>
              <a:path w="8715375" h="10287000">
                <a:moveTo>
                  <a:pt x="0" y="0"/>
                </a:moveTo>
                <a:lnTo>
                  <a:pt x="8715375" y="0"/>
                </a:lnTo>
                <a:lnTo>
                  <a:pt x="8715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85216" y="930974"/>
            <a:ext cx="9491472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2"/>
              </a:lnSpc>
            </a:pPr>
            <a:r>
              <a:rPr lang="en-US" sz="5102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OBJETIVOS DA AULA</a:t>
            </a:r>
          </a:p>
          <a:p>
            <a:pPr algn="l">
              <a:lnSpc>
                <a:spcPts val="6122"/>
              </a:lnSpc>
            </a:pPr>
            <a:r>
              <a:rPr lang="en-US" sz="5102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 PERGUNTA DE ARRANQUE</a:t>
            </a:r>
          </a:p>
        </p:txBody>
      </p:sp>
      <p:sp>
        <p:nvSpPr>
          <p:cNvPr id="6" name="Freeform 6"/>
          <p:cNvSpPr/>
          <p:nvPr/>
        </p:nvSpPr>
        <p:spPr>
          <a:xfrm>
            <a:off x="428625" y="2781300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85216" y="3537014"/>
            <a:ext cx="318211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301" b="1">
                <a:solidFill>
                  <a:srgbClr val="C19B5E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NESTA AULA VAMOS: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5216" y="4104198"/>
            <a:ext cx="4937760" cy="744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3"/>
              </a:lnSpc>
            </a:pPr>
            <a:r>
              <a:rPr lang="en-US" sz="219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Compreender a ênfase nas pessoas</a:t>
            </a:r>
          </a:p>
          <a:p>
            <a:pPr algn="l">
              <a:lnSpc>
                <a:spcPts val="3073"/>
              </a:lnSpc>
            </a:pPr>
            <a:r>
              <a:rPr lang="en-US" sz="219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relações humanas na gestão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5216" y="5225481"/>
            <a:ext cx="4974336" cy="744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3"/>
              </a:lnSpc>
            </a:pPr>
            <a:r>
              <a:rPr lang="en-US" sz="219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Conhecer os Estudos de Hawthorne</a:t>
            </a:r>
          </a:p>
          <a:p>
            <a:pPr algn="l">
              <a:lnSpc>
                <a:spcPts val="3073"/>
              </a:lnSpc>
            </a:pPr>
            <a:r>
              <a:rPr lang="en-US" sz="219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seus impactos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85216" y="6285354"/>
            <a:ext cx="5596128" cy="75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3"/>
              </a:lnSpc>
            </a:pPr>
            <a:r>
              <a:rPr lang="en-US" sz="215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Explorar a Teoria das Relações Humanas</a:t>
            </a:r>
          </a:p>
          <a:p>
            <a:pPr algn="l">
              <a:lnSpc>
                <a:spcPts val="3023"/>
              </a:lnSpc>
            </a:pPr>
            <a:r>
              <a:rPr lang="en-US" sz="215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a Teoria Comportamental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5216" y="7636002"/>
            <a:ext cx="407822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2195" b="1">
                <a:solidFill>
                  <a:srgbClr val="C19B5E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PERGUNTA PARA REFLEXÃO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5216" y="8117586"/>
            <a:ext cx="73883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5"/>
              </a:lnSpc>
            </a:pPr>
            <a:r>
              <a:rPr lang="en-US" sz="347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 que forma as relações entre pessoas influenciam o desempenho das organizações?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81850" y="3000375"/>
            <a:ext cx="3276600" cy="5362575"/>
          </a:xfrm>
          <a:custGeom>
            <a:avLst/>
            <a:gdLst/>
            <a:ahLst/>
            <a:cxnLst/>
            <a:rect l="l" t="t" r="r" b="b"/>
            <a:pathLst>
              <a:path w="3276600" h="5362575">
                <a:moveTo>
                  <a:pt x="0" y="0"/>
                </a:moveTo>
                <a:lnTo>
                  <a:pt x="3276600" y="0"/>
                </a:lnTo>
                <a:lnTo>
                  <a:pt x="3276600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41248" y="800481"/>
            <a:ext cx="8997696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38"/>
              </a:lnSpc>
            </a:pPr>
            <a:r>
              <a:rPr lang="en-US" sz="644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CONTEXTUALIZAÇÃO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1924050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41248" y="2444667"/>
            <a:ext cx="7808976" cy="101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1"/>
              </a:lnSpc>
            </a:pPr>
            <a:r>
              <a:rPr lang="en-US" sz="3116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Da Escola Clássica à Escola Humanista:</a:t>
            </a:r>
          </a:p>
          <a:p>
            <a:pPr algn="l">
              <a:lnSpc>
                <a:spcPts val="4051"/>
              </a:lnSpc>
            </a:pPr>
            <a:r>
              <a:rPr lang="en-US" sz="3116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 mudança de foco na gestão</a:t>
            </a:r>
          </a:p>
        </p:txBody>
      </p:sp>
      <p:sp>
        <p:nvSpPr>
          <p:cNvPr id="6" name="Freeform 6"/>
          <p:cNvSpPr/>
          <p:nvPr/>
        </p:nvSpPr>
        <p:spPr>
          <a:xfrm>
            <a:off x="866775" y="3857625"/>
            <a:ext cx="6105525" cy="3857625"/>
          </a:xfrm>
          <a:custGeom>
            <a:avLst/>
            <a:gdLst/>
            <a:ahLst/>
            <a:cxnLst/>
            <a:rect l="l" t="t" r="r" b="b"/>
            <a:pathLst>
              <a:path w="6105525" h="3857625">
                <a:moveTo>
                  <a:pt x="0" y="0"/>
                </a:moveTo>
                <a:lnTo>
                  <a:pt x="6105525" y="0"/>
                </a:lnTo>
                <a:lnTo>
                  <a:pt x="610552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95728" y="4450633"/>
            <a:ext cx="3090672" cy="37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8"/>
              </a:lnSpc>
            </a:pPr>
            <a:r>
              <a:rPr lang="en-US" sz="2337" b="1" spc="116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ESCOLA CLÁSSICA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05456" y="4956620"/>
            <a:ext cx="292608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1"/>
              </a:lnSpc>
            </a:pPr>
            <a:r>
              <a:rPr lang="en-US" sz="4534" b="1">
                <a:solidFill>
                  <a:srgbClr val="C1934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FOCO NA TAREFA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50592" y="6529853"/>
            <a:ext cx="3090672" cy="78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6"/>
              </a:lnSpc>
            </a:pPr>
            <a:r>
              <a:rPr lang="en-US" sz="244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Ênfase em tarefas</a:t>
            </a:r>
          </a:p>
          <a:p>
            <a:pPr algn="ctr">
              <a:lnSpc>
                <a:spcPts val="3176"/>
              </a:lnSpc>
            </a:pPr>
            <a:r>
              <a:rPr lang="en-US" sz="244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estruturas formais</a:t>
            </a:r>
          </a:p>
        </p:txBody>
      </p:sp>
      <p:sp>
        <p:nvSpPr>
          <p:cNvPr id="10" name="Freeform 10"/>
          <p:cNvSpPr/>
          <p:nvPr/>
        </p:nvSpPr>
        <p:spPr>
          <a:xfrm>
            <a:off x="7181850" y="4924425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572625" y="3857625"/>
            <a:ext cx="7629525" cy="3857625"/>
          </a:xfrm>
          <a:custGeom>
            <a:avLst/>
            <a:gdLst/>
            <a:ahLst/>
            <a:cxnLst/>
            <a:rect l="l" t="t" r="r" b="b"/>
            <a:pathLst>
              <a:path w="7629525" h="3857625">
                <a:moveTo>
                  <a:pt x="0" y="0"/>
                </a:moveTo>
                <a:lnTo>
                  <a:pt x="7629525" y="0"/>
                </a:lnTo>
                <a:lnTo>
                  <a:pt x="7629525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521440" y="4450633"/>
            <a:ext cx="3493008" cy="37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8"/>
              </a:lnSpc>
            </a:pPr>
            <a:r>
              <a:rPr lang="en-US" sz="2337" b="1" spc="116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ESCOLA HUMANISTA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05872" y="4956620"/>
            <a:ext cx="6144768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1"/>
              </a:lnSpc>
            </a:pPr>
            <a:r>
              <a:rPr lang="en-US" sz="4534" b="1">
                <a:solidFill>
                  <a:srgbClr val="C1934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FOCO NAS PESSOAS E RELAÇÕES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22992" y="6529853"/>
            <a:ext cx="6419088" cy="78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6"/>
              </a:lnSpc>
            </a:pPr>
            <a:r>
              <a:rPr lang="en-US" sz="244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Atenção a pessoas, grupos, comunicação, liderança, motivação e relações informais</a:t>
            </a:r>
          </a:p>
        </p:txBody>
      </p:sp>
      <p:sp>
        <p:nvSpPr>
          <p:cNvPr id="15" name="Freeform 15"/>
          <p:cNvSpPr/>
          <p:nvPr/>
        </p:nvSpPr>
        <p:spPr>
          <a:xfrm>
            <a:off x="866775" y="8143875"/>
            <a:ext cx="16335375" cy="1285875"/>
          </a:xfrm>
          <a:custGeom>
            <a:avLst/>
            <a:gdLst/>
            <a:ahLst/>
            <a:cxnLst/>
            <a:rect l="l" t="t" r="r" b="b"/>
            <a:pathLst>
              <a:path w="16335375" h="1285875">
                <a:moveTo>
                  <a:pt x="0" y="0"/>
                </a:moveTo>
                <a:lnTo>
                  <a:pt x="16335375" y="0"/>
                </a:lnTo>
                <a:lnTo>
                  <a:pt x="16335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499616" y="8599393"/>
            <a:ext cx="15032736" cy="476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7"/>
              </a:lnSpc>
            </a:pPr>
            <a:r>
              <a:rPr lang="en-US" sz="2975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 </a:t>
            </a:r>
            <a:r>
              <a:rPr lang="en-US" sz="2975" b="1">
                <a:solidFill>
                  <a:srgbClr val="C1934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eficiência</a:t>
            </a:r>
            <a:r>
              <a:rPr lang="en-US" sz="2975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permanece, agora complementada por </a:t>
            </a:r>
            <a:r>
              <a:rPr lang="en-US" sz="2975" b="1">
                <a:solidFill>
                  <a:srgbClr val="C1934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fatores humanos e sociais</a:t>
            </a:r>
            <a:r>
              <a:rPr lang="en-US" sz="2975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668000" y="0"/>
            <a:ext cx="7620000" cy="10287000"/>
          </a:xfrm>
          <a:custGeom>
            <a:avLst/>
            <a:gdLst/>
            <a:ahLst/>
            <a:cxnLst/>
            <a:rect l="l" t="t" r="r" b="b"/>
            <a:pathLst>
              <a:path w="7620000" h="10287000">
                <a:moveTo>
                  <a:pt x="0" y="0"/>
                </a:moveTo>
                <a:lnTo>
                  <a:pt x="7620000" y="0"/>
                </a:lnTo>
                <a:lnTo>
                  <a:pt x="7620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3504" y="960252"/>
            <a:ext cx="10222992" cy="1626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8"/>
              </a:lnSpc>
            </a:pPr>
            <a:r>
              <a:rPr lang="en-US" sz="5598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ESTUDOS DE HAWTHORNE – CONTEXTO E FASES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2781300"/>
            <a:ext cx="1971675" cy="219075"/>
          </a:xfrm>
          <a:custGeom>
            <a:avLst/>
            <a:gdLst/>
            <a:ahLst/>
            <a:cxnLst/>
            <a:rect l="l" t="t" r="r" b="b"/>
            <a:pathLst>
              <a:path w="1971675" h="219075">
                <a:moveTo>
                  <a:pt x="0" y="0"/>
                </a:moveTo>
                <a:lnTo>
                  <a:pt x="1971675" y="0"/>
                </a:lnTo>
                <a:lnTo>
                  <a:pt x="1971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3504" y="3290624"/>
            <a:ext cx="7278624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Investigação na Western Electric, de 1924 a 1932, sobre pessoas e condições de trabalho.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504" y="4668736"/>
            <a:ext cx="3291840" cy="3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1">
                <a:solidFill>
                  <a:srgbClr val="C59A57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FASES DOS ESTUDOS</a:t>
            </a:r>
          </a:p>
        </p:txBody>
      </p:sp>
      <p:sp>
        <p:nvSpPr>
          <p:cNvPr id="8" name="Freeform 8"/>
          <p:cNvSpPr/>
          <p:nvPr/>
        </p:nvSpPr>
        <p:spPr>
          <a:xfrm>
            <a:off x="428625" y="5572125"/>
            <a:ext cx="9810750" cy="219075"/>
          </a:xfrm>
          <a:custGeom>
            <a:avLst/>
            <a:gdLst/>
            <a:ahLst/>
            <a:cxnLst/>
            <a:rect l="l" t="t" r="r" b="b"/>
            <a:pathLst>
              <a:path w="9810750" h="219075">
                <a:moveTo>
                  <a:pt x="0" y="0"/>
                </a:moveTo>
                <a:lnTo>
                  <a:pt x="9810750" y="0"/>
                </a:lnTo>
                <a:lnTo>
                  <a:pt x="98107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791700" y="5572125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6775" y="514350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20624" y="6382512"/>
            <a:ext cx="193852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Estudos</a:t>
            </a:r>
          </a:p>
          <a:p>
            <a:pPr algn="ctr">
              <a:lnSpc>
                <a:spcPts val="2549"/>
              </a:lnSpc>
            </a:pPr>
            <a:r>
              <a:rPr lang="en-US" sz="212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 iluminação</a:t>
            </a:r>
          </a:p>
        </p:txBody>
      </p:sp>
      <p:sp>
        <p:nvSpPr>
          <p:cNvPr id="12" name="Freeform 12"/>
          <p:cNvSpPr/>
          <p:nvPr/>
        </p:nvSpPr>
        <p:spPr>
          <a:xfrm>
            <a:off x="3257550" y="5143500"/>
            <a:ext cx="1104900" cy="1076325"/>
          </a:xfrm>
          <a:custGeom>
            <a:avLst/>
            <a:gdLst/>
            <a:ahLst/>
            <a:cxnLst/>
            <a:rect l="l" t="t" r="r" b="b"/>
            <a:pathLst>
              <a:path w="1104900" h="1076325">
                <a:moveTo>
                  <a:pt x="0" y="0"/>
                </a:moveTo>
                <a:lnTo>
                  <a:pt x="1104900" y="0"/>
                </a:lnTo>
                <a:lnTo>
                  <a:pt x="11049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054096" y="6415659"/>
            <a:ext cx="149961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sz="2088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Sala de montagem</a:t>
            </a:r>
          </a:p>
          <a:p>
            <a:pPr algn="ctr">
              <a:lnSpc>
                <a:spcPts val="2506"/>
              </a:lnSpc>
            </a:pPr>
            <a:r>
              <a:rPr lang="en-US" sz="2088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 relés</a:t>
            </a:r>
          </a:p>
        </p:txBody>
      </p:sp>
      <p:sp>
        <p:nvSpPr>
          <p:cNvPr id="14" name="Freeform 14"/>
          <p:cNvSpPr/>
          <p:nvPr/>
        </p:nvSpPr>
        <p:spPr>
          <a:xfrm>
            <a:off x="5657850" y="5143500"/>
            <a:ext cx="1095375" cy="1076325"/>
          </a:xfrm>
          <a:custGeom>
            <a:avLst/>
            <a:gdLst/>
            <a:ahLst/>
            <a:cxnLst/>
            <a:rect l="l" t="t" r="r" b="b"/>
            <a:pathLst>
              <a:path w="1095375" h="107632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266944" y="6363462"/>
            <a:ext cx="1975104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6"/>
              </a:lnSpc>
            </a:pPr>
            <a:r>
              <a:rPr lang="en-US" sz="223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Programa</a:t>
            </a:r>
          </a:p>
          <a:p>
            <a:pPr algn="ctr">
              <a:lnSpc>
                <a:spcPts val="2676"/>
              </a:lnSpc>
            </a:pPr>
            <a:r>
              <a:rPr lang="en-US" sz="223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 entrevistas</a:t>
            </a:r>
          </a:p>
        </p:txBody>
      </p:sp>
      <p:sp>
        <p:nvSpPr>
          <p:cNvPr id="16" name="Freeform 16"/>
          <p:cNvSpPr/>
          <p:nvPr/>
        </p:nvSpPr>
        <p:spPr>
          <a:xfrm>
            <a:off x="8267700" y="5143500"/>
            <a:ext cx="876300" cy="1076325"/>
          </a:xfrm>
          <a:custGeom>
            <a:avLst/>
            <a:gdLst/>
            <a:ahLst/>
            <a:cxnLst/>
            <a:rect l="l" t="t" r="r" b="b"/>
            <a:pathLst>
              <a:path w="876300" h="1076325">
                <a:moveTo>
                  <a:pt x="0" y="0"/>
                </a:moveTo>
                <a:lnTo>
                  <a:pt x="876300" y="0"/>
                </a:lnTo>
                <a:lnTo>
                  <a:pt x="8763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699248" y="6388799"/>
            <a:ext cx="2139696" cy="141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4"/>
              </a:lnSpc>
            </a:pPr>
            <a:r>
              <a:rPr lang="en-US" sz="233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Sala de observação da montagem de terminais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3504" y="8215638"/>
            <a:ext cx="3986784" cy="38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 b="1">
                <a:solidFill>
                  <a:srgbClr val="C59A57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EQUIPA DE INVESTIGAÇÃO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3504" y="8798707"/>
            <a:ext cx="4681728" cy="78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Elton Mayo, Fritz Roethlisberger</a:t>
            </a:r>
          </a:p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William Dickinson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1872" y="5444693"/>
            <a:ext cx="182880" cy="513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</a:pPr>
            <a:r>
              <a:rPr lang="en-US" sz="3045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57600" y="5444693"/>
            <a:ext cx="219456" cy="513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</a:pPr>
            <a:r>
              <a:rPr lang="en-US" sz="3045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26480" y="5444693"/>
            <a:ext cx="219456" cy="513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</a:pPr>
            <a:r>
              <a:rPr lang="en-US" sz="3045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95360" y="5444693"/>
            <a:ext cx="237744" cy="513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</a:pPr>
            <a:r>
              <a:rPr lang="en-US" sz="3045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59536" y="735381"/>
            <a:ext cx="9985248" cy="1649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094" b="1" spc="-12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Conclusões dos Estudos</a:t>
            </a:r>
          </a:p>
          <a:p>
            <a:pPr algn="l">
              <a:lnSpc>
                <a:spcPts val="6399"/>
              </a:lnSpc>
            </a:pPr>
            <a:r>
              <a:rPr lang="en-US" sz="6094" b="1" spc="-12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 Hawthorne e Reflexões</a:t>
            </a:r>
          </a:p>
        </p:txBody>
      </p:sp>
      <p:sp>
        <p:nvSpPr>
          <p:cNvPr id="4" name="Freeform 4"/>
          <p:cNvSpPr/>
          <p:nvPr/>
        </p:nvSpPr>
        <p:spPr>
          <a:xfrm>
            <a:off x="866775" y="2571750"/>
            <a:ext cx="1533525" cy="428625"/>
          </a:xfrm>
          <a:custGeom>
            <a:avLst/>
            <a:gdLst/>
            <a:ahLst/>
            <a:cxnLst/>
            <a:rect l="l" t="t" r="r" b="b"/>
            <a:pathLst>
              <a:path w="1533525" h="428625">
                <a:moveTo>
                  <a:pt x="0" y="0"/>
                </a:moveTo>
                <a:lnTo>
                  <a:pt x="1533525" y="0"/>
                </a:lnTo>
                <a:lnTo>
                  <a:pt x="15335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6775" y="3000375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468880" y="3327841"/>
            <a:ext cx="5047488" cy="878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4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 trabalhador é, antes de tudo,</a:t>
            </a:r>
          </a:p>
          <a:p>
            <a:pPr algn="l">
              <a:lnSpc>
                <a:spcPts val="3569"/>
              </a:lnSpc>
            </a:pPr>
            <a:r>
              <a:rPr lang="en-US" sz="254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uma pessoa social.</a:t>
            </a:r>
          </a:p>
        </p:txBody>
      </p:sp>
      <p:sp>
        <p:nvSpPr>
          <p:cNvPr id="7" name="Freeform 7"/>
          <p:cNvSpPr/>
          <p:nvPr/>
        </p:nvSpPr>
        <p:spPr>
          <a:xfrm>
            <a:off x="2390775" y="428625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66775" y="4286250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68880" y="4605091"/>
            <a:ext cx="5577840" cy="89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Grupos informais e normas sociais moldam o desempenho.</a:t>
            </a:r>
          </a:p>
        </p:txBody>
      </p:sp>
      <p:sp>
        <p:nvSpPr>
          <p:cNvPr id="10" name="Freeform 10"/>
          <p:cNvSpPr/>
          <p:nvPr/>
        </p:nvSpPr>
        <p:spPr>
          <a:xfrm>
            <a:off x="2390775" y="5572125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66775" y="5572125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68880" y="5898379"/>
            <a:ext cx="5157216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Reconhecimento e participação alimentam a motivação.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90775" y="685800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66775" y="6858000"/>
            <a:ext cx="1314450" cy="1504950"/>
          </a:xfrm>
          <a:custGeom>
            <a:avLst/>
            <a:gdLst/>
            <a:ahLst/>
            <a:cxnLst/>
            <a:rect l="l" t="t" r="r" b="b"/>
            <a:pathLst>
              <a:path w="1314450" h="1504950">
                <a:moveTo>
                  <a:pt x="0" y="0"/>
                </a:moveTo>
                <a:lnTo>
                  <a:pt x="1314450" y="0"/>
                </a:lnTo>
                <a:lnTo>
                  <a:pt x="13144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468880" y="7184254"/>
            <a:ext cx="5742432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Comunicação e liderança são essenciais no ambiente de trabalho.</a:t>
            </a:r>
          </a:p>
        </p:txBody>
      </p:sp>
      <p:sp>
        <p:nvSpPr>
          <p:cNvPr id="16" name="Freeform 16"/>
          <p:cNvSpPr/>
          <p:nvPr/>
        </p:nvSpPr>
        <p:spPr>
          <a:xfrm>
            <a:off x="2390775" y="8143875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66775" y="8143875"/>
            <a:ext cx="1314450" cy="1285875"/>
          </a:xfrm>
          <a:custGeom>
            <a:avLst/>
            <a:gdLst/>
            <a:ahLst/>
            <a:cxnLst/>
            <a:rect l="l" t="t" r="r" b="b"/>
            <a:pathLst>
              <a:path w="1314450" h="1285875">
                <a:moveTo>
                  <a:pt x="0" y="0"/>
                </a:moveTo>
                <a:lnTo>
                  <a:pt x="1314450" y="0"/>
                </a:lnTo>
                <a:lnTo>
                  <a:pt x="1314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468880" y="8459842"/>
            <a:ext cx="5998464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Incentivos económicos não explicam, sozinhos, o comportamento humano.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668000" y="3000375"/>
            <a:ext cx="6972300" cy="6648450"/>
          </a:xfrm>
          <a:custGeom>
            <a:avLst/>
            <a:gdLst/>
            <a:ahLst/>
            <a:cxnLst/>
            <a:rect l="l" t="t" r="r" b="b"/>
            <a:pathLst>
              <a:path w="6972300" h="6648450">
                <a:moveTo>
                  <a:pt x="0" y="0"/>
                </a:moveTo>
                <a:lnTo>
                  <a:pt x="6972300" y="0"/>
                </a:lnTo>
                <a:lnTo>
                  <a:pt x="6972300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2838176" y="6190816"/>
            <a:ext cx="2633472" cy="37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4"/>
              </a:lnSpc>
            </a:pPr>
            <a:r>
              <a:rPr lang="en-US" sz="2443" b="1" spc="-48">
                <a:solidFill>
                  <a:srgbClr val="C19B5E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PARA REFLEXÃO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558016" y="6739672"/>
            <a:ext cx="5157216" cy="2168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471" b="1" spc="-69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Por que será que</a:t>
            </a:r>
          </a:p>
          <a:p>
            <a:pPr algn="ctr">
              <a:lnSpc>
                <a:spcPts val="4339"/>
              </a:lnSpc>
            </a:pPr>
            <a:r>
              <a:rPr lang="en-US" sz="3471" b="1" spc="-69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 atenção constante nem sempre resulta em maior produtividade?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1792" y="575631"/>
            <a:ext cx="8650224" cy="1998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76"/>
              </a:lnSpc>
            </a:pPr>
            <a:r>
              <a:rPr lang="en-US" sz="7406" b="1" spc="-259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Teoria das</a:t>
            </a:r>
          </a:p>
          <a:p>
            <a:pPr algn="l">
              <a:lnSpc>
                <a:spcPts val="7776"/>
              </a:lnSpc>
            </a:pPr>
            <a:r>
              <a:rPr lang="en-US" sz="7406" b="1" spc="-259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Relações Humanas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2781300"/>
            <a:ext cx="1752600" cy="219075"/>
          </a:xfrm>
          <a:custGeom>
            <a:avLst/>
            <a:gdLst/>
            <a:ahLst/>
            <a:cxnLst/>
            <a:rect l="l" t="t" r="r" b="b"/>
            <a:pathLst>
              <a:path w="1752600" h="219075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21792" y="3465767"/>
            <a:ext cx="325526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9"/>
              </a:lnSpc>
            </a:pPr>
            <a:r>
              <a:rPr lang="en-US" sz="2266" b="1">
                <a:solidFill>
                  <a:srgbClr val="C49B5C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PESSOAS NO CENTRO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1792" y="3986403"/>
            <a:ext cx="512064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1"/>
              </a:lnSpc>
            </a:pPr>
            <a:r>
              <a:rPr lang="en-US" sz="215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 organização é feita de relações que</a:t>
            </a:r>
          </a:p>
          <a:p>
            <a:pPr algn="l">
              <a:lnSpc>
                <a:spcPts val="2591"/>
              </a:lnSpc>
            </a:pPr>
            <a:r>
              <a:rPr lang="en-US" sz="215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influenciam atitudes e resultados.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1792" y="4983480"/>
            <a:ext cx="299923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lang="en-US" sz="2337" b="1">
                <a:solidFill>
                  <a:srgbClr val="C49B5C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CONCEITOS-CHAVE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1792" y="5487697"/>
            <a:ext cx="6345936" cy="1020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12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Organização informal, liderança, comunicação,</a:t>
            </a:r>
          </a:p>
          <a:p>
            <a:pPr algn="l">
              <a:lnSpc>
                <a:spcPts val="2761"/>
              </a:lnSpc>
            </a:pPr>
            <a:r>
              <a:rPr lang="en-US" sz="212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motivação, coesão, participação e satisfação</a:t>
            </a:r>
          </a:p>
          <a:p>
            <a:pPr algn="l">
              <a:lnSpc>
                <a:spcPts val="2761"/>
              </a:lnSpc>
            </a:pPr>
            <a:r>
              <a:rPr lang="en-US" sz="212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no trabalho.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1792" y="6946773"/>
            <a:ext cx="33832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2230" b="1">
                <a:solidFill>
                  <a:srgbClr val="C49B5C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CONTRIBUTO CENTRAL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1792" y="7437586"/>
            <a:ext cx="5961888" cy="659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</a:pPr>
            <a:r>
              <a:rPr lang="en-US" sz="205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Valorização do lado humano, da participação</a:t>
            </a:r>
          </a:p>
          <a:p>
            <a:pPr algn="l">
              <a:lnSpc>
                <a:spcPts val="2669"/>
              </a:lnSpc>
            </a:pPr>
            <a:r>
              <a:rPr lang="en-US" sz="205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do ambiente social.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1792" y="8537257"/>
            <a:ext cx="334670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9"/>
              </a:lnSpc>
            </a:pPr>
            <a:r>
              <a:rPr lang="en-US" sz="2266" b="1">
                <a:solidFill>
                  <a:srgbClr val="C49B5C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ATENÇÃO AOS RISCOS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1792" y="9014684"/>
            <a:ext cx="5047488" cy="715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Visão excessivamente harmoniosa e</a:t>
            </a:r>
          </a:p>
          <a:p>
            <a:pPr algn="l">
              <a:lnSpc>
                <a:spcPts val="2853"/>
              </a:lnSpc>
            </a:pPr>
            <a:r>
              <a:rPr lang="en-US" sz="219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possível manipulação das relações.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753850" y="3857625"/>
            <a:ext cx="2838450" cy="2790825"/>
          </a:xfrm>
          <a:custGeom>
            <a:avLst/>
            <a:gdLst/>
            <a:ahLst/>
            <a:cxnLst/>
            <a:rect l="l" t="t" r="r" b="b"/>
            <a:pathLst>
              <a:path w="2838450" h="2790825">
                <a:moveTo>
                  <a:pt x="0" y="0"/>
                </a:moveTo>
                <a:lnTo>
                  <a:pt x="2838450" y="0"/>
                </a:lnTo>
                <a:lnTo>
                  <a:pt x="283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326112" y="4792599"/>
            <a:ext cx="1938528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15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PESSOAS</a:t>
            </a:r>
          </a:p>
          <a:p>
            <a:pPr algn="ctr">
              <a:lnSpc>
                <a:spcPts val="2974"/>
              </a:lnSpc>
            </a:pPr>
            <a:r>
              <a:rPr lang="en-US" sz="2478" b="1">
                <a:solidFill>
                  <a:srgbClr val="0015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NO CENTRO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192000" y="638175"/>
            <a:ext cx="2181225" cy="2152650"/>
          </a:xfrm>
          <a:custGeom>
            <a:avLst/>
            <a:gdLst/>
            <a:ahLst/>
            <a:cxnLst/>
            <a:rect l="l" t="t" r="r" b="b"/>
            <a:pathLst>
              <a:path w="2181225" h="2152650">
                <a:moveTo>
                  <a:pt x="0" y="0"/>
                </a:moveTo>
                <a:lnTo>
                  <a:pt x="2181225" y="0"/>
                </a:lnTo>
                <a:lnTo>
                  <a:pt x="2181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710160" y="1671257"/>
            <a:ext cx="118872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6"/>
              </a:lnSpc>
            </a:pPr>
            <a:r>
              <a:rPr lang="en-US" sz="1521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LIDERANÇA</a:t>
            </a:r>
          </a:p>
        </p:txBody>
      </p:sp>
      <p:sp>
        <p:nvSpPr>
          <p:cNvPr id="17" name="Freeform 17"/>
          <p:cNvSpPr/>
          <p:nvPr/>
        </p:nvSpPr>
        <p:spPr>
          <a:xfrm>
            <a:off x="9572625" y="2143125"/>
            <a:ext cx="2190750" cy="2143125"/>
          </a:xfrm>
          <a:custGeom>
            <a:avLst/>
            <a:gdLst/>
            <a:ahLst/>
            <a:cxnLst/>
            <a:rect l="l" t="t" r="r" b="b"/>
            <a:pathLst>
              <a:path w="2190750" h="2143125">
                <a:moveTo>
                  <a:pt x="0" y="0"/>
                </a:moveTo>
                <a:lnTo>
                  <a:pt x="2190750" y="0"/>
                </a:lnTo>
                <a:lnTo>
                  <a:pt x="21907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875520" y="3168293"/>
            <a:ext cx="1481328" cy="38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3"/>
              </a:lnSpc>
            </a:pPr>
            <a:r>
              <a:rPr lang="en-US" sz="145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ORGANIZAÇÃO</a:t>
            </a:r>
          </a:p>
          <a:p>
            <a:pPr algn="ctr">
              <a:lnSpc>
                <a:spcPts val="1523"/>
              </a:lnSpc>
            </a:pPr>
            <a:r>
              <a:rPr lang="en-US" sz="145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INFORMAL</a:t>
            </a:r>
          </a:p>
        </p:txBody>
      </p:sp>
      <p:sp>
        <p:nvSpPr>
          <p:cNvPr id="19" name="Freeform 19"/>
          <p:cNvSpPr/>
          <p:nvPr/>
        </p:nvSpPr>
        <p:spPr>
          <a:xfrm>
            <a:off x="9144000" y="5572125"/>
            <a:ext cx="2181225" cy="1933575"/>
          </a:xfrm>
          <a:custGeom>
            <a:avLst/>
            <a:gdLst/>
            <a:ahLst/>
            <a:cxnLst/>
            <a:rect l="l" t="t" r="r" b="b"/>
            <a:pathLst>
              <a:path w="2181225" h="1933575">
                <a:moveTo>
                  <a:pt x="0" y="0"/>
                </a:moveTo>
                <a:lnTo>
                  <a:pt x="2181225" y="0"/>
                </a:lnTo>
                <a:lnTo>
                  <a:pt x="21812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582912" y="6505384"/>
            <a:ext cx="128016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8"/>
              </a:lnSpc>
            </a:pPr>
            <a:r>
              <a:rPr lang="en-US" sz="1557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MOTIVAÇÃO</a:t>
            </a:r>
          </a:p>
        </p:txBody>
      </p:sp>
      <p:sp>
        <p:nvSpPr>
          <p:cNvPr id="21" name="Freeform 21"/>
          <p:cNvSpPr/>
          <p:nvPr/>
        </p:nvSpPr>
        <p:spPr>
          <a:xfrm>
            <a:off x="12192000" y="7496175"/>
            <a:ext cx="2181225" cy="2152650"/>
          </a:xfrm>
          <a:custGeom>
            <a:avLst/>
            <a:gdLst/>
            <a:ahLst/>
            <a:cxnLst/>
            <a:rect l="l" t="t" r="r" b="b"/>
            <a:pathLst>
              <a:path w="2181225" h="2152650">
                <a:moveTo>
                  <a:pt x="0" y="0"/>
                </a:moveTo>
                <a:lnTo>
                  <a:pt x="2181225" y="0"/>
                </a:lnTo>
                <a:lnTo>
                  <a:pt x="21812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673584" y="8414663"/>
            <a:ext cx="1225296" cy="38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3"/>
              </a:lnSpc>
            </a:pPr>
            <a:r>
              <a:rPr lang="en-US" sz="145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COESÃO E</a:t>
            </a:r>
          </a:p>
          <a:p>
            <a:pPr algn="ctr">
              <a:lnSpc>
                <a:spcPts val="1523"/>
              </a:lnSpc>
            </a:pPr>
            <a:r>
              <a:rPr lang="en-US" sz="145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SATISFAÇÃO</a:t>
            </a:r>
          </a:p>
        </p:txBody>
      </p:sp>
      <p:sp>
        <p:nvSpPr>
          <p:cNvPr id="23" name="Freeform 23"/>
          <p:cNvSpPr/>
          <p:nvPr/>
        </p:nvSpPr>
        <p:spPr>
          <a:xfrm>
            <a:off x="15020925" y="2143125"/>
            <a:ext cx="1962150" cy="2143125"/>
          </a:xfrm>
          <a:custGeom>
            <a:avLst/>
            <a:gdLst/>
            <a:ahLst/>
            <a:cxnLst/>
            <a:rect l="l" t="t" r="r" b="b"/>
            <a:pathLst>
              <a:path w="1962150" h="2143125">
                <a:moveTo>
                  <a:pt x="0" y="0"/>
                </a:moveTo>
                <a:lnTo>
                  <a:pt x="1962150" y="0"/>
                </a:lnTo>
                <a:lnTo>
                  <a:pt x="19621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5215616" y="3197733"/>
            <a:ext cx="1481328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0"/>
              </a:lnSpc>
            </a:pPr>
            <a:r>
              <a:rPr lang="en-US" sz="145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COMUNICAÇÃO</a:t>
            </a:r>
          </a:p>
        </p:txBody>
      </p:sp>
      <p:sp>
        <p:nvSpPr>
          <p:cNvPr id="25" name="Freeform 25"/>
          <p:cNvSpPr/>
          <p:nvPr/>
        </p:nvSpPr>
        <p:spPr>
          <a:xfrm>
            <a:off x="15240000" y="5572125"/>
            <a:ext cx="2181225" cy="1933575"/>
          </a:xfrm>
          <a:custGeom>
            <a:avLst/>
            <a:gdLst/>
            <a:ahLst/>
            <a:cxnLst/>
            <a:rect l="l" t="t" r="r" b="b"/>
            <a:pathLst>
              <a:path w="2181225" h="1933575">
                <a:moveTo>
                  <a:pt x="0" y="0"/>
                </a:moveTo>
                <a:lnTo>
                  <a:pt x="2181225" y="0"/>
                </a:lnTo>
                <a:lnTo>
                  <a:pt x="21812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5617952" y="6510147"/>
            <a:ext cx="1481328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83"/>
              </a:lnSpc>
            </a:pPr>
            <a:r>
              <a:rPr lang="en-US" sz="1486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PARTICIPAÇÃO</a:t>
            </a:r>
          </a:p>
        </p:txBody>
      </p:sp>
      <p:sp>
        <p:nvSpPr>
          <p:cNvPr id="27" name="Freeform 27"/>
          <p:cNvSpPr/>
          <p:nvPr/>
        </p:nvSpPr>
        <p:spPr>
          <a:xfrm>
            <a:off x="13058775" y="2571750"/>
            <a:ext cx="447675" cy="1285875"/>
          </a:xfrm>
          <a:custGeom>
            <a:avLst/>
            <a:gdLst/>
            <a:ahLst/>
            <a:cxnLst/>
            <a:rect l="l" t="t" r="r" b="b"/>
            <a:pathLst>
              <a:path w="447675" h="1285875">
                <a:moveTo>
                  <a:pt x="0" y="0"/>
                </a:moveTo>
                <a:lnTo>
                  <a:pt x="447675" y="0"/>
                </a:lnTo>
                <a:lnTo>
                  <a:pt x="4476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1315700" y="3857625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4363700" y="3857625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1096625" y="57816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4363700" y="5781675"/>
            <a:ext cx="1095375" cy="647700"/>
          </a:xfrm>
          <a:custGeom>
            <a:avLst/>
            <a:gdLst/>
            <a:ahLst/>
            <a:cxnLst/>
            <a:rect l="l" t="t" r="r" b="b"/>
            <a:pathLst>
              <a:path w="1095375" h="647700">
                <a:moveTo>
                  <a:pt x="0" y="0"/>
                </a:moveTo>
                <a:lnTo>
                  <a:pt x="1095375" y="0"/>
                </a:lnTo>
                <a:lnTo>
                  <a:pt x="1095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3058775" y="6429375"/>
            <a:ext cx="447675" cy="1076325"/>
          </a:xfrm>
          <a:custGeom>
            <a:avLst/>
            <a:gdLst/>
            <a:ahLst/>
            <a:cxnLst/>
            <a:rect l="l" t="t" r="r" b="b"/>
            <a:pathLst>
              <a:path w="447675" h="1076325">
                <a:moveTo>
                  <a:pt x="0" y="0"/>
                </a:moveTo>
                <a:lnTo>
                  <a:pt x="447675" y="0"/>
                </a:lnTo>
                <a:lnTo>
                  <a:pt x="447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791700" y="1714500"/>
            <a:ext cx="6972300" cy="6648450"/>
          </a:xfrm>
          <a:custGeom>
            <a:avLst/>
            <a:gdLst/>
            <a:ahLst/>
            <a:cxnLst/>
            <a:rect l="l" t="t" r="r" b="b"/>
            <a:pathLst>
              <a:path w="6972300" h="6648450">
                <a:moveTo>
                  <a:pt x="0" y="0"/>
                </a:moveTo>
                <a:lnTo>
                  <a:pt x="6972300" y="0"/>
                </a:lnTo>
                <a:lnTo>
                  <a:pt x="6972300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1792" y="723138"/>
            <a:ext cx="8577072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7"/>
              </a:lnSpc>
            </a:pPr>
            <a:r>
              <a:rPr lang="en-US" sz="5456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Teoria Comportamental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1792" y="1830705"/>
            <a:ext cx="6419088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7"/>
              </a:lnSpc>
            </a:pPr>
            <a:r>
              <a:rPr lang="en-US" sz="251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Desenvolvimento sistemático do estudo do comportamento organizacional.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2781300"/>
            <a:ext cx="2409825" cy="219075"/>
          </a:xfrm>
          <a:custGeom>
            <a:avLst/>
            <a:gdLst/>
            <a:ahLst/>
            <a:cxnLst/>
            <a:rect l="l" t="t" r="r" b="b"/>
            <a:pathLst>
              <a:path w="2409825" h="219075">
                <a:moveTo>
                  <a:pt x="0" y="0"/>
                </a:moveTo>
                <a:lnTo>
                  <a:pt x="2409825" y="0"/>
                </a:lnTo>
                <a:lnTo>
                  <a:pt x="2409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24000" y="3000375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4572000" h="2571750">
                <a:moveTo>
                  <a:pt x="0" y="0"/>
                </a:moveTo>
                <a:lnTo>
                  <a:pt x="4572000" y="0"/>
                </a:lnTo>
                <a:lnTo>
                  <a:pt x="4572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29968" y="3557740"/>
            <a:ext cx="3163824" cy="3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1" dirty="0">
                <a:solidFill>
                  <a:srgbClr val="C19B5E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ABRAHAM MASLOW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29968" y="4171669"/>
            <a:ext cx="2194560" cy="81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hierarquia</a:t>
            </a:r>
            <a:r>
              <a:rPr lang="en-US" sz="2407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das </a:t>
            </a:r>
            <a:r>
              <a:rPr lang="en-US" sz="2407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necessidades</a:t>
            </a:r>
            <a:endParaRPr lang="en-US" sz="2407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876925" y="3857625"/>
            <a:ext cx="1743075" cy="857250"/>
          </a:xfrm>
          <a:custGeom>
            <a:avLst/>
            <a:gdLst/>
            <a:ahLst/>
            <a:cxnLst/>
            <a:rect l="l" t="t" r="r" b="b"/>
            <a:pathLst>
              <a:path w="1743075" h="857250">
                <a:moveTo>
                  <a:pt x="0" y="0"/>
                </a:moveTo>
                <a:lnTo>
                  <a:pt x="1743075" y="0"/>
                </a:lnTo>
                <a:lnTo>
                  <a:pt x="17430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81850" y="3638550"/>
            <a:ext cx="3705225" cy="3867150"/>
          </a:xfrm>
          <a:custGeom>
            <a:avLst/>
            <a:gdLst/>
            <a:ahLst/>
            <a:cxnLst/>
            <a:rect l="l" t="t" r="r" b="b"/>
            <a:pathLst>
              <a:path w="3705225" h="3867150">
                <a:moveTo>
                  <a:pt x="0" y="0"/>
                </a:moveTo>
                <a:lnTo>
                  <a:pt x="3705225" y="0"/>
                </a:lnTo>
                <a:lnTo>
                  <a:pt x="3705225" y="3867150"/>
                </a:lnTo>
                <a:lnTo>
                  <a:pt x="0" y="3867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662672" y="4927816"/>
            <a:ext cx="2962656" cy="1216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1"/>
              </a:lnSpc>
            </a:pPr>
            <a:r>
              <a:rPr lang="en-US" sz="2337" b="1">
                <a:solidFill>
                  <a:srgbClr val="0014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ESTUDO DO COMPORTAMENTO ORGANIZACIONAL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448925" y="3857625"/>
            <a:ext cx="1962150" cy="857250"/>
          </a:xfrm>
          <a:custGeom>
            <a:avLst/>
            <a:gdLst/>
            <a:ahLst/>
            <a:cxnLst/>
            <a:rect l="l" t="t" r="r" b="b"/>
            <a:pathLst>
              <a:path w="1962150" h="857250">
                <a:moveTo>
                  <a:pt x="0" y="0"/>
                </a:moveTo>
                <a:lnTo>
                  <a:pt x="1962150" y="0"/>
                </a:lnTo>
                <a:lnTo>
                  <a:pt x="19621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192000" y="2781300"/>
            <a:ext cx="4572000" cy="2362200"/>
          </a:xfrm>
          <a:custGeom>
            <a:avLst/>
            <a:gdLst/>
            <a:ahLst/>
            <a:cxnLst/>
            <a:rect l="l" t="t" r="r" b="b"/>
            <a:pathLst>
              <a:path w="4572000" h="2362200">
                <a:moveTo>
                  <a:pt x="0" y="0"/>
                </a:moveTo>
                <a:lnTo>
                  <a:pt x="4572000" y="0"/>
                </a:lnTo>
                <a:lnTo>
                  <a:pt x="45720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746736" y="3388524"/>
            <a:ext cx="3493008" cy="396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 b="1">
                <a:solidFill>
                  <a:srgbClr val="C19B5E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DOUGLAS MCGREGOR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46736" y="4014680"/>
            <a:ext cx="1847088" cy="38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Teorias X e Y</a:t>
            </a:r>
          </a:p>
        </p:txBody>
      </p:sp>
      <p:sp>
        <p:nvSpPr>
          <p:cNvPr id="16" name="Freeform 16"/>
          <p:cNvSpPr/>
          <p:nvPr/>
        </p:nvSpPr>
        <p:spPr>
          <a:xfrm>
            <a:off x="5876925" y="6429375"/>
            <a:ext cx="1743075" cy="857250"/>
          </a:xfrm>
          <a:custGeom>
            <a:avLst/>
            <a:gdLst/>
            <a:ahLst/>
            <a:cxnLst/>
            <a:rect l="l" t="t" r="r" b="b"/>
            <a:pathLst>
              <a:path w="1743075" h="857250">
                <a:moveTo>
                  <a:pt x="0" y="0"/>
                </a:moveTo>
                <a:lnTo>
                  <a:pt x="1743075" y="0"/>
                </a:lnTo>
                <a:lnTo>
                  <a:pt x="17430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24000" y="5781675"/>
            <a:ext cx="4572000" cy="2362200"/>
          </a:xfrm>
          <a:custGeom>
            <a:avLst/>
            <a:gdLst/>
            <a:ahLst/>
            <a:cxnLst/>
            <a:rect l="l" t="t" r="r" b="b"/>
            <a:pathLst>
              <a:path w="4572000" h="2362200">
                <a:moveTo>
                  <a:pt x="0" y="0"/>
                </a:moveTo>
                <a:lnTo>
                  <a:pt x="4572000" y="0"/>
                </a:lnTo>
                <a:lnTo>
                  <a:pt x="45720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029968" y="6298394"/>
            <a:ext cx="3529584" cy="389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 b="1">
                <a:solidFill>
                  <a:srgbClr val="C19B5E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FREDERICK HERZBERG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29968" y="6898798"/>
            <a:ext cx="2670048" cy="83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fatores higiénicos</a:t>
            </a:r>
          </a:p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motivacionais</a:t>
            </a:r>
          </a:p>
        </p:txBody>
      </p:sp>
      <p:sp>
        <p:nvSpPr>
          <p:cNvPr id="20" name="Freeform 20"/>
          <p:cNvSpPr/>
          <p:nvPr/>
        </p:nvSpPr>
        <p:spPr>
          <a:xfrm>
            <a:off x="10448925" y="6210300"/>
            <a:ext cx="1962150" cy="866775"/>
          </a:xfrm>
          <a:custGeom>
            <a:avLst/>
            <a:gdLst/>
            <a:ahLst/>
            <a:cxnLst/>
            <a:rect l="l" t="t" r="r" b="b"/>
            <a:pathLst>
              <a:path w="1962150" h="866775">
                <a:moveTo>
                  <a:pt x="0" y="0"/>
                </a:moveTo>
                <a:lnTo>
                  <a:pt x="1962150" y="0"/>
                </a:lnTo>
                <a:lnTo>
                  <a:pt x="19621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192000" y="5781675"/>
            <a:ext cx="4572000" cy="2362200"/>
          </a:xfrm>
          <a:custGeom>
            <a:avLst/>
            <a:gdLst/>
            <a:ahLst/>
            <a:cxnLst/>
            <a:rect l="l" t="t" r="r" b="b"/>
            <a:pathLst>
              <a:path w="4572000" h="2362200">
                <a:moveTo>
                  <a:pt x="0" y="0"/>
                </a:moveTo>
                <a:lnTo>
                  <a:pt x="4572000" y="0"/>
                </a:lnTo>
                <a:lnTo>
                  <a:pt x="45720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746736" y="6294082"/>
            <a:ext cx="2596896" cy="3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1"/>
              </a:lnSpc>
            </a:pPr>
            <a:r>
              <a:rPr lang="en-US" sz="2337" b="1">
                <a:solidFill>
                  <a:srgbClr val="C19B5E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HERBERT SIMON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746736" y="6935097"/>
            <a:ext cx="3218688" cy="772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racionalidade limitada</a:t>
            </a:r>
          </a:p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processo decisório</a:t>
            </a:r>
          </a:p>
        </p:txBody>
      </p:sp>
      <p:sp>
        <p:nvSpPr>
          <p:cNvPr id="24" name="Freeform 24"/>
          <p:cNvSpPr/>
          <p:nvPr/>
        </p:nvSpPr>
        <p:spPr>
          <a:xfrm>
            <a:off x="3695700" y="8353425"/>
            <a:ext cx="10896600" cy="1504950"/>
          </a:xfrm>
          <a:custGeom>
            <a:avLst/>
            <a:gdLst/>
            <a:ahLst/>
            <a:cxnLst/>
            <a:rect l="l" t="t" r="r" b="b"/>
            <a:pathLst>
              <a:path w="10896600" h="1504950">
                <a:moveTo>
                  <a:pt x="0" y="0"/>
                </a:moveTo>
                <a:lnTo>
                  <a:pt x="10896600" y="0"/>
                </a:lnTo>
                <a:lnTo>
                  <a:pt x="10896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882896" y="8692548"/>
            <a:ext cx="8522208" cy="824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585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Amplia a preocupação humanista para motivação,</a:t>
            </a:r>
          </a:p>
          <a:p>
            <a:pPr algn="ctr">
              <a:lnSpc>
                <a:spcPts val="3360"/>
              </a:lnSpc>
            </a:pPr>
            <a:r>
              <a:rPr lang="en-US" sz="2585" b="1">
                <a:solidFill>
                  <a:srgbClr val="C19B5E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liderança, decisão</a:t>
            </a:r>
            <a:r>
              <a:rPr lang="en-US" sz="2585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e dinâmica de grupos.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695641EA-C2F6-4CB0-7B6C-2EF3CA915C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2"/>
            <a:ext cx="18288000" cy="10287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71F260C-D26B-D27E-13A8-0EE77C8ECD6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517"/>
            <a:ext cx="18288000" cy="1028700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1AEC85F6-57AC-0004-C5C5-C323230A7A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41"/>
            <a:ext cx="18287999" cy="10187542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9269EBF0-F5BC-53EE-C63F-62112A5B412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2509"/>
            <a:ext cx="18287999" cy="10231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48640" y="736092"/>
            <a:ext cx="6821424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783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EXEMPLOS PRÁTICOS EM PORTUGAL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2352675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28625" y="2781300"/>
            <a:ext cx="447675" cy="1295400"/>
          </a:xfrm>
          <a:custGeom>
            <a:avLst/>
            <a:gdLst/>
            <a:ahLst/>
            <a:cxnLst/>
            <a:rect l="l" t="t" r="r" b="b"/>
            <a:pathLst>
              <a:path w="447675" h="1295400">
                <a:moveTo>
                  <a:pt x="0" y="0"/>
                </a:moveTo>
                <a:lnTo>
                  <a:pt x="447675" y="0"/>
                </a:lnTo>
                <a:lnTo>
                  <a:pt x="4476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50976" y="2959608"/>
            <a:ext cx="3675888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7"/>
              </a:lnSpc>
            </a:pPr>
            <a:r>
              <a:rPr lang="en-US" sz="3223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Jerónimo Martins / Pingo Doce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57216" y="3014106"/>
            <a:ext cx="3438144" cy="99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formação, desenvolvimento, comunicação e coordenação de equipas no retalho</a:t>
            </a:r>
          </a:p>
        </p:txBody>
      </p:sp>
      <p:sp>
        <p:nvSpPr>
          <p:cNvPr id="8" name="Freeform 8"/>
          <p:cNvSpPr/>
          <p:nvPr/>
        </p:nvSpPr>
        <p:spPr>
          <a:xfrm>
            <a:off x="428625" y="4286250"/>
            <a:ext cx="8505825" cy="219075"/>
          </a:xfrm>
          <a:custGeom>
            <a:avLst/>
            <a:gdLst/>
            <a:ahLst/>
            <a:cxnLst/>
            <a:rect l="l" t="t" r="r" b="b"/>
            <a:pathLst>
              <a:path w="8505825" h="219075">
                <a:moveTo>
                  <a:pt x="0" y="0"/>
                </a:moveTo>
                <a:lnTo>
                  <a:pt x="8505825" y="0"/>
                </a:lnTo>
                <a:lnTo>
                  <a:pt x="8505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28625" y="4495800"/>
            <a:ext cx="447675" cy="1504950"/>
          </a:xfrm>
          <a:custGeom>
            <a:avLst/>
            <a:gdLst/>
            <a:ahLst/>
            <a:cxnLst/>
            <a:rect l="l" t="t" r="r" b="b"/>
            <a:pathLst>
              <a:path w="447675" h="1504950">
                <a:moveTo>
                  <a:pt x="0" y="0"/>
                </a:moveTo>
                <a:lnTo>
                  <a:pt x="447675" y="0"/>
                </a:lnTo>
                <a:lnTo>
                  <a:pt x="447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50976" y="4863846"/>
            <a:ext cx="2212848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7"/>
              </a:lnSpc>
            </a:pPr>
            <a:r>
              <a:rPr lang="en-US" sz="3081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Sonae / MC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57216" y="4544029"/>
            <a:ext cx="3511296" cy="1397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cultura organizacional, colaboração, aprendizagem e envolvimento em operação distribuída</a:t>
            </a:r>
          </a:p>
        </p:txBody>
      </p:sp>
      <p:sp>
        <p:nvSpPr>
          <p:cNvPr id="12" name="Freeform 12"/>
          <p:cNvSpPr/>
          <p:nvPr/>
        </p:nvSpPr>
        <p:spPr>
          <a:xfrm>
            <a:off x="428625" y="6000750"/>
            <a:ext cx="8505825" cy="219075"/>
          </a:xfrm>
          <a:custGeom>
            <a:avLst/>
            <a:gdLst/>
            <a:ahLst/>
            <a:cxnLst/>
            <a:rect l="l" t="t" r="r" b="b"/>
            <a:pathLst>
              <a:path w="8505825" h="219075">
                <a:moveTo>
                  <a:pt x="0" y="0"/>
                </a:moveTo>
                <a:lnTo>
                  <a:pt x="8505825" y="0"/>
                </a:lnTo>
                <a:lnTo>
                  <a:pt x="8505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8625" y="6210300"/>
            <a:ext cx="447675" cy="1295400"/>
          </a:xfrm>
          <a:custGeom>
            <a:avLst/>
            <a:gdLst/>
            <a:ahLst/>
            <a:cxnLst/>
            <a:rect l="l" t="t" r="r" b="b"/>
            <a:pathLst>
              <a:path w="447675" h="1295400">
                <a:moveTo>
                  <a:pt x="0" y="0"/>
                </a:moveTo>
                <a:lnTo>
                  <a:pt x="447675" y="0"/>
                </a:lnTo>
                <a:lnTo>
                  <a:pt x="4476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50976" y="6615875"/>
            <a:ext cx="78638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5"/>
              </a:lnSpc>
            </a:pPr>
            <a:r>
              <a:rPr lang="en-US" sz="2904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EDP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57216" y="6419103"/>
            <a:ext cx="3511296" cy="99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liderança, inovação, trabalho colaborativo e transformação organizacional</a:t>
            </a:r>
          </a:p>
        </p:txBody>
      </p:sp>
      <p:sp>
        <p:nvSpPr>
          <p:cNvPr id="16" name="Freeform 16"/>
          <p:cNvSpPr/>
          <p:nvPr/>
        </p:nvSpPr>
        <p:spPr>
          <a:xfrm>
            <a:off x="428625" y="7715250"/>
            <a:ext cx="8505825" cy="1933575"/>
          </a:xfrm>
          <a:custGeom>
            <a:avLst/>
            <a:gdLst/>
            <a:ahLst/>
            <a:cxnLst/>
            <a:rect l="l" t="t" r="r" b="b"/>
            <a:pathLst>
              <a:path w="8505825" h="1933575">
                <a:moveTo>
                  <a:pt x="0" y="0"/>
                </a:moveTo>
                <a:lnTo>
                  <a:pt x="8505825" y="0"/>
                </a:lnTo>
                <a:lnTo>
                  <a:pt x="85058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048000" y="8143875"/>
            <a:ext cx="219075" cy="1285875"/>
          </a:xfrm>
          <a:custGeom>
            <a:avLst/>
            <a:gdLst/>
            <a:ahLst/>
            <a:cxnLst/>
            <a:rect l="l" t="t" r="r" b="b"/>
            <a:pathLst>
              <a:path w="219075" h="1285875">
                <a:moveTo>
                  <a:pt x="0" y="0"/>
                </a:moveTo>
                <a:lnTo>
                  <a:pt x="219075" y="0"/>
                </a:lnTo>
                <a:lnTo>
                  <a:pt x="2190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602736" y="8149899"/>
            <a:ext cx="4956048" cy="109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124">
                <a:solidFill>
                  <a:srgbClr val="00152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Como estas práticas podem influenciar a motivação e o sentido de pertença nas organizações?</a:t>
            </a:r>
          </a:p>
        </p:txBody>
      </p:sp>
      <p:sp>
        <p:nvSpPr>
          <p:cNvPr id="19" name="Freeform 19"/>
          <p:cNvSpPr/>
          <p:nvPr/>
        </p:nvSpPr>
        <p:spPr>
          <a:xfrm>
            <a:off x="9144000" y="428625"/>
            <a:ext cx="9144000" cy="8362950"/>
          </a:xfrm>
          <a:custGeom>
            <a:avLst/>
            <a:gdLst/>
            <a:ahLst/>
            <a:cxnLst/>
            <a:rect l="l" t="t" r="r" b="b"/>
            <a:pathLst>
              <a:path w="9144000" h="8362950">
                <a:moveTo>
                  <a:pt x="0" y="0"/>
                </a:moveTo>
                <a:lnTo>
                  <a:pt x="9144000" y="0"/>
                </a:lnTo>
                <a:lnTo>
                  <a:pt x="9144000" y="8362950"/>
                </a:lnTo>
                <a:lnTo>
                  <a:pt x="0" y="8362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0204704" y="8840635"/>
            <a:ext cx="5157216" cy="1044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Práticas observáveis que refletem conceitos da Escola Humanista.</a:t>
            </a:r>
          </a:p>
          <a:p>
            <a:pPr algn="l">
              <a:lnSpc>
                <a:spcPts val="2825"/>
              </a:lnSpc>
            </a:pPr>
            <a:r>
              <a:rPr lang="en-US" sz="201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Não implica adoção formal das teorias.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075152" y="2241514"/>
            <a:ext cx="694944" cy="356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7"/>
              </a:lnSpc>
            </a:pPr>
            <a:r>
              <a:rPr lang="en-US" sz="2797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edp</a:t>
            </a:r>
          </a:p>
        </p:txBody>
      </p:sp>
      <p:sp>
        <p:nvSpPr>
          <p:cNvPr id="22" name="TextBox 22"/>
          <p:cNvSpPr txBox="1"/>
          <p:nvPr/>
        </p:nvSpPr>
        <p:spPr>
          <a:xfrm rot="453600">
            <a:off x="10677443" y="2388666"/>
            <a:ext cx="1298448" cy="439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6"/>
              </a:lnSpc>
            </a:pPr>
            <a:r>
              <a:rPr lang="en-US" sz="2266" b="1" spc="-113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Jerónimo Martins</a:t>
            </a:r>
          </a:p>
        </p:txBody>
      </p:sp>
      <p:sp>
        <p:nvSpPr>
          <p:cNvPr id="23" name="TextBox 23"/>
          <p:cNvSpPr txBox="1"/>
          <p:nvPr/>
        </p:nvSpPr>
        <p:spPr>
          <a:xfrm rot="453600">
            <a:off x="12495706" y="3757487"/>
            <a:ext cx="1682496" cy="40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7"/>
              </a:lnSpc>
            </a:pPr>
            <a:r>
              <a:rPr lang="en-US" sz="4038" spc="-2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somE</a:t>
            </a:r>
          </a:p>
        </p:txBody>
      </p:sp>
      <p:sp>
        <p:nvSpPr>
          <p:cNvPr id="24" name="TextBox 24"/>
          <p:cNvSpPr txBox="1"/>
          <p:nvPr/>
        </p:nvSpPr>
        <p:spPr>
          <a:xfrm rot="453600">
            <a:off x="15921155" y="6813275"/>
            <a:ext cx="1426464" cy="476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84"/>
              </a:lnSpc>
            </a:pPr>
            <a:r>
              <a:rPr lang="en-US" sz="2549" spc="-127">
                <a:solidFill>
                  <a:srgbClr val="C1FF72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pingo doce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59536" y="8548010"/>
            <a:ext cx="2103120" cy="32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001524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PARA REFLEXÃO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1792" y="1716046"/>
            <a:ext cx="6126480" cy="164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1"/>
              </a:lnSpc>
            </a:pPr>
            <a:r>
              <a:rPr lang="en-US" sz="5846" b="1">
                <a:solidFill>
                  <a:srgbClr val="C49B5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LIMITAÇÕES</a:t>
            </a:r>
          </a:p>
          <a:p>
            <a:pPr algn="l">
              <a:lnSpc>
                <a:spcPts val="6431"/>
              </a:lnSpc>
            </a:pPr>
            <a:r>
              <a:rPr lang="en-US" sz="5846" b="1">
                <a:solidFill>
                  <a:srgbClr val="C49B5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 REFERÊNCIAS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3638550"/>
            <a:ext cx="1752600" cy="219075"/>
          </a:xfrm>
          <a:custGeom>
            <a:avLst/>
            <a:gdLst/>
            <a:ahLst/>
            <a:cxnLst/>
            <a:rect l="l" t="t" r="r" b="b"/>
            <a:pathLst>
              <a:path w="1752600" h="219075">
                <a:moveTo>
                  <a:pt x="0" y="0"/>
                </a:moveTo>
                <a:lnTo>
                  <a:pt x="1752600" y="0"/>
                </a:lnTo>
                <a:lnTo>
                  <a:pt x="1752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21792" y="4130728"/>
            <a:ext cx="8119872" cy="83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9"/>
              </a:lnSpc>
            </a:pPr>
            <a:r>
              <a:rPr lang="en-US" sz="226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Organizações eficientes equilibram processos</a:t>
            </a:r>
          </a:p>
          <a:p>
            <a:pPr algn="l">
              <a:lnSpc>
                <a:spcPts val="3399"/>
              </a:lnSpc>
            </a:pPr>
            <a:r>
              <a:rPr lang="en-US" sz="226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estrutura com pessoas, relações e sentido de pertença.</a:t>
            </a:r>
          </a:p>
        </p:txBody>
      </p:sp>
      <p:sp>
        <p:nvSpPr>
          <p:cNvPr id="6" name="Freeform 6"/>
          <p:cNvSpPr/>
          <p:nvPr/>
        </p:nvSpPr>
        <p:spPr>
          <a:xfrm>
            <a:off x="9144000" y="0"/>
            <a:ext cx="9144000" cy="5791200"/>
          </a:xfrm>
          <a:custGeom>
            <a:avLst/>
            <a:gdLst/>
            <a:ahLst/>
            <a:cxnLst/>
            <a:rect l="l" t="t" r="r" b="b"/>
            <a:pathLst>
              <a:path w="9144000" h="5791200">
                <a:moveTo>
                  <a:pt x="0" y="0"/>
                </a:moveTo>
                <a:lnTo>
                  <a:pt x="9144000" y="0"/>
                </a:lnTo>
                <a:lnTo>
                  <a:pt x="91440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28625" y="5572125"/>
            <a:ext cx="5457825" cy="4286250"/>
          </a:xfrm>
          <a:custGeom>
            <a:avLst/>
            <a:gdLst/>
            <a:ahLst/>
            <a:cxnLst/>
            <a:rect l="l" t="t" r="r" b="b"/>
            <a:pathLst>
              <a:path w="5457825" h="4286250">
                <a:moveTo>
                  <a:pt x="0" y="0"/>
                </a:moveTo>
                <a:lnTo>
                  <a:pt x="5457825" y="0"/>
                </a:lnTo>
                <a:lnTo>
                  <a:pt x="545782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50976" y="6137545"/>
            <a:ext cx="3877056" cy="31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982" b="1">
                <a:solidFill>
                  <a:srgbClr val="C49B5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PRINCIPAIS APRENDIZAGENS</a:t>
            </a:r>
          </a:p>
        </p:txBody>
      </p:sp>
      <p:sp>
        <p:nvSpPr>
          <p:cNvPr id="9" name="Freeform 9"/>
          <p:cNvSpPr/>
          <p:nvPr/>
        </p:nvSpPr>
        <p:spPr>
          <a:xfrm>
            <a:off x="866775" y="66389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50976" y="7049443"/>
            <a:ext cx="4133088" cy="1817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Confiança, comunicação e liderança</a:t>
            </a:r>
          </a:p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participação e segurança psicológica</a:t>
            </a:r>
          </a:p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motivação com propósito</a:t>
            </a:r>
          </a:p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equipas alinhadas e colaborativas</a:t>
            </a:r>
          </a:p>
        </p:txBody>
      </p:sp>
      <p:sp>
        <p:nvSpPr>
          <p:cNvPr id="11" name="Freeform 11"/>
          <p:cNvSpPr/>
          <p:nvPr/>
        </p:nvSpPr>
        <p:spPr>
          <a:xfrm>
            <a:off x="5876925" y="5572125"/>
            <a:ext cx="6105525" cy="4286250"/>
          </a:xfrm>
          <a:custGeom>
            <a:avLst/>
            <a:gdLst/>
            <a:ahLst/>
            <a:cxnLst/>
            <a:rect l="l" t="t" r="r" b="b"/>
            <a:pathLst>
              <a:path w="6105525" h="4286250">
                <a:moveTo>
                  <a:pt x="0" y="0"/>
                </a:moveTo>
                <a:lnTo>
                  <a:pt x="6105525" y="0"/>
                </a:lnTo>
                <a:lnTo>
                  <a:pt x="610552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272784" y="6133233"/>
            <a:ext cx="3803904" cy="32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</a:pPr>
            <a:r>
              <a:rPr lang="en-US" sz="2053" b="1">
                <a:solidFill>
                  <a:srgbClr val="C49B5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LIMITAÇÕES A CONSIDERAR</a:t>
            </a:r>
          </a:p>
        </p:txBody>
      </p:sp>
      <p:sp>
        <p:nvSpPr>
          <p:cNvPr id="13" name="Freeform 13"/>
          <p:cNvSpPr/>
          <p:nvPr/>
        </p:nvSpPr>
        <p:spPr>
          <a:xfrm>
            <a:off x="6096000" y="6638925"/>
            <a:ext cx="1314450" cy="219075"/>
          </a:xfrm>
          <a:custGeom>
            <a:avLst/>
            <a:gdLst/>
            <a:ahLst/>
            <a:cxnLst/>
            <a:rect l="l" t="t" r="r" b="b"/>
            <a:pathLst>
              <a:path w="1314450" h="219075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272784" y="7049443"/>
            <a:ext cx="5376672" cy="1817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Possível manipulação e consenso excessivo</a:t>
            </a:r>
          </a:p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Dificuldade em medir fatores sociais</a:t>
            </a:r>
          </a:p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Conflitos de interesses e influência do contexto</a:t>
            </a:r>
          </a:p>
          <a:p>
            <a:pPr algn="l">
              <a:lnSpc>
                <a:spcPts val="3716"/>
              </a:lnSpc>
            </a:pPr>
            <a:r>
              <a:rPr lang="en-US" sz="176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Papel do poder, tecnologia e trabalho híbrido</a:t>
            </a:r>
          </a:p>
        </p:txBody>
      </p:sp>
      <p:sp>
        <p:nvSpPr>
          <p:cNvPr id="15" name="Freeform 15"/>
          <p:cNvSpPr/>
          <p:nvPr/>
        </p:nvSpPr>
        <p:spPr>
          <a:xfrm>
            <a:off x="11972925" y="5572125"/>
            <a:ext cx="5886450" cy="4286250"/>
          </a:xfrm>
          <a:custGeom>
            <a:avLst/>
            <a:gdLst/>
            <a:ahLst/>
            <a:cxnLst/>
            <a:rect l="l" t="t" r="r" b="b"/>
            <a:pathLst>
              <a:path w="5886450" h="4286250">
                <a:moveTo>
                  <a:pt x="0" y="0"/>
                </a:moveTo>
                <a:lnTo>
                  <a:pt x="5886450" y="0"/>
                </a:lnTo>
                <a:lnTo>
                  <a:pt x="588645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326112" y="6137545"/>
            <a:ext cx="3493008" cy="31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982" b="1">
                <a:solidFill>
                  <a:srgbClr val="C49B5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REFERÊNCIAS ESSENCIAIS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192000" y="6638925"/>
            <a:ext cx="1095375" cy="219075"/>
          </a:xfrm>
          <a:custGeom>
            <a:avLst/>
            <a:gdLst/>
            <a:ahLst/>
            <a:cxnLst/>
            <a:rect l="l" t="t" r="r" b="b"/>
            <a:pathLst>
              <a:path w="1095375" h="2190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326112" y="7032418"/>
            <a:ext cx="4315968" cy="1851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1"/>
              </a:lnSpc>
            </a:pPr>
            <a:r>
              <a:rPr lang="en-US" sz="180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Mayo, Roethlisberger e Dickson</a:t>
            </a:r>
          </a:p>
          <a:p>
            <a:pPr algn="l">
              <a:lnSpc>
                <a:spcPts val="3791"/>
              </a:lnSpc>
            </a:pPr>
            <a:r>
              <a:rPr lang="en-US" sz="180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Maslow, McGregor, Herzberg e Simon</a:t>
            </a:r>
          </a:p>
          <a:p>
            <a:pPr algn="l">
              <a:lnSpc>
                <a:spcPts val="3791"/>
              </a:lnSpc>
            </a:pPr>
            <a:r>
              <a:rPr lang="en-US" sz="180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Fontes institucionais das empresas</a:t>
            </a:r>
          </a:p>
          <a:p>
            <a:pPr algn="l">
              <a:lnSpc>
                <a:spcPts val="3791"/>
              </a:lnSpc>
            </a:pPr>
            <a:r>
              <a:rPr lang="en-US" sz="180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(quando aplicável)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1792" y="668846"/>
            <a:ext cx="6053328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85"/>
              </a:lnSpc>
            </a:pPr>
            <a:r>
              <a:rPr lang="en-US" sz="5988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SÍNTESE FINAL,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561</Words>
  <Application>Microsoft Office PowerPoint</Application>
  <PresentationFormat>Personalizar</PresentationFormat>
  <Paragraphs>129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Montaser Arabic Medium</vt:lpstr>
      <vt:lpstr>Calibri</vt:lpstr>
      <vt:lpstr>Montaser Arabic</vt:lpstr>
      <vt:lpstr>Arial</vt:lpstr>
      <vt:lpstr>Montaser Arabic Semi-Bold</vt:lpstr>
      <vt:lpstr>Montaser Arabic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3</cp:revision>
  <dcterms:created xsi:type="dcterms:W3CDTF">2006-08-16T00:00:00Z</dcterms:created>
  <dcterms:modified xsi:type="dcterms:W3CDTF">2026-09-11T16:54:17Z</dcterms:modified>
  <dc:identifier>DAHUmkhtP2g</dc:identifier>
</cp:coreProperties>
</file>