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Montaser Arabic Bold" charset="1" panose="00000800000000000000"/>
      <p:regular r:id="rId16"/>
    </p:embeddedFont>
    <p:embeddedFont>
      <p:font typeface="Inter Bold" charset="1" panose="020B0802030000000004"/>
      <p:regular r:id="rId17"/>
    </p:embeddedFont>
    <p:embeddedFont>
      <p:font typeface="Inter" charset="1" panose="020B0502030000000004"/>
      <p:regular r:id="rId18"/>
    </p:embeddedFont>
    <p:embeddedFont>
      <p:font typeface="Inter Semi-Bold" charset="1" panose="02000503000000020004"/>
      <p:regular r:id="rId19"/>
    </p:embeddedFont>
    <p:embeddedFont>
      <p:font typeface="Montaser Arabic Semi-Bold" charset="1" panose="00000700000000000000"/>
      <p:regular r:id="rId20"/>
    </p:embeddedFont>
    <p:embeddedFont>
      <p:font typeface="Inter Italics" charset="1" panose="020B0502030000000004"/>
      <p:regular r:id="rId21"/>
    </p:embeddedFont>
    <p:embeddedFont>
      <p:font typeface="Montaser Arabic" charset="1" panose="0000050000000000000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png" Type="http://schemas.openxmlformats.org/officeDocument/2006/relationships/image"/><Relationship Id="rId4" Target="../media/image8.png" Type="http://schemas.openxmlformats.org/officeDocument/2006/relationships/image"/><Relationship Id="rId5" Target="../media/image9.png" Type="http://schemas.openxmlformats.org/officeDocument/2006/relationships/image"/><Relationship Id="rId6" Target="../media/image10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png" Type="http://schemas.openxmlformats.org/officeDocument/2006/relationships/image"/><Relationship Id="rId4" Target="../media/image13.png" Type="http://schemas.openxmlformats.org/officeDocument/2006/relationships/image"/><Relationship Id="rId5" Target="../media/image1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png" Type="http://schemas.openxmlformats.org/officeDocument/2006/relationships/image"/><Relationship Id="rId11" Target="../media/image24.png" Type="http://schemas.openxmlformats.org/officeDocument/2006/relationships/image"/><Relationship Id="rId12" Target="../media/image25.png" Type="http://schemas.openxmlformats.org/officeDocument/2006/relationships/image"/><Relationship Id="rId13" Target="../media/image26.png" Type="http://schemas.openxmlformats.org/officeDocument/2006/relationships/image"/><Relationship Id="rId14" Target="../media/image27.png" Type="http://schemas.openxmlformats.org/officeDocument/2006/relationships/image"/><Relationship Id="rId15" Target="../media/image28.png" Type="http://schemas.openxmlformats.org/officeDocument/2006/relationships/image"/><Relationship Id="rId16" Target="../media/image29.png" Type="http://schemas.openxmlformats.org/officeDocument/2006/relationships/image"/><Relationship Id="rId2" Target="../media/image15.png" Type="http://schemas.openxmlformats.org/officeDocument/2006/relationships/image"/><Relationship Id="rId3" Target="../media/image16.png" Type="http://schemas.openxmlformats.org/officeDocument/2006/relationships/image"/><Relationship Id="rId4" Target="../media/image17.png" Type="http://schemas.openxmlformats.org/officeDocument/2006/relationships/image"/><Relationship Id="rId5" Target="../media/image18.png" Type="http://schemas.openxmlformats.org/officeDocument/2006/relationships/image"/><Relationship Id="rId6" Target="../media/image19.png" Type="http://schemas.openxmlformats.org/officeDocument/2006/relationships/image"/><Relationship Id="rId7" Target="../media/image20.png" Type="http://schemas.openxmlformats.org/officeDocument/2006/relationships/image"/><Relationship Id="rId8" Target="../media/image21.png" Type="http://schemas.openxmlformats.org/officeDocument/2006/relationships/image"/><Relationship Id="rId9" Target="../media/image22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8.png" Type="http://schemas.openxmlformats.org/officeDocument/2006/relationships/image"/><Relationship Id="rId11" Target="../media/image39.png" Type="http://schemas.openxmlformats.org/officeDocument/2006/relationships/image"/><Relationship Id="rId12" Target="../media/image40.png" Type="http://schemas.openxmlformats.org/officeDocument/2006/relationships/image"/><Relationship Id="rId13" Target="../media/image41.png" Type="http://schemas.openxmlformats.org/officeDocument/2006/relationships/image"/><Relationship Id="rId14" Target="../media/image42.png" Type="http://schemas.openxmlformats.org/officeDocument/2006/relationships/image"/><Relationship Id="rId15" Target="../media/image43.png" Type="http://schemas.openxmlformats.org/officeDocument/2006/relationships/image"/><Relationship Id="rId16" Target="../media/image44.png" Type="http://schemas.openxmlformats.org/officeDocument/2006/relationships/image"/><Relationship Id="rId17" Target="../media/image45.png" Type="http://schemas.openxmlformats.org/officeDocument/2006/relationships/image"/><Relationship Id="rId18" Target="../media/image46.png" Type="http://schemas.openxmlformats.org/officeDocument/2006/relationships/image"/><Relationship Id="rId19" Target="../media/image47.png" Type="http://schemas.openxmlformats.org/officeDocument/2006/relationships/image"/><Relationship Id="rId2" Target="../media/image30.png" Type="http://schemas.openxmlformats.org/officeDocument/2006/relationships/image"/><Relationship Id="rId20" Target="../media/image48.png" Type="http://schemas.openxmlformats.org/officeDocument/2006/relationships/image"/><Relationship Id="rId21" Target="../media/image49.png" Type="http://schemas.openxmlformats.org/officeDocument/2006/relationships/image"/><Relationship Id="rId22" Target="../media/image50.png" Type="http://schemas.openxmlformats.org/officeDocument/2006/relationships/image"/><Relationship Id="rId23" Target="../media/image51.png" Type="http://schemas.openxmlformats.org/officeDocument/2006/relationships/image"/><Relationship Id="rId24" Target="../media/image52.png" Type="http://schemas.openxmlformats.org/officeDocument/2006/relationships/image"/><Relationship Id="rId25" Target="../media/image53.png" Type="http://schemas.openxmlformats.org/officeDocument/2006/relationships/image"/><Relationship Id="rId26" Target="../media/image54.png" Type="http://schemas.openxmlformats.org/officeDocument/2006/relationships/image"/><Relationship Id="rId3" Target="../media/image31.png" Type="http://schemas.openxmlformats.org/officeDocument/2006/relationships/image"/><Relationship Id="rId4" Target="../media/image32.png" Type="http://schemas.openxmlformats.org/officeDocument/2006/relationships/image"/><Relationship Id="rId5" Target="../media/image33.png" Type="http://schemas.openxmlformats.org/officeDocument/2006/relationships/image"/><Relationship Id="rId6" Target="../media/image34.png" Type="http://schemas.openxmlformats.org/officeDocument/2006/relationships/image"/><Relationship Id="rId7" Target="../media/image35.png" Type="http://schemas.openxmlformats.org/officeDocument/2006/relationships/image"/><Relationship Id="rId8" Target="../media/image36.png" Type="http://schemas.openxmlformats.org/officeDocument/2006/relationships/image"/><Relationship Id="rId9" Target="../media/image37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3.png" Type="http://schemas.openxmlformats.org/officeDocument/2006/relationships/image"/><Relationship Id="rId11" Target="../media/image64.png" Type="http://schemas.openxmlformats.org/officeDocument/2006/relationships/image"/><Relationship Id="rId2" Target="../media/image55.png" Type="http://schemas.openxmlformats.org/officeDocument/2006/relationships/image"/><Relationship Id="rId3" Target="../media/image56.png" Type="http://schemas.openxmlformats.org/officeDocument/2006/relationships/image"/><Relationship Id="rId4" Target="../media/image57.png" Type="http://schemas.openxmlformats.org/officeDocument/2006/relationships/image"/><Relationship Id="rId5" Target="../media/image58.png" Type="http://schemas.openxmlformats.org/officeDocument/2006/relationships/image"/><Relationship Id="rId6" Target="../media/image59.png" Type="http://schemas.openxmlformats.org/officeDocument/2006/relationships/image"/><Relationship Id="rId7" Target="../media/image60.png" Type="http://schemas.openxmlformats.org/officeDocument/2006/relationships/image"/><Relationship Id="rId8" Target="../media/image61.png" Type="http://schemas.openxmlformats.org/officeDocument/2006/relationships/image"/><Relationship Id="rId9" Target="../media/image62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3.png" Type="http://schemas.openxmlformats.org/officeDocument/2006/relationships/image"/><Relationship Id="rId2" Target="../media/image65.png" Type="http://schemas.openxmlformats.org/officeDocument/2006/relationships/image"/><Relationship Id="rId3" Target="../media/image66.png" Type="http://schemas.openxmlformats.org/officeDocument/2006/relationships/image"/><Relationship Id="rId4" Target="../media/image67.png" Type="http://schemas.openxmlformats.org/officeDocument/2006/relationships/image"/><Relationship Id="rId5" Target="../media/image68.png" Type="http://schemas.openxmlformats.org/officeDocument/2006/relationships/image"/><Relationship Id="rId6" Target="../media/image69.png" Type="http://schemas.openxmlformats.org/officeDocument/2006/relationships/image"/><Relationship Id="rId7" Target="../media/image70.png" Type="http://schemas.openxmlformats.org/officeDocument/2006/relationships/image"/><Relationship Id="rId8" Target="../media/image71.png" Type="http://schemas.openxmlformats.org/officeDocument/2006/relationships/image"/><Relationship Id="rId9" Target="../media/image72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2.png" Type="http://schemas.openxmlformats.org/officeDocument/2006/relationships/image"/><Relationship Id="rId11" Target="../media/image83.png" Type="http://schemas.openxmlformats.org/officeDocument/2006/relationships/image"/><Relationship Id="rId12" Target="../media/image84.png" Type="http://schemas.openxmlformats.org/officeDocument/2006/relationships/image"/><Relationship Id="rId2" Target="../media/image74.png" Type="http://schemas.openxmlformats.org/officeDocument/2006/relationships/image"/><Relationship Id="rId3" Target="../media/image75.png" Type="http://schemas.openxmlformats.org/officeDocument/2006/relationships/image"/><Relationship Id="rId4" Target="../media/image76.png" Type="http://schemas.openxmlformats.org/officeDocument/2006/relationships/image"/><Relationship Id="rId5" Target="../media/image77.png" Type="http://schemas.openxmlformats.org/officeDocument/2006/relationships/image"/><Relationship Id="rId6" Target="../media/image78.png" Type="http://schemas.openxmlformats.org/officeDocument/2006/relationships/image"/><Relationship Id="rId7" Target="../media/image79.png" Type="http://schemas.openxmlformats.org/officeDocument/2006/relationships/image"/><Relationship Id="rId8" Target="../media/image80.png" Type="http://schemas.openxmlformats.org/officeDocument/2006/relationships/image"/><Relationship Id="rId9" Target="../media/image81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3.png" Type="http://schemas.openxmlformats.org/officeDocument/2006/relationships/image"/><Relationship Id="rId2" Target="../media/image85.png" Type="http://schemas.openxmlformats.org/officeDocument/2006/relationships/image"/><Relationship Id="rId3" Target="../media/image86.png" Type="http://schemas.openxmlformats.org/officeDocument/2006/relationships/image"/><Relationship Id="rId4" Target="../media/image87.png" Type="http://schemas.openxmlformats.org/officeDocument/2006/relationships/image"/><Relationship Id="rId5" Target="../media/image88.png" Type="http://schemas.openxmlformats.org/officeDocument/2006/relationships/image"/><Relationship Id="rId6" Target="../media/image89.png" Type="http://schemas.openxmlformats.org/officeDocument/2006/relationships/image"/><Relationship Id="rId7" Target="../media/image90.png" Type="http://schemas.openxmlformats.org/officeDocument/2006/relationships/image"/><Relationship Id="rId8" Target="../media/image91.png" Type="http://schemas.openxmlformats.org/officeDocument/2006/relationships/image"/><Relationship Id="rId9" Target="../media/image92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4.png" Type="http://schemas.openxmlformats.org/officeDocument/2006/relationships/image"/><Relationship Id="rId3" Target="../media/image95.png" Type="http://schemas.openxmlformats.org/officeDocument/2006/relationships/image"/><Relationship Id="rId4" Target="../media/image96.png" Type="http://schemas.openxmlformats.org/officeDocument/2006/relationships/image"/><Relationship Id="rId5" Target="../media/image97.png" Type="http://schemas.openxmlformats.org/officeDocument/2006/relationships/image"/><Relationship Id="rId6" Target="../media/image98.png" Type="http://schemas.openxmlformats.org/officeDocument/2006/relationships/image"/><Relationship Id="rId7" Target="../media/image99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2411075" cy="5572125"/>
          </a:xfrm>
          <a:custGeom>
            <a:avLst/>
            <a:gdLst/>
            <a:ahLst/>
            <a:cxnLst/>
            <a:rect r="r" b="b" t="t" l="l"/>
            <a:pathLst>
              <a:path h="5572125" w="12411075">
                <a:moveTo>
                  <a:pt x="0" y="0"/>
                </a:moveTo>
                <a:lnTo>
                  <a:pt x="12411075" y="0"/>
                </a:lnTo>
                <a:lnTo>
                  <a:pt x="12411075" y="5572125"/>
                </a:lnTo>
                <a:lnTo>
                  <a:pt x="0" y="55721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5353050"/>
            <a:ext cx="1314450" cy="4295775"/>
          </a:xfrm>
          <a:custGeom>
            <a:avLst/>
            <a:gdLst/>
            <a:ahLst/>
            <a:cxnLst/>
            <a:rect r="r" b="b" t="t" l="l"/>
            <a:pathLst>
              <a:path h="4295775" w="1314450">
                <a:moveTo>
                  <a:pt x="0" y="0"/>
                </a:moveTo>
                <a:lnTo>
                  <a:pt x="1314450" y="0"/>
                </a:lnTo>
                <a:lnTo>
                  <a:pt x="1314450" y="4295775"/>
                </a:lnTo>
                <a:lnTo>
                  <a:pt x="0" y="42957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5353050"/>
            <a:ext cx="10668000" cy="4933950"/>
          </a:xfrm>
          <a:custGeom>
            <a:avLst/>
            <a:gdLst/>
            <a:ahLst/>
            <a:cxnLst/>
            <a:rect r="r" b="b" t="t" l="l"/>
            <a:pathLst>
              <a:path h="4933950" w="10668000">
                <a:moveTo>
                  <a:pt x="0" y="0"/>
                </a:moveTo>
                <a:lnTo>
                  <a:pt x="10668000" y="0"/>
                </a:lnTo>
                <a:lnTo>
                  <a:pt x="10668000" y="4933950"/>
                </a:lnTo>
                <a:lnTo>
                  <a:pt x="0" y="49339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144000" y="0"/>
            <a:ext cx="9144000" cy="10287000"/>
          </a:xfrm>
          <a:custGeom>
            <a:avLst/>
            <a:gdLst/>
            <a:ahLst/>
            <a:cxnLst/>
            <a:rect r="r" b="b" t="t" l="l"/>
            <a:pathLst>
              <a:path h="10287000" w="9144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694944" y="876443"/>
            <a:ext cx="7680960" cy="2046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98"/>
              </a:lnSpc>
            </a:pPr>
            <a:r>
              <a:rPr lang="en-US" sz="7406" b="true">
                <a:solidFill>
                  <a:srgbClr val="172A4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FUNDAMENTOS DE GESTÃO: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94944" y="2876638"/>
            <a:ext cx="9272016" cy="19162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40"/>
              </a:lnSpc>
            </a:pPr>
            <a:r>
              <a:rPr lang="en-US" sz="6732" b="true">
                <a:solidFill>
                  <a:srgbClr val="E0B667"/>
                </a:solidFill>
                <a:latin typeface="Inter Bold"/>
                <a:ea typeface="Inter Bold"/>
                <a:cs typeface="Inter Bold"/>
                <a:sym typeface="Inter Bold"/>
              </a:rPr>
              <a:t>ESCOLA CLÁSSICA DA ADMINISTRAÇÃO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554480" y="5907645"/>
            <a:ext cx="1225296" cy="3469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24"/>
              </a:lnSpc>
            </a:pPr>
            <a:r>
              <a:rPr lang="en-US" sz="2088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Professor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554480" y="6216686"/>
            <a:ext cx="2523744" cy="481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6"/>
              </a:lnSpc>
            </a:pPr>
            <a:r>
              <a:rPr lang="en-US" sz="2797" b="true">
                <a:solidFill>
                  <a:srgbClr val="E0B667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Robson Costa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554480" y="6921745"/>
            <a:ext cx="1225296" cy="3556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4"/>
              </a:lnSpc>
            </a:pPr>
            <a:r>
              <a:rPr lang="en-US" sz="2124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Disciplina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554480" y="7245993"/>
            <a:ext cx="3968496" cy="4382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68"/>
              </a:lnSpc>
            </a:pPr>
            <a:r>
              <a:rPr lang="en-US" sz="2620" b="true">
                <a:solidFill>
                  <a:srgbClr val="E0B667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Fundamentos de Gestão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554480" y="7903634"/>
            <a:ext cx="1627632" cy="3574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4"/>
              </a:lnSpc>
            </a:pPr>
            <a:r>
              <a:rPr lang="en-US" sz="205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Universidade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554480" y="8233545"/>
            <a:ext cx="7187184" cy="4382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68"/>
              </a:lnSpc>
            </a:pPr>
            <a:r>
              <a:rPr lang="en-US" sz="2620" b="true">
                <a:solidFill>
                  <a:srgbClr val="E0B667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Universidade Politécnica de Setúbal – UNIPS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2411075" cy="6648450"/>
          </a:xfrm>
          <a:custGeom>
            <a:avLst/>
            <a:gdLst/>
            <a:ahLst/>
            <a:cxnLst/>
            <a:rect r="r" b="b" t="t" l="l"/>
            <a:pathLst>
              <a:path h="6648450" w="12411075">
                <a:moveTo>
                  <a:pt x="0" y="0"/>
                </a:moveTo>
                <a:lnTo>
                  <a:pt x="12411075" y="0"/>
                </a:lnTo>
                <a:lnTo>
                  <a:pt x="12411075" y="6648450"/>
                </a:lnTo>
                <a:lnTo>
                  <a:pt x="0" y="66484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987552" y="770015"/>
            <a:ext cx="6894576" cy="1060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008"/>
              </a:lnSpc>
            </a:pPr>
            <a:r>
              <a:rPr lang="en-US" sz="8008" b="true">
                <a:solidFill>
                  <a:srgbClr val="1D3544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OBJETIVOS 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87552" y="1782523"/>
            <a:ext cx="7680960" cy="2070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008"/>
              </a:lnSpc>
            </a:pPr>
            <a:r>
              <a:rPr lang="en-US" sz="8008" b="true">
                <a:solidFill>
                  <a:srgbClr val="FFBD59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PERGUNTA DE REFLEXÃO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87552" y="3992825"/>
            <a:ext cx="7242048" cy="3814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22"/>
              </a:lnSpc>
            </a:pPr>
            <a:r>
              <a:rPr lang="en-US" sz="2230">
                <a:solidFill>
                  <a:srgbClr val="1D3544"/>
                </a:solidFill>
                <a:latin typeface="Inter"/>
                <a:ea typeface="Inter"/>
                <a:cs typeface="Inter"/>
                <a:sym typeface="Inter"/>
              </a:rPr>
              <a:t>Compreender o contexto histórico da Escola Clássica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87552" y="5165543"/>
            <a:ext cx="6236208" cy="3814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22"/>
              </a:lnSpc>
            </a:pPr>
            <a:r>
              <a:rPr lang="en-US" sz="2230">
                <a:solidFill>
                  <a:srgbClr val="1D3544"/>
                </a:solidFill>
                <a:latin typeface="Inter"/>
                <a:ea typeface="Inter"/>
                <a:cs typeface="Inter"/>
                <a:sym typeface="Inter"/>
              </a:rPr>
              <a:t>Distinguir diferenças, contributos e limitações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87552" y="5751902"/>
            <a:ext cx="6675120" cy="3814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22"/>
              </a:lnSpc>
            </a:pPr>
            <a:r>
              <a:rPr lang="en-US" sz="2230">
                <a:solidFill>
                  <a:srgbClr val="1D3544"/>
                </a:solidFill>
                <a:latin typeface="Inter"/>
                <a:ea typeface="Inter"/>
                <a:cs typeface="Inter"/>
                <a:sym typeface="Inter"/>
              </a:rPr>
              <a:t>Relacionar conceitos com exemplos em Portugal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0" y="6429375"/>
            <a:ext cx="11106150" cy="3857625"/>
          </a:xfrm>
          <a:custGeom>
            <a:avLst/>
            <a:gdLst/>
            <a:ahLst/>
            <a:cxnLst/>
            <a:rect r="r" b="b" t="t" l="l"/>
            <a:pathLst>
              <a:path h="3857625" w="11106150">
                <a:moveTo>
                  <a:pt x="0" y="0"/>
                </a:moveTo>
                <a:lnTo>
                  <a:pt x="11106150" y="0"/>
                </a:lnTo>
                <a:lnTo>
                  <a:pt x="11106150" y="3857625"/>
                </a:lnTo>
                <a:lnTo>
                  <a:pt x="0" y="38576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0" y="6429375"/>
            <a:ext cx="2400300" cy="3000375"/>
          </a:xfrm>
          <a:custGeom>
            <a:avLst/>
            <a:gdLst/>
            <a:ahLst/>
            <a:cxnLst/>
            <a:rect r="r" b="b" t="t" l="l"/>
            <a:pathLst>
              <a:path h="3000375" w="2400300">
                <a:moveTo>
                  <a:pt x="0" y="0"/>
                </a:moveTo>
                <a:lnTo>
                  <a:pt x="2400300" y="0"/>
                </a:lnTo>
                <a:lnTo>
                  <a:pt x="2400300" y="3000375"/>
                </a:lnTo>
                <a:lnTo>
                  <a:pt x="0" y="30003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596896" y="7064312"/>
            <a:ext cx="6016752" cy="1600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50"/>
              </a:lnSpc>
            </a:pPr>
            <a:r>
              <a:rPr lang="en-US" sz="3542" b="true">
                <a:solidFill>
                  <a:srgbClr val="FFFFFF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Como é que a gestão pode tornar uma organização</a:t>
            </a:r>
          </a:p>
          <a:p>
            <a:pPr algn="l">
              <a:lnSpc>
                <a:spcPts val="4250"/>
              </a:lnSpc>
            </a:pPr>
            <a:r>
              <a:rPr lang="en-US" sz="3542" b="true">
                <a:solidFill>
                  <a:srgbClr val="FFBD59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mais eficiente e racional</a:t>
            </a:r>
            <a:r>
              <a:rPr lang="en-US" sz="3542" b="true">
                <a:solidFill>
                  <a:srgbClr val="FFFFFF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?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596896" y="8931416"/>
            <a:ext cx="3474720" cy="390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72"/>
              </a:lnSpc>
            </a:pPr>
            <a:r>
              <a:rPr lang="en-US" sz="2266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Partilhe a sua perspetiva.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1753850" y="2781300"/>
            <a:ext cx="4800600" cy="6438900"/>
          </a:xfrm>
          <a:custGeom>
            <a:avLst/>
            <a:gdLst/>
            <a:ahLst/>
            <a:cxnLst/>
            <a:rect r="r" b="b" t="t" l="l"/>
            <a:pathLst>
              <a:path h="6438900" w="4800600">
                <a:moveTo>
                  <a:pt x="0" y="0"/>
                </a:moveTo>
                <a:lnTo>
                  <a:pt x="4800600" y="0"/>
                </a:lnTo>
                <a:lnTo>
                  <a:pt x="4800600" y="6438900"/>
                </a:lnTo>
                <a:lnTo>
                  <a:pt x="0" y="64389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987552" y="4579184"/>
            <a:ext cx="7827264" cy="3814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22"/>
              </a:lnSpc>
            </a:pPr>
            <a:r>
              <a:rPr lang="en-US" sz="2230">
                <a:solidFill>
                  <a:srgbClr val="1D3544"/>
                </a:solidFill>
                <a:latin typeface="Inter"/>
                <a:ea typeface="Inter"/>
                <a:cs typeface="Inter"/>
                <a:sym typeface="Inter"/>
              </a:rPr>
              <a:t>Aprofundar a Administração Científica e a Teoria Clássica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448925" y="0"/>
            <a:ext cx="7839075" cy="10287000"/>
          </a:xfrm>
          <a:custGeom>
            <a:avLst/>
            <a:gdLst/>
            <a:ahLst/>
            <a:cxnLst/>
            <a:rect r="r" b="b" t="t" l="l"/>
            <a:pathLst>
              <a:path h="10287000" w="7839075">
                <a:moveTo>
                  <a:pt x="0" y="0"/>
                </a:moveTo>
                <a:lnTo>
                  <a:pt x="7839075" y="0"/>
                </a:lnTo>
                <a:lnTo>
                  <a:pt x="783907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47700" y="3857625"/>
            <a:ext cx="9372600" cy="6000750"/>
          </a:xfrm>
          <a:custGeom>
            <a:avLst/>
            <a:gdLst/>
            <a:ahLst/>
            <a:cxnLst/>
            <a:rect r="r" b="b" t="t" l="l"/>
            <a:pathLst>
              <a:path h="6000750" w="9372600">
                <a:moveTo>
                  <a:pt x="0" y="0"/>
                </a:moveTo>
                <a:lnTo>
                  <a:pt x="9372600" y="0"/>
                </a:lnTo>
                <a:lnTo>
                  <a:pt x="9372600" y="6000750"/>
                </a:lnTo>
                <a:lnTo>
                  <a:pt x="0" y="60007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94944" y="842943"/>
            <a:ext cx="8961120" cy="2777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75"/>
              </a:lnSpc>
            </a:pPr>
            <a:r>
              <a:rPr lang="en-US" sz="6165" b="true">
                <a:solidFill>
                  <a:srgbClr val="202D3D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CONTEXTUALIZAÇÃO HISTÓRICA E TEÓRICA </a:t>
            </a:r>
            <a:r>
              <a:rPr lang="en-US" sz="6165" b="true">
                <a:solidFill>
                  <a:srgbClr val="F6C874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DA ESCOLA CLÁSSICA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444752" y="4589367"/>
            <a:ext cx="7845552" cy="835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21"/>
              </a:lnSpc>
            </a:pPr>
            <a:r>
              <a:rPr lang="en-US" sz="2372" b="true">
                <a:solidFill>
                  <a:srgbClr val="F8F0DE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Surge no início do século XX, num período</a:t>
            </a:r>
          </a:p>
          <a:p>
            <a:pPr algn="l">
              <a:lnSpc>
                <a:spcPts val="3321"/>
              </a:lnSpc>
            </a:pPr>
            <a:r>
              <a:rPr lang="en-US" sz="2372" b="true">
                <a:solidFill>
                  <a:srgbClr val="F8F0DE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de </a:t>
            </a:r>
            <a:r>
              <a:rPr lang="en-US" sz="2372" b="true">
                <a:solidFill>
                  <a:srgbClr val="F6C874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industrialização</a:t>
            </a:r>
            <a:r>
              <a:rPr lang="en-US" sz="2372" b="true">
                <a:solidFill>
                  <a:srgbClr val="F8F0DE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 acelerada e procura por </a:t>
            </a:r>
            <a:r>
              <a:rPr lang="en-US" sz="2372" b="true">
                <a:solidFill>
                  <a:srgbClr val="F6C874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eficiência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444752" y="5762085"/>
            <a:ext cx="5614416" cy="835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21"/>
              </a:lnSpc>
            </a:pPr>
            <a:r>
              <a:rPr lang="en-US" sz="2372" b="true">
                <a:solidFill>
                  <a:srgbClr val="F8F0DE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Foca-se na </a:t>
            </a:r>
            <a:r>
              <a:rPr lang="en-US" sz="2372" b="true">
                <a:solidFill>
                  <a:srgbClr val="F6C874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racionalização do trabalho</a:t>
            </a:r>
          </a:p>
          <a:p>
            <a:pPr algn="l">
              <a:lnSpc>
                <a:spcPts val="3321"/>
              </a:lnSpc>
            </a:pPr>
            <a:r>
              <a:rPr lang="en-US" sz="2372" b="true">
                <a:solidFill>
                  <a:srgbClr val="F8F0DE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e na </a:t>
            </a:r>
            <a:r>
              <a:rPr lang="en-US" sz="2372" b="true">
                <a:solidFill>
                  <a:srgbClr val="F6C874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estrutura organizacional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444752" y="6974739"/>
            <a:ext cx="7388352" cy="826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71"/>
              </a:lnSpc>
            </a:pPr>
            <a:r>
              <a:rPr lang="en-US" sz="2337" b="true">
                <a:solidFill>
                  <a:srgbClr val="F8F0DE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Influência da revolução industrial e da necessidade</a:t>
            </a:r>
          </a:p>
          <a:p>
            <a:pPr algn="l">
              <a:lnSpc>
                <a:spcPts val="3271"/>
              </a:lnSpc>
            </a:pPr>
            <a:r>
              <a:rPr lang="en-US" sz="2337" b="true">
                <a:solidFill>
                  <a:srgbClr val="F8F0DE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de </a:t>
            </a:r>
            <a:r>
              <a:rPr lang="en-US" sz="2337" b="true">
                <a:solidFill>
                  <a:srgbClr val="F6C874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processos padronizados</a:t>
            </a:r>
            <a:r>
              <a:rPr lang="en-US" sz="2337" b="true">
                <a:solidFill>
                  <a:srgbClr val="F8F0DE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 e previsíveis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444752" y="8150331"/>
            <a:ext cx="7205472" cy="8523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20"/>
              </a:lnSpc>
            </a:pPr>
            <a:r>
              <a:rPr lang="en-US" sz="2443" b="true">
                <a:solidFill>
                  <a:srgbClr val="F8F0DE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Conceitos-chave: </a:t>
            </a:r>
            <a:r>
              <a:rPr lang="en-US" sz="2443" b="true">
                <a:solidFill>
                  <a:srgbClr val="F6C874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eficiência, divisão do trabalho, </a:t>
            </a:r>
            <a:r>
              <a:rPr lang="en-US" sz="2443" b="true">
                <a:solidFill>
                  <a:srgbClr val="F8F0DE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padronização, </a:t>
            </a:r>
            <a:r>
              <a:rPr lang="en-US" sz="2443" b="true">
                <a:solidFill>
                  <a:srgbClr val="F6C874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autoridade</a:t>
            </a:r>
            <a:r>
              <a:rPr lang="en-US" sz="2443" b="true">
                <a:solidFill>
                  <a:srgbClr val="F8F0DE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 e </a:t>
            </a:r>
            <a:r>
              <a:rPr lang="en-US" sz="2443" b="true">
                <a:solidFill>
                  <a:srgbClr val="F6C874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hierarquia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647700" y="3857625"/>
            <a:ext cx="228600" cy="6000750"/>
          </a:xfrm>
          <a:custGeom>
            <a:avLst/>
            <a:gdLst/>
            <a:ahLst/>
            <a:cxnLst/>
            <a:rect r="r" b="b" t="t" l="l"/>
            <a:pathLst>
              <a:path h="6000750" w="228600">
                <a:moveTo>
                  <a:pt x="0" y="0"/>
                </a:moveTo>
                <a:lnTo>
                  <a:pt x="228600" y="0"/>
                </a:lnTo>
                <a:lnTo>
                  <a:pt x="228600" y="6000750"/>
                </a:lnTo>
                <a:lnTo>
                  <a:pt x="0" y="60007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29850" y="0"/>
            <a:ext cx="8058150" cy="5572125"/>
          </a:xfrm>
          <a:custGeom>
            <a:avLst/>
            <a:gdLst/>
            <a:ahLst/>
            <a:cxnLst/>
            <a:rect r="r" b="b" t="t" l="l"/>
            <a:pathLst>
              <a:path h="5572125" w="8058150">
                <a:moveTo>
                  <a:pt x="0" y="0"/>
                </a:moveTo>
                <a:lnTo>
                  <a:pt x="8058150" y="0"/>
                </a:lnTo>
                <a:lnTo>
                  <a:pt x="8058150" y="5572125"/>
                </a:lnTo>
                <a:lnTo>
                  <a:pt x="0" y="55721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48640" y="720888"/>
            <a:ext cx="7406640" cy="18668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342"/>
              </a:lnSpc>
            </a:pPr>
            <a:r>
              <a:rPr lang="en-US" sz="6555" b="true">
                <a:solidFill>
                  <a:srgbClr val="203249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ADMINISTRAÇÃO CIENTÍFICA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48640" y="2658910"/>
            <a:ext cx="9326880" cy="8814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65"/>
              </a:lnSpc>
            </a:pPr>
            <a:r>
              <a:rPr lang="en-US" sz="6130" b="true">
                <a:solidFill>
                  <a:srgbClr val="F0B96A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DE FREDERICK TAYLOR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48640" y="3877778"/>
            <a:ext cx="9198864" cy="3387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96"/>
              </a:lnSpc>
            </a:pPr>
            <a:r>
              <a:rPr lang="en-US" sz="2407">
                <a:solidFill>
                  <a:srgbClr val="203249"/>
                </a:solidFill>
                <a:latin typeface="Inter"/>
                <a:ea typeface="Inter"/>
                <a:cs typeface="Inter"/>
                <a:sym typeface="Inter"/>
              </a:rPr>
              <a:t>Publicada em 1911: “The Principles of Scientific Management”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428625" y="4495800"/>
            <a:ext cx="5886450" cy="866775"/>
          </a:xfrm>
          <a:custGeom>
            <a:avLst/>
            <a:gdLst/>
            <a:ahLst/>
            <a:cxnLst/>
            <a:rect r="r" b="b" t="t" l="l"/>
            <a:pathLst>
              <a:path h="866775" w="5886450">
                <a:moveTo>
                  <a:pt x="0" y="0"/>
                </a:moveTo>
                <a:lnTo>
                  <a:pt x="5886450" y="0"/>
                </a:lnTo>
                <a:lnTo>
                  <a:pt x="5886450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786384" y="4783256"/>
            <a:ext cx="5010912" cy="358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15"/>
              </a:lnSpc>
            </a:pPr>
            <a:r>
              <a:rPr lang="en-US" sz="2514" b="true">
                <a:solidFill>
                  <a:srgbClr val="FFFFFF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PRINCÍPIOS E CONTRIBUIÇÕES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428625" y="6429375"/>
            <a:ext cx="3714750" cy="3000375"/>
          </a:xfrm>
          <a:custGeom>
            <a:avLst/>
            <a:gdLst/>
            <a:ahLst/>
            <a:cxnLst/>
            <a:rect r="r" b="b" t="t" l="l"/>
            <a:pathLst>
              <a:path h="3000375" w="3714750">
                <a:moveTo>
                  <a:pt x="0" y="0"/>
                </a:moveTo>
                <a:lnTo>
                  <a:pt x="3714750" y="0"/>
                </a:lnTo>
                <a:lnTo>
                  <a:pt x="3714750" y="3000375"/>
                </a:lnTo>
                <a:lnTo>
                  <a:pt x="0" y="30003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733550" y="5781675"/>
            <a:ext cx="1314450" cy="1295400"/>
          </a:xfrm>
          <a:custGeom>
            <a:avLst/>
            <a:gdLst/>
            <a:ahLst/>
            <a:cxnLst/>
            <a:rect r="r" b="b" t="t" l="l"/>
            <a:pathLst>
              <a:path h="1295400" w="1314450">
                <a:moveTo>
                  <a:pt x="0" y="0"/>
                </a:moveTo>
                <a:lnTo>
                  <a:pt x="1314450" y="0"/>
                </a:lnTo>
                <a:lnTo>
                  <a:pt x="1314450" y="1295400"/>
                </a:ln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011680" y="6049022"/>
            <a:ext cx="694944" cy="686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17"/>
              </a:lnSpc>
            </a:pPr>
            <a:r>
              <a:rPr lang="en-US" b="true" sz="4747">
                <a:solidFill>
                  <a:srgbClr val="FFFFFF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01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78992" y="7087959"/>
            <a:ext cx="2578608" cy="2868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20"/>
              </a:lnSpc>
            </a:pPr>
            <a:r>
              <a:rPr lang="en-US" b="true" sz="1982">
                <a:solidFill>
                  <a:srgbClr val="FFFFFF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ESTUDO CIENTÍFICO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59536" y="7479735"/>
            <a:ext cx="3054096" cy="14227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88"/>
              </a:lnSpc>
            </a:pPr>
            <a:r>
              <a:rPr lang="en-US" sz="1805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Análise sistemática dos métodos de trabalho para eliminar desperdícios e melhorar o desempenho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4781550" y="6429375"/>
            <a:ext cx="3714750" cy="3000375"/>
          </a:xfrm>
          <a:custGeom>
            <a:avLst/>
            <a:gdLst/>
            <a:ahLst/>
            <a:cxnLst/>
            <a:rect r="r" b="b" t="t" l="l"/>
            <a:pathLst>
              <a:path h="3000375" w="3714750">
                <a:moveTo>
                  <a:pt x="0" y="0"/>
                </a:moveTo>
                <a:lnTo>
                  <a:pt x="3714750" y="0"/>
                </a:lnTo>
                <a:lnTo>
                  <a:pt x="3714750" y="3000375"/>
                </a:lnTo>
                <a:lnTo>
                  <a:pt x="0" y="30003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6096000" y="5781675"/>
            <a:ext cx="1314450" cy="1295400"/>
          </a:xfrm>
          <a:custGeom>
            <a:avLst/>
            <a:gdLst/>
            <a:ahLst/>
            <a:cxnLst/>
            <a:rect r="r" b="b" t="t" l="l"/>
            <a:pathLst>
              <a:path h="1295400" w="1314450">
                <a:moveTo>
                  <a:pt x="0" y="0"/>
                </a:moveTo>
                <a:lnTo>
                  <a:pt x="1314450" y="0"/>
                </a:lnTo>
                <a:lnTo>
                  <a:pt x="1314450" y="1295400"/>
                </a:ln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6291072" y="6048842"/>
            <a:ext cx="786384" cy="696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56"/>
              </a:lnSpc>
            </a:pPr>
            <a:r>
              <a:rPr lang="en-US" b="true" sz="4783">
                <a:solidFill>
                  <a:srgbClr val="FFFFFF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02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193792" y="7087959"/>
            <a:ext cx="3054096" cy="2868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20"/>
              </a:lnSpc>
            </a:pPr>
            <a:r>
              <a:rPr lang="en-US" b="true" sz="1982">
                <a:solidFill>
                  <a:srgbClr val="FFFFFF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SELEÇÃO E FORMAÇÃO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5340096" y="7479735"/>
            <a:ext cx="2761488" cy="14227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88"/>
              </a:lnSpc>
            </a:pPr>
            <a:r>
              <a:rPr lang="en-US" sz="1805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Escolher e formar os trabalhadores com base em critérios científicos e no melhor método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9144000" y="6429375"/>
            <a:ext cx="3705225" cy="3000375"/>
          </a:xfrm>
          <a:custGeom>
            <a:avLst/>
            <a:gdLst/>
            <a:ahLst/>
            <a:cxnLst/>
            <a:rect r="r" b="b" t="t" l="l"/>
            <a:pathLst>
              <a:path h="3000375" w="3705225">
                <a:moveTo>
                  <a:pt x="0" y="0"/>
                </a:moveTo>
                <a:lnTo>
                  <a:pt x="3705225" y="0"/>
                </a:lnTo>
                <a:lnTo>
                  <a:pt x="3705225" y="3000375"/>
                </a:lnTo>
                <a:lnTo>
                  <a:pt x="0" y="300037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0448925" y="5781675"/>
            <a:ext cx="1314450" cy="1295400"/>
          </a:xfrm>
          <a:custGeom>
            <a:avLst/>
            <a:gdLst/>
            <a:ahLst/>
            <a:cxnLst/>
            <a:rect r="r" b="b" t="t" l="l"/>
            <a:pathLst>
              <a:path h="1295400" w="1314450">
                <a:moveTo>
                  <a:pt x="0" y="0"/>
                </a:moveTo>
                <a:lnTo>
                  <a:pt x="1314450" y="0"/>
                </a:lnTo>
                <a:lnTo>
                  <a:pt x="1314450" y="1295400"/>
                </a:ln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10607040" y="6063670"/>
            <a:ext cx="786384" cy="6666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37"/>
              </a:lnSpc>
            </a:pPr>
            <a:r>
              <a:rPr lang="en-US" b="true" sz="4676">
                <a:solidFill>
                  <a:srgbClr val="FFFFFF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03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0058400" y="7087959"/>
            <a:ext cx="1828800" cy="2868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20"/>
              </a:lnSpc>
            </a:pPr>
            <a:r>
              <a:rPr lang="en-US" b="true" sz="1982">
                <a:solidFill>
                  <a:srgbClr val="FFFFFF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COOPERAÇÃO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9582912" y="7479735"/>
            <a:ext cx="2688336" cy="14227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88"/>
              </a:lnSpc>
            </a:pPr>
            <a:r>
              <a:rPr lang="en-US" sz="1805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Trabalhar em conjunto: gestão e trabalhadores com objetivos comuns e comunicação eficaz</a:t>
            </a:r>
          </a:p>
        </p:txBody>
      </p:sp>
      <p:sp>
        <p:nvSpPr>
          <p:cNvPr name="Freeform 24" id="24"/>
          <p:cNvSpPr/>
          <p:nvPr/>
        </p:nvSpPr>
        <p:spPr>
          <a:xfrm flipH="false" flipV="false" rot="0">
            <a:off x="13277850" y="6429375"/>
            <a:ext cx="3924300" cy="3000375"/>
          </a:xfrm>
          <a:custGeom>
            <a:avLst/>
            <a:gdLst/>
            <a:ahLst/>
            <a:cxnLst/>
            <a:rect r="r" b="b" t="t" l="l"/>
            <a:pathLst>
              <a:path h="3000375" w="3924300">
                <a:moveTo>
                  <a:pt x="0" y="0"/>
                </a:moveTo>
                <a:lnTo>
                  <a:pt x="3924300" y="0"/>
                </a:lnTo>
                <a:lnTo>
                  <a:pt x="3924300" y="3000375"/>
                </a:lnTo>
                <a:lnTo>
                  <a:pt x="0" y="300037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14582775" y="5781675"/>
            <a:ext cx="1314450" cy="1295400"/>
          </a:xfrm>
          <a:custGeom>
            <a:avLst/>
            <a:gdLst/>
            <a:ahLst/>
            <a:cxnLst/>
            <a:rect r="r" b="b" t="t" l="l"/>
            <a:pathLst>
              <a:path h="1295400" w="1314450">
                <a:moveTo>
                  <a:pt x="0" y="0"/>
                </a:moveTo>
                <a:lnTo>
                  <a:pt x="1314450" y="0"/>
                </a:lnTo>
                <a:lnTo>
                  <a:pt x="1314450" y="1295400"/>
                </a:ln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14831568" y="6049022"/>
            <a:ext cx="804672" cy="686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17"/>
              </a:lnSpc>
            </a:pPr>
            <a:r>
              <a:rPr lang="en-US" b="true" sz="4747">
                <a:solidFill>
                  <a:srgbClr val="FFFFFF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04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3752576" y="7087959"/>
            <a:ext cx="2999232" cy="2868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20"/>
              </a:lnSpc>
            </a:pPr>
            <a:r>
              <a:rPr lang="en-US" b="true" sz="1982">
                <a:solidFill>
                  <a:srgbClr val="FFFFFF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MEDIÇÃO E CONTROLO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3825728" y="7479735"/>
            <a:ext cx="2999232" cy="14227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88"/>
              </a:lnSpc>
            </a:pPr>
            <a:r>
              <a:rPr lang="en-US" sz="1805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Medir tempos e resultados de forma rigorosa para garantir produtividade e melhoria contínua</a:t>
            </a:r>
          </a:p>
        </p:txBody>
      </p:sp>
      <p:sp>
        <p:nvSpPr>
          <p:cNvPr name="Freeform 29" id="29"/>
          <p:cNvSpPr/>
          <p:nvPr/>
        </p:nvSpPr>
        <p:spPr>
          <a:xfrm flipH="false" flipV="false" rot="0">
            <a:off x="4133850" y="7496175"/>
            <a:ext cx="657225" cy="647700"/>
          </a:xfrm>
          <a:custGeom>
            <a:avLst/>
            <a:gdLst/>
            <a:ahLst/>
            <a:cxnLst/>
            <a:rect r="r" b="b" t="t" l="l"/>
            <a:pathLst>
              <a:path h="647700" w="657225">
                <a:moveTo>
                  <a:pt x="0" y="0"/>
                </a:moveTo>
                <a:lnTo>
                  <a:pt x="657225" y="0"/>
                </a:lnTo>
                <a:lnTo>
                  <a:pt x="65722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8486775" y="7496175"/>
            <a:ext cx="657225" cy="647700"/>
          </a:xfrm>
          <a:custGeom>
            <a:avLst/>
            <a:gdLst/>
            <a:ahLst/>
            <a:cxnLst/>
            <a:rect r="r" b="b" t="t" l="l"/>
            <a:pathLst>
              <a:path h="647700" w="657225">
                <a:moveTo>
                  <a:pt x="0" y="0"/>
                </a:moveTo>
                <a:lnTo>
                  <a:pt x="657225" y="0"/>
                </a:lnTo>
                <a:lnTo>
                  <a:pt x="65722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12839700" y="7496175"/>
            <a:ext cx="666750" cy="647700"/>
          </a:xfrm>
          <a:custGeom>
            <a:avLst/>
            <a:gdLst/>
            <a:ahLst/>
            <a:cxnLst/>
            <a:rect r="r" b="b" t="t" l="l"/>
            <a:pathLst>
              <a:path h="647700" w="666750">
                <a:moveTo>
                  <a:pt x="0" y="0"/>
                </a:moveTo>
                <a:lnTo>
                  <a:pt x="666750" y="0"/>
                </a:lnTo>
                <a:lnTo>
                  <a:pt x="66675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0" y="9429750"/>
            <a:ext cx="18288000" cy="857250"/>
          </a:xfrm>
          <a:custGeom>
            <a:avLst/>
            <a:gdLst/>
            <a:ahLst/>
            <a:cxnLst/>
            <a:rect r="r" b="b" t="t" l="l"/>
            <a:pathLst>
              <a:path h="857250" w="18288000">
                <a:moveTo>
                  <a:pt x="0" y="0"/>
                </a:moveTo>
                <a:lnTo>
                  <a:pt x="18288000" y="0"/>
                </a:lnTo>
                <a:lnTo>
                  <a:pt x="1828800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2962656" y="9761879"/>
            <a:ext cx="11777472" cy="3080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58"/>
              </a:lnSpc>
            </a:pPr>
            <a:r>
              <a:rPr lang="en-US" sz="2195" b="true">
                <a:solidFill>
                  <a:srgbClr val="203249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Mais eficiência através de métodos melhores, pessoas preparadas e medição rigorosa.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40080" y="588880"/>
            <a:ext cx="7973568" cy="767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46"/>
              </a:lnSpc>
            </a:pPr>
            <a:r>
              <a:rPr lang="en-US" sz="5846" b="true">
                <a:solidFill>
                  <a:srgbClr val="192839"/>
                </a:solidFill>
                <a:latin typeface="Inter Bold"/>
                <a:ea typeface="Inter Bold"/>
                <a:cs typeface="Inter Bold"/>
                <a:sym typeface="Inter Bold"/>
              </a:rPr>
              <a:t>TEORIA CLÁSSICA DE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40080" y="1398563"/>
            <a:ext cx="7680960" cy="12010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036"/>
              </a:lnSpc>
            </a:pPr>
            <a:r>
              <a:rPr lang="en-US" sz="9036" b="true">
                <a:solidFill>
                  <a:srgbClr val="E6B55A"/>
                </a:solidFill>
                <a:latin typeface="Inter Bold"/>
                <a:ea typeface="Inter Bold"/>
                <a:cs typeface="Inter Bold"/>
                <a:sym typeface="Inter Bold"/>
              </a:rPr>
              <a:t>HENRI FAYOL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40080" y="2687955"/>
            <a:ext cx="7717536" cy="333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4"/>
              </a:lnSpc>
            </a:pPr>
            <a:r>
              <a:rPr lang="en-US" sz="2195" i="true">
                <a:solidFill>
                  <a:srgbClr val="192839"/>
                </a:solidFill>
                <a:latin typeface="Inter Italics"/>
                <a:ea typeface="Inter Italics"/>
                <a:cs typeface="Inter Italics"/>
                <a:sym typeface="Inter Italics"/>
              </a:rPr>
              <a:t>Publicada em 1916: Administration industrielle et générale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428625" y="3429000"/>
            <a:ext cx="5667375" cy="857250"/>
          </a:xfrm>
          <a:custGeom>
            <a:avLst/>
            <a:gdLst/>
            <a:ahLst/>
            <a:cxnLst/>
            <a:rect r="r" b="b" t="t" l="l"/>
            <a:pathLst>
              <a:path h="857250" w="5667375">
                <a:moveTo>
                  <a:pt x="0" y="0"/>
                </a:moveTo>
                <a:lnTo>
                  <a:pt x="5667375" y="0"/>
                </a:lnTo>
                <a:lnTo>
                  <a:pt x="566737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768096" y="3664839"/>
            <a:ext cx="4187952" cy="314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21"/>
              </a:lnSpc>
            </a:pPr>
            <a:r>
              <a:rPr lang="en-US" sz="2017" b="tru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AS CINCO FUNÇÕES DA GESTÃO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40080" y="4474845"/>
            <a:ext cx="1024128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38"/>
              </a:lnSpc>
            </a:pPr>
            <a:r>
              <a:rPr lang="en-US" sz="1698" b="true">
                <a:solidFill>
                  <a:srgbClr val="E6B55A"/>
                </a:solidFill>
                <a:latin typeface="Inter Bold"/>
                <a:ea typeface="Inter Bold"/>
                <a:cs typeface="Inter Bold"/>
                <a:sym typeface="Inter Bold"/>
              </a:rPr>
              <a:t>PREVER</a:t>
            </a:r>
          </a:p>
          <a:p>
            <a:pPr algn="l">
              <a:lnSpc>
                <a:spcPts val="2038"/>
              </a:lnSpc>
            </a:pPr>
            <a:r>
              <a:rPr lang="en-US" sz="1698" b="true">
                <a:solidFill>
                  <a:srgbClr val="E6B55A"/>
                </a:solidFill>
                <a:latin typeface="Inter Bold"/>
                <a:ea typeface="Inter Bold"/>
                <a:cs typeface="Inter Bold"/>
                <a:sym typeface="Inter Bold"/>
              </a:rPr>
              <a:t>PLANEAR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733550" y="4286250"/>
            <a:ext cx="447675" cy="857250"/>
          </a:xfrm>
          <a:custGeom>
            <a:avLst/>
            <a:gdLst/>
            <a:ahLst/>
            <a:cxnLst/>
            <a:rect r="r" b="b" t="t" l="l"/>
            <a:pathLst>
              <a:path h="857250" w="447675">
                <a:moveTo>
                  <a:pt x="0" y="0"/>
                </a:moveTo>
                <a:lnTo>
                  <a:pt x="447675" y="0"/>
                </a:lnTo>
                <a:lnTo>
                  <a:pt x="44767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267712" y="4588002"/>
            <a:ext cx="1335024" cy="257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81"/>
              </a:lnSpc>
            </a:pPr>
            <a:r>
              <a:rPr lang="en-US" sz="1734" b="true">
                <a:solidFill>
                  <a:srgbClr val="E6B55A"/>
                </a:solidFill>
                <a:latin typeface="Inter Bold"/>
                <a:ea typeface="Inter Bold"/>
                <a:cs typeface="Inter Bold"/>
                <a:sym typeface="Inter Bold"/>
              </a:rPr>
              <a:t>ORGANIZAR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3695700" y="4286250"/>
            <a:ext cx="228600" cy="857250"/>
          </a:xfrm>
          <a:custGeom>
            <a:avLst/>
            <a:gdLst/>
            <a:ahLst/>
            <a:cxnLst/>
            <a:rect r="r" b="b" t="t" l="l"/>
            <a:pathLst>
              <a:path h="857250" w="228600">
                <a:moveTo>
                  <a:pt x="0" y="0"/>
                </a:moveTo>
                <a:lnTo>
                  <a:pt x="228600" y="0"/>
                </a:lnTo>
                <a:lnTo>
                  <a:pt x="22860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4114800" y="4588002"/>
            <a:ext cx="1335024" cy="257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38"/>
              </a:lnSpc>
            </a:pPr>
            <a:r>
              <a:rPr lang="en-US" sz="1698" b="true">
                <a:solidFill>
                  <a:srgbClr val="E6B55A"/>
                </a:solidFill>
                <a:latin typeface="Inter Bold"/>
                <a:ea typeface="Inter Bold"/>
                <a:cs typeface="Inter Bold"/>
                <a:sym typeface="Inter Bold"/>
              </a:rPr>
              <a:t>COMANDAR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5657850" y="4286250"/>
            <a:ext cx="228600" cy="857250"/>
          </a:xfrm>
          <a:custGeom>
            <a:avLst/>
            <a:gdLst/>
            <a:ahLst/>
            <a:cxnLst/>
            <a:rect r="r" b="b" t="t" l="l"/>
            <a:pathLst>
              <a:path h="857250" w="228600">
                <a:moveTo>
                  <a:pt x="0" y="0"/>
                </a:moveTo>
                <a:lnTo>
                  <a:pt x="228600" y="0"/>
                </a:lnTo>
                <a:lnTo>
                  <a:pt x="22860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5925312" y="4588002"/>
            <a:ext cx="1426464" cy="257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81"/>
              </a:lnSpc>
            </a:pPr>
            <a:r>
              <a:rPr lang="en-US" sz="1734" b="true">
                <a:solidFill>
                  <a:srgbClr val="E6B55A"/>
                </a:solidFill>
                <a:latin typeface="Inter Bold"/>
                <a:ea typeface="Inter Bold"/>
                <a:cs typeface="Inter Bold"/>
                <a:sym typeface="Inter Bold"/>
              </a:rPr>
              <a:t>COORDENAR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7400925" y="4286250"/>
            <a:ext cx="219075" cy="857250"/>
          </a:xfrm>
          <a:custGeom>
            <a:avLst/>
            <a:gdLst/>
            <a:ahLst/>
            <a:cxnLst/>
            <a:rect r="r" b="b" t="t" l="l"/>
            <a:pathLst>
              <a:path h="857250" w="219075">
                <a:moveTo>
                  <a:pt x="0" y="0"/>
                </a:moveTo>
                <a:lnTo>
                  <a:pt x="219075" y="0"/>
                </a:lnTo>
                <a:lnTo>
                  <a:pt x="21907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7808976" y="4602289"/>
            <a:ext cx="1353312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96"/>
              </a:lnSpc>
            </a:pPr>
            <a:r>
              <a:rPr lang="en-US" sz="1663" b="true">
                <a:solidFill>
                  <a:srgbClr val="E6B55A"/>
                </a:solidFill>
                <a:latin typeface="Inter Bold"/>
                <a:ea typeface="Inter Bold"/>
                <a:cs typeface="Inter Bold"/>
                <a:sym typeface="Inter Bold"/>
              </a:rPr>
              <a:t>CONTROLAR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428625" y="5353050"/>
            <a:ext cx="5667375" cy="647700"/>
          </a:xfrm>
          <a:custGeom>
            <a:avLst/>
            <a:gdLst/>
            <a:ahLst/>
            <a:cxnLst/>
            <a:rect r="r" b="b" t="t" l="l"/>
            <a:pathLst>
              <a:path h="647700" w="5667375">
                <a:moveTo>
                  <a:pt x="0" y="0"/>
                </a:moveTo>
                <a:lnTo>
                  <a:pt x="5667375" y="0"/>
                </a:lnTo>
                <a:lnTo>
                  <a:pt x="566737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640080" y="6429335"/>
            <a:ext cx="3566160" cy="15404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29"/>
              </a:lnSpc>
            </a:pPr>
            <a:r>
              <a:rPr lang="en-US" sz="1840" b="true">
                <a:solidFill>
                  <a:srgbClr val="192839"/>
                </a:solidFill>
                <a:latin typeface="Inter Bold"/>
                <a:ea typeface="Inter Bold"/>
                <a:cs typeface="Inter Bold"/>
                <a:sym typeface="Inter Bold"/>
              </a:rPr>
              <a:t>Autoridade e responsabilidade</a:t>
            </a:r>
          </a:p>
          <a:p>
            <a:pPr algn="l">
              <a:lnSpc>
                <a:spcPts val="3129"/>
              </a:lnSpc>
            </a:pPr>
            <a:r>
              <a:rPr lang="en-US" sz="1840" b="true">
                <a:solidFill>
                  <a:srgbClr val="192839"/>
                </a:solidFill>
                <a:latin typeface="Inter Bold"/>
                <a:ea typeface="Inter Bold"/>
                <a:cs typeface="Inter Bold"/>
                <a:sym typeface="Inter Bold"/>
              </a:rPr>
              <a:t>Unidade de comando</a:t>
            </a:r>
          </a:p>
          <a:p>
            <a:pPr algn="l">
              <a:lnSpc>
                <a:spcPts val="3129"/>
              </a:lnSpc>
            </a:pPr>
            <a:r>
              <a:rPr lang="en-US" sz="1840" b="true">
                <a:solidFill>
                  <a:srgbClr val="192839"/>
                </a:solidFill>
                <a:latin typeface="Inter Bold"/>
                <a:ea typeface="Inter Bold"/>
                <a:cs typeface="Inter Bold"/>
                <a:sym typeface="Inter Bold"/>
              </a:rPr>
              <a:t>Disciplina</a:t>
            </a:r>
          </a:p>
          <a:p>
            <a:pPr algn="l">
              <a:lnSpc>
                <a:spcPts val="3129"/>
              </a:lnSpc>
            </a:pPr>
            <a:r>
              <a:rPr lang="en-US" sz="1840" b="true">
                <a:solidFill>
                  <a:srgbClr val="192839"/>
                </a:solidFill>
                <a:latin typeface="Inter Bold"/>
                <a:ea typeface="Inter Bold"/>
                <a:cs typeface="Inter Bold"/>
                <a:sym typeface="Inter Bold"/>
              </a:rPr>
              <a:t>Unidade de direção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5000625" y="6210300"/>
            <a:ext cx="228600" cy="1933575"/>
          </a:xfrm>
          <a:custGeom>
            <a:avLst/>
            <a:gdLst/>
            <a:ahLst/>
            <a:cxnLst/>
            <a:rect r="r" b="b" t="t" l="l"/>
            <a:pathLst>
              <a:path h="1933575" w="228600">
                <a:moveTo>
                  <a:pt x="0" y="0"/>
                </a:moveTo>
                <a:lnTo>
                  <a:pt x="228600" y="0"/>
                </a:lnTo>
                <a:lnTo>
                  <a:pt x="228600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5833872" y="6478055"/>
            <a:ext cx="2706624" cy="15192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39"/>
              </a:lnSpc>
            </a:pPr>
            <a:r>
              <a:rPr lang="en-US" sz="1876" b="true">
                <a:solidFill>
                  <a:srgbClr val="E6B55A"/>
                </a:solidFill>
                <a:latin typeface="Inter Bold"/>
                <a:ea typeface="Inter Bold"/>
                <a:cs typeface="Inter Bold"/>
                <a:sym typeface="Inter Bold"/>
              </a:rPr>
              <a:t>UM CONJUNTO</a:t>
            </a:r>
          </a:p>
          <a:p>
            <a:pPr algn="l">
              <a:lnSpc>
                <a:spcPts val="2439"/>
              </a:lnSpc>
            </a:pPr>
            <a:r>
              <a:rPr lang="en-US" sz="1876" b="true">
                <a:solidFill>
                  <a:srgbClr val="E6B55A"/>
                </a:solidFill>
                <a:latin typeface="Inter Bold"/>
                <a:ea typeface="Inter Bold"/>
                <a:cs typeface="Inter Bold"/>
                <a:sym typeface="Inter Bold"/>
              </a:rPr>
              <a:t>DE PRINCÍPIOS</a:t>
            </a:r>
          </a:p>
          <a:p>
            <a:pPr algn="l">
              <a:lnSpc>
                <a:spcPts val="2439"/>
              </a:lnSpc>
            </a:pPr>
            <a:r>
              <a:rPr lang="en-US" sz="1876" b="true">
                <a:solidFill>
                  <a:srgbClr val="E6B55A"/>
                </a:solidFill>
                <a:latin typeface="Inter Bold"/>
                <a:ea typeface="Inter Bold"/>
                <a:cs typeface="Inter Bold"/>
                <a:sym typeface="Inter Bold"/>
              </a:rPr>
              <a:t>PARA ORGANIZAÇÕES ESTRUTURADAS</a:t>
            </a:r>
          </a:p>
          <a:p>
            <a:pPr algn="l">
              <a:lnSpc>
                <a:spcPts val="2439"/>
              </a:lnSpc>
            </a:pPr>
            <a:r>
              <a:rPr lang="en-US" sz="1876" b="true">
                <a:solidFill>
                  <a:srgbClr val="E6B55A"/>
                </a:solidFill>
                <a:latin typeface="Inter Bold"/>
                <a:ea typeface="Inter Bold"/>
                <a:cs typeface="Inter Bold"/>
                <a:sym typeface="Inter Bold"/>
              </a:rPr>
              <a:t>E EFICIENTES.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0" y="8353425"/>
            <a:ext cx="9144000" cy="1933575"/>
          </a:xfrm>
          <a:custGeom>
            <a:avLst/>
            <a:gdLst/>
            <a:ahLst/>
            <a:cxnLst/>
            <a:rect r="r" b="b" t="t" l="l"/>
            <a:pathLst>
              <a:path h="1933575" w="9144000">
                <a:moveTo>
                  <a:pt x="0" y="0"/>
                </a:moveTo>
                <a:lnTo>
                  <a:pt x="9144000" y="0"/>
                </a:lnTo>
                <a:lnTo>
                  <a:pt x="9144000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647700" y="8782050"/>
            <a:ext cx="876300" cy="1295400"/>
          </a:xfrm>
          <a:custGeom>
            <a:avLst/>
            <a:gdLst/>
            <a:ahLst/>
            <a:cxnLst/>
            <a:rect r="r" b="b" t="t" l="l"/>
            <a:pathLst>
              <a:path h="1295400" w="876300">
                <a:moveTo>
                  <a:pt x="0" y="0"/>
                </a:moveTo>
                <a:lnTo>
                  <a:pt x="876300" y="0"/>
                </a:lnTo>
                <a:lnTo>
                  <a:pt x="876300" y="1295400"/>
                </a:ln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1810512" y="8802815"/>
            <a:ext cx="3145536" cy="304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36"/>
              </a:lnSpc>
            </a:pPr>
            <a:r>
              <a:rPr lang="en-US" sz="1947" b="true">
                <a:solidFill>
                  <a:srgbClr val="192839"/>
                </a:solidFill>
                <a:latin typeface="Inter Bold"/>
                <a:ea typeface="Inter Bold"/>
                <a:cs typeface="Inter Bold"/>
                <a:sym typeface="Inter Bold"/>
              </a:rPr>
              <a:t>MOMENTO DE REFLEXÃO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810512" y="9240530"/>
            <a:ext cx="5925312" cy="6234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85"/>
              </a:lnSpc>
            </a:pPr>
            <a:r>
              <a:rPr lang="en-US" sz="1911">
                <a:solidFill>
                  <a:srgbClr val="192839"/>
                </a:solidFill>
                <a:latin typeface="Inter"/>
                <a:ea typeface="Inter"/>
                <a:cs typeface="Inter"/>
                <a:sym typeface="Inter"/>
              </a:rPr>
              <a:t>Como é que a aplicação destes princípios contribui para a eficiência nas organizações atuais?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0">
            <a:off x="9791700" y="428625"/>
            <a:ext cx="7629525" cy="857250"/>
          </a:xfrm>
          <a:custGeom>
            <a:avLst/>
            <a:gdLst/>
            <a:ahLst/>
            <a:cxnLst/>
            <a:rect r="r" b="b" t="t" l="l"/>
            <a:pathLst>
              <a:path h="857250" w="7629525">
                <a:moveTo>
                  <a:pt x="0" y="0"/>
                </a:moveTo>
                <a:lnTo>
                  <a:pt x="7629525" y="0"/>
                </a:lnTo>
                <a:lnTo>
                  <a:pt x="762952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10698480" y="786384"/>
            <a:ext cx="5815584" cy="361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46"/>
              </a:lnSpc>
            </a:pPr>
            <a:r>
              <a:rPr lang="en-US" b="true" sz="2372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ESTRUTURA HIERÁRQUICA E FUNÇÕES</a:t>
            </a:r>
          </a:p>
        </p:txBody>
      </p:sp>
      <p:sp>
        <p:nvSpPr>
          <p:cNvPr name="Freeform 27" id="27"/>
          <p:cNvSpPr/>
          <p:nvPr/>
        </p:nvSpPr>
        <p:spPr>
          <a:xfrm flipH="false" flipV="false" rot="0">
            <a:off x="12401550" y="1495425"/>
            <a:ext cx="2628900" cy="1076325"/>
          </a:xfrm>
          <a:custGeom>
            <a:avLst/>
            <a:gdLst/>
            <a:ahLst/>
            <a:cxnLst/>
            <a:rect r="r" b="b" t="t" l="l"/>
            <a:pathLst>
              <a:path h="1076325" w="2628900">
                <a:moveTo>
                  <a:pt x="0" y="0"/>
                </a:moveTo>
                <a:lnTo>
                  <a:pt x="2628900" y="0"/>
                </a:lnTo>
                <a:lnTo>
                  <a:pt x="2628900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TextBox 28" id="28"/>
          <p:cNvSpPr txBox="true"/>
          <p:nvPr/>
        </p:nvSpPr>
        <p:spPr>
          <a:xfrm rot="0">
            <a:off x="12783312" y="1970341"/>
            <a:ext cx="1847088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23"/>
              </a:lnSpc>
            </a:pPr>
            <a:r>
              <a:rPr lang="en-US" b="true" sz="1769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DIREÇÃO GERAL</a:t>
            </a:r>
          </a:p>
        </p:txBody>
      </p:sp>
      <p:sp>
        <p:nvSpPr>
          <p:cNvPr name="Freeform 29" id="29"/>
          <p:cNvSpPr/>
          <p:nvPr/>
        </p:nvSpPr>
        <p:spPr>
          <a:xfrm flipH="false" flipV="false" rot="0">
            <a:off x="10668000" y="3000375"/>
            <a:ext cx="6096000" cy="647700"/>
          </a:xfrm>
          <a:custGeom>
            <a:avLst/>
            <a:gdLst/>
            <a:ahLst/>
            <a:cxnLst/>
            <a:rect r="r" b="b" t="t" l="l"/>
            <a:pathLst>
              <a:path h="647700" w="6096000">
                <a:moveTo>
                  <a:pt x="0" y="0"/>
                </a:moveTo>
                <a:lnTo>
                  <a:pt x="6096000" y="0"/>
                </a:lnTo>
                <a:lnTo>
                  <a:pt x="609600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13496925" y="2352675"/>
            <a:ext cx="219075" cy="866775"/>
          </a:xfrm>
          <a:custGeom>
            <a:avLst/>
            <a:gdLst/>
            <a:ahLst/>
            <a:cxnLst/>
            <a:rect r="r" b="b" t="t" l="l"/>
            <a:pathLst>
              <a:path h="866775" w="219075">
                <a:moveTo>
                  <a:pt x="0" y="0"/>
                </a:moveTo>
                <a:lnTo>
                  <a:pt x="219075" y="0"/>
                </a:lnTo>
                <a:lnTo>
                  <a:pt x="219075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9791700" y="3429000"/>
            <a:ext cx="1971675" cy="1285875"/>
          </a:xfrm>
          <a:custGeom>
            <a:avLst/>
            <a:gdLst/>
            <a:ahLst/>
            <a:cxnLst/>
            <a:rect r="r" b="b" t="t" l="l"/>
            <a:pathLst>
              <a:path h="1285875" w="1971675">
                <a:moveTo>
                  <a:pt x="0" y="0"/>
                </a:moveTo>
                <a:lnTo>
                  <a:pt x="1971675" y="0"/>
                </a:lnTo>
                <a:lnTo>
                  <a:pt x="1971675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TextBox 32" id="32"/>
          <p:cNvSpPr txBox="true"/>
          <p:nvPr/>
        </p:nvSpPr>
        <p:spPr>
          <a:xfrm rot="0">
            <a:off x="10168128" y="3966020"/>
            <a:ext cx="1097280" cy="257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53"/>
              </a:lnSpc>
            </a:pPr>
            <a:r>
              <a:rPr lang="en-US" b="true" sz="1628">
                <a:solidFill>
                  <a:srgbClr val="192839"/>
                </a:solidFill>
                <a:latin typeface="Inter Bold"/>
                <a:ea typeface="Inter Bold"/>
                <a:cs typeface="Inter Bold"/>
                <a:sym typeface="Inter Bold"/>
              </a:rPr>
              <a:t>FINANÇAS</a:t>
            </a:r>
          </a:p>
        </p:txBody>
      </p:sp>
      <p:sp>
        <p:nvSpPr>
          <p:cNvPr name="Freeform 33" id="33"/>
          <p:cNvSpPr/>
          <p:nvPr/>
        </p:nvSpPr>
        <p:spPr>
          <a:xfrm flipH="false" flipV="false" rot="0">
            <a:off x="11753850" y="3429000"/>
            <a:ext cx="1962150" cy="1285875"/>
          </a:xfrm>
          <a:custGeom>
            <a:avLst/>
            <a:gdLst/>
            <a:ahLst/>
            <a:cxnLst/>
            <a:rect r="r" b="b" t="t" l="l"/>
            <a:pathLst>
              <a:path h="1285875" w="1962150">
                <a:moveTo>
                  <a:pt x="0" y="0"/>
                </a:moveTo>
                <a:lnTo>
                  <a:pt x="1962150" y="0"/>
                </a:lnTo>
                <a:lnTo>
                  <a:pt x="1962150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TextBox 34" id="34"/>
          <p:cNvSpPr txBox="true"/>
          <p:nvPr/>
        </p:nvSpPr>
        <p:spPr>
          <a:xfrm rot="0">
            <a:off x="12088368" y="3985070"/>
            <a:ext cx="1243584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96"/>
              </a:lnSpc>
            </a:pPr>
            <a:r>
              <a:rPr lang="en-US" b="true" sz="1663">
                <a:solidFill>
                  <a:srgbClr val="192839"/>
                </a:solidFill>
                <a:latin typeface="Inter Bold"/>
                <a:ea typeface="Inter Bold"/>
                <a:cs typeface="Inter Bold"/>
                <a:sym typeface="Inter Bold"/>
              </a:rPr>
              <a:t>PRODUÇÃO</a:t>
            </a:r>
          </a:p>
        </p:txBody>
      </p:sp>
      <p:sp>
        <p:nvSpPr>
          <p:cNvPr name="Freeform 35" id="35"/>
          <p:cNvSpPr/>
          <p:nvPr/>
        </p:nvSpPr>
        <p:spPr>
          <a:xfrm flipH="false" flipV="false" rot="0">
            <a:off x="13716000" y="3429000"/>
            <a:ext cx="1962150" cy="1285875"/>
          </a:xfrm>
          <a:custGeom>
            <a:avLst/>
            <a:gdLst/>
            <a:ahLst/>
            <a:cxnLst/>
            <a:rect r="r" b="b" t="t" l="l"/>
            <a:pathLst>
              <a:path h="1285875" w="1962150">
                <a:moveTo>
                  <a:pt x="0" y="0"/>
                </a:moveTo>
                <a:lnTo>
                  <a:pt x="1962150" y="0"/>
                </a:lnTo>
                <a:lnTo>
                  <a:pt x="1962150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TextBox 36" id="36"/>
          <p:cNvSpPr txBox="true"/>
          <p:nvPr/>
        </p:nvSpPr>
        <p:spPr>
          <a:xfrm rot="0">
            <a:off x="14100048" y="3970782"/>
            <a:ext cx="1243584" cy="247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11"/>
              </a:lnSpc>
            </a:pPr>
            <a:r>
              <a:rPr lang="en-US" b="true" sz="1592">
                <a:solidFill>
                  <a:srgbClr val="192839"/>
                </a:solidFill>
                <a:latin typeface="Inter Bold"/>
                <a:ea typeface="Inter Bold"/>
                <a:cs typeface="Inter Bold"/>
                <a:sym typeface="Inter Bold"/>
              </a:rPr>
              <a:t>COMERCIAL</a:t>
            </a:r>
          </a:p>
        </p:txBody>
      </p:sp>
      <p:sp>
        <p:nvSpPr>
          <p:cNvPr name="Freeform 37" id="37"/>
          <p:cNvSpPr/>
          <p:nvPr/>
        </p:nvSpPr>
        <p:spPr>
          <a:xfrm flipH="false" flipV="false" rot="0">
            <a:off x="15887700" y="3429000"/>
            <a:ext cx="1752600" cy="1285875"/>
          </a:xfrm>
          <a:custGeom>
            <a:avLst/>
            <a:gdLst/>
            <a:ahLst/>
            <a:cxnLst/>
            <a:rect r="r" b="b" t="t" l="l"/>
            <a:pathLst>
              <a:path h="1285875" w="1752600">
                <a:moveTo>
                  <a:pt x="0" y="0"/>
                </a:moveTo>
                <a:lnTo>
                  <a:pt x="1752600" y="0"/>
                </a:lnTo>
                <a:lnTo>
                  <a:pt x="1752600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TextBox 38" id="38"/>
          <p:cNvSpPr txBox="true"/>
          <p:nvPr/>
        </p:nvSpPr>
        <p:spPr>
          <a:xfrm rot="0">
            <a:off x="16111728" y="3812096"/>
            <a:ext cx="1243584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23"/>
              </a:lnSpc>
            </a:pPr>
            <a:r>
              <a:rPr lang="en-US" b="true" sz="1769">
                <a:solidFill>
                  <a:srgbClr val="192839"/>
                </a:solidFill>
                <a:latin typeface="Inter Bold"/>
                <a:ea typeface="Inter Bold"/>
                <a:cs typeface="Inter Bold"/>
                <a:sym typeface="Inter Bold"/>
              </a:rPr>
              <a:t>RECURSOS HUMANOS</a:t>
            </a:r>
          </a:p>
        </p:txBody>
      </p:sp>
      <p:sp>
        <p:nvSpPr>
          <p:cNvPr name="Freeform 39" id="39"/>
          <p:cNvSpPr/>
          <p:nvPr/>
        </p:nvSpPr>
        <p:spPr>
          <a:xfrm flipH="false" flipV="false" rot="0">
            <a:off x="10668000" y="4495800"/>
            <a:ext cx="219075" cy="647700"/>
          </a:xfrm>
          <a:custGeom>
            <a:avLst/>
            <a:gdLst/>
            <a:ahLst/>
            <a:cxnLst/>
            <a:rect r="r" b="b" t="t" l="l"/>
            <a:pathLst>
              <a:path h="647700" w="219075">
                <a:moveTo>
                  <a:pt x="0" y="0"/>
                </a:moveTo>
                <a:lnTo>
                  <a:pt x="219075" y="0"/>
                </a:lnTo>
                <a:lnTo>
                  <a:pt x="21907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Freeform 40" id="40"/>
          <p:cNvSpPr/>
          <p:nvPr/>
        </p:nvSpPr>
        <p:spPr>
          <a:xfrm flipH="false" flipV="false" rot="0">
            <a:off x="9791700" y="5143500"/>
            <a:ext cx="1971675" cy="1714500"/>
          </a:xfrm>
          <a:custGeom>
            <a:avLst/>
            <a:gdLst/>
            <a:ahLst/>
            <a:cxnLst/>
            <a:rect r="r" b="b" t="t" l="l"/>
            <a:pathLst>
              <a:path h="1714500" w="1971675">
                <a:moveTo>
                  <a:pt x="0" y="0"/>
                </a:moveTo>
                <a:lnTo>
                  <a:pt x="1971675" y="0"/>
                </a:lnTo>
                <a:lnTo>
                  <a:pt x="1971675" y="1714500"/>
                </a:lnTo>
                <a:lnTo>
                  <a:pt x="0" y="1714500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0" r="0" b="0"/>
            </a:stretch>
          </a:blipFill>
        </p:spPr>
      </p:sp>
      <p:sp>
        <p:nvSpPr>
          <p:cNvPr name="TextBox 41" id="41"/>
          <p:cNvSpPr txBox="true"/>
          <p:nvPr/>
        </p:nvSpPr>
        <p:spPr>
          <a:xfrm rot="0">
            <a:off x="10204704" y="5461718"/>
            <a:ext cx="1024128" cy="962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01"/>
              </a:lnSpc>
            </a:pPr>
            <a:r>
              <a:rPr lang="en-US" sz="1734">
                <a:solidFill>
                  <a:srgbClr val="192839"/>
                </a:solidFill>
                <a:latin typeface="Inter"/>
                <a:ea typeface="Inter"/>
                <a:cs typeface="Inter"/>
                <a:sym typeface="Inter"/>
              </a:rPr>
              <a:t>Planear</a:t>
            </a:r>
          </a:p>
          <a:p>
            <a:pPr algn="ctr">
              <a:lnSpc>
                <a:spcPts val="2601"/>
              </a:lnSpc>
            </a:pPr>
            <a:r>
              <a:rPr lang="en-US" sz="1734">
                <a:solidFill>
                  <a:srgbClr val="192839"/>
                </a:solidFill>
                <a:latin typeface="Inter"/>
                <a:ea typeface="Inter"/>
                <a:cs typeface="Inter"/>
                <a:sym typeface="Inter"/>
              </a:rPr>
              <a:t>Organizar</a:t>
            </a:r>
          </a:p>
          <a:p>
            <a:pPr algn="ctr">
              <a:lnSpc>
                <a:spcPts val="2601"/>
              </a:lnSpc>
            </a:pPr>
            <a:r>
              <a:rPr lang="en-US" sz="1734">
                <a:solidFill>
                  <a:srgbClr val="192839"/>
                </a:solidFill>
                <a:latin typeface="Inter"/>
                <a:ea typeface="Inter"/>
                <a:cs typeface="Inter"/>
                <a:sym typeface="Inter"/>
              </a:rPr>
              <a:t>Controlar</a:t>
            </a:r>
          </a:p>
        </p:txBody>
      </p:sp>
      <p:sp>
        <p:nvSpPr>
          <p:cNvPr name="Freeform 42" id="42"/>
          <p:cNvSpPr/>
          <p:nvPr/>
        </p:nvSpPr>
        <p:spPr>
          <a:xfrm flipH="false" flipV="false" rot="0">
            <a:off x="11753850" y="5143500"/>
            <a:ext cx="1962150" cy="1714500"/>
          </a:xfrm>
          <a:custGeom>
            <a:avLst/>
            <a:gdLst/>
            <a:ahLst/>
            <a:cxnLst/>
            <a:rect r="r" b="b" t="t" l="l"/>
            <a:pathLst>
              <a:path h="1714500" w="1962150">
                <a:moveTo>
                  <a:pt x="0" y="0"/>
                </a:moveTo>
                <a:lnTo>
                  <a:pt x="1962150" y="0"/>
                </a:lnTo>
                <a:lnTo>
                  <a:pt x="1962150" y="1714500"/>
                </a:lnTo>
                <a:lnTo>
                  <a:pt x="0" y="1714500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0" t="0" r="0" b="0"/>
            </a:stretch>
          </a:blipFill>
        </p:spPr>
      </p:sp>
      <p:sp>
        <p:nvSpPr>
          <p:cNvPr name="TextBox 43" id="43"/>
          <p:cNvSpPr txBox="true"/>
          <p:nvPr/>
        </p:nvSpPr>
        <p:spPr>
          <a:xfrm rot="0">
            <a:off x="12161520" y="5484855"/>
            <a:ext cx="1097280" cy="9258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48"/>
              </a:lnSpc>
            </a:pPr>
            <a:r>
              <a:rPr lang="en-US" sz="1698">
                <a:solidFill>
                  <a:srgbClr val="192839"/>
                </a:solidFill>
                <a:latin typeface="Inter"/>
                <a:ea typeface="Inter"/>
                <a:cs typeface="Inter"/>
                <a:sym typeface="Inter"/>
              </a:rPr>
              <a:t>Organizar</a:t>
            </a:r>
          </a:p>
          <a:p>
            <a:pPr algn="ctr">
              <a:lnSpc>
                <a:spcPts val="2548"/>
              </a:lnSpc>
            </a:pPr>
            <a:r>
              <a:rPr lang="en-US" sz="1698">
                <a:solidFill>
                  <a:srgbClr val="192839"/>
                </a:solidFill>
                <a:latin typeface="Inter"/>
                <a:ea typeface="Inter"/>
                <a:cs typeface="Inter"/>
                <a:sym typeface="Inter"/>
              </a:rPr>
              <a:t>Comandar</a:t>
            </a:r>
          </a:p>
          <a:p>
            <a:pPr algn="ctr">
              <a:lnSpc>
                <a:spcPts val="2548"/>
              </a:lnSpc>
            </a:pPr>
            <a:r>
              <a:rPr lang="en-US" sz="1698">
                <a:solidFill>
                  <a:srgbClr val="192839"/>
                </a:solidFill>
                <a:latin typeface="Inter"/>
                <a:ea typeface="Inter"/>
                <a:cs typeface="Inter"/>
                <a:sym typeface="Inter"/>
              </a:rPr>
              <a:t>Coordenar</a:t>
            </a:r>
          </a:p>
        </p:txBody>
      </p:sp>
      <p:sp>
        <p:nvSpPr>
          <p:cNvPr name="Freeform 44" id="44"/>
          <p:cNvSpPr/>
          <p:nvPr/>
        </p:nvSpPr>
        <p:spPr>
          <a:xfrm flipH="false" flipV="false" rot="0">
            <a:off x="13716000" y="5143500"/>
            <a:ext cx="1962150" cy="1714500"/>
          </a:xfrm>
          <a:custGeom>
            <a:avLst/>
            <a:gdLst/>
            <a:ahLst/>
            <a:cxnLst/>
            <a:rect r="r" b="b" t="t" l="l"/>
            <a:pathLst>
              <a:path h="1714500" w="1962150">
                <a:moveTo>
                  <a:pt x="0" y="0"/>
                </a:moveTo>
                <a:lnTo>
                  <a:pt x="1962150" y="0"/>
                </a:lnTo>
                <a:lnTo>
                  <a:pt x="1962150" y="1714500"/>
                </a:lnTo>
                <a:lnTo>
                  <a:pt x="0" y="1714500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l="0" t="0" r="0" b="0"/>
            </a:stretch>
          </a:blipFill>
        </p:spPr>
      </p:sp>
      <p:sp>
        <p:nvSpPr>
          <p:cNvPr name="TextBox 45" id="45"/>
          <p:cNvSpPr txBox="true"/>
          <p:nvPr/>
        </p:nvSpPr>
        <p:spPr>
          <a:xfrm rot="0">
            <a:off x="14209776" y="5488267"/>
            <a:ext cx="1024128" cy="9095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42"/>
              </a:lnSpc>
            </a:pPr>
            <a:r>
              <a:rPr lang="en-US" sz="1628">
                <a:solidFill>
                  <a:srgbClr val="192839"/>
                </a:solidFill>
                <a:latin typeface="Inter"/>
                <a:ea typeface="Inter"/>
                <a:cs typeface="Inter"/>
                <a:sym typeface="Inter"/>
              </a:rPr>
              <a:t>Planear</a:t>
            </a:r>
          </a:p>
          <a:p>
            <a:pPr algn="ctr">
              <a:lnSpc>
                <a:spcPts val="2442"/>
              </a:lnSpc>
            </a:pPr>
            <a:r>
              <a:rPr lang="en-US" sz="1628">
                <a:solidFill>
                  <a:srgbClr val="192839"/>
                </a:solidFill>
                <a:latin typeface="Inter"/>
                <a:ea typeface="Inter"/>
                <a:cs typeface="Inter"/>
                <a:sym typeface="Inter"/>
              </a:rPr>
              <a:t>Comandar</a:t>
            </a:r>
          </a:p>
          <a:p>
            <a:pPr algn="ctr">
              <a:lnSpc>
                <a:spcPts val="2442"/>
              </a:lnSpc>
            </a:pPr>
            <a:r>
              <a:rPr lang="en-US" sz="1628">
                <a:solidFill>
                  <a:srgbClr val="192839"/>
                </a:solidFill>
                <a:latin typeface="Inter"/>
                <a:ea typeface="Inter"/>
                <a:cs typeface="Inter"/>
                <a:sym typeface="Inter"/>
              </a:rPr>
              <a:t>Controlar</a:t>
            </a:r>
          </a:p>
        </p:txBody>
      </p:sp>
      <p:sp>
        <p:nvSpPr>
          <p:cNvPr name="Freeform 46" id="46"/>
          <p:cNvSpPr/>
          <p:nvPr/>
        </p:nvSpPr>
        <p:spPr>
          <a:xfrm flipH="false" flipV="false" rot="0">
            <a:off x="15887700" y="5143500"/>
            <a:ext cx="1752600" cy="1714500"/>
          </a:xfrm>
          <a:custGeom>
            <a:avLst/>
            <a:gdLst/>
            <a:ahLst/>
            <a:cxnLst/>
            <a:rect r="r" b="b" t="t" l="l"/>
            <a:pathLst>
              <a:path h="1714500" w="1752600">
                <a:moveTo>
                  <a:pt x="0" y="0"/>
                </a:moveTo>
                <a:lnTo>
                  <a:pt x="1752600" y="0"/>
                </a:lnTo>
                <a:lnTo>
                  <a:pt x="1752600" y="1714500"/>
                </a:lnTo>
                <a:lnTo>
                  <a:pt x="0" y="1714500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 l="0" t="0" r="0" b="0"/>
            </a:stretch>
          </a:blipFill>
        </p:spPr>
      </p:sp>
      <p:sp>
        <p:nvSpPr>
          <p:cNvPr name="TextBox 47" id="47"/>
          <p:cNvSpPr txBox="true"/>
          <p:nvPr/>
        </p:nvSpPr>
        <p:spPr>
          <a:xfrm rot="0">
            <a:off x="16184880" y="5484855"/>
            <a:ext cx="1097280" cy="9258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48"/>
              </a:lnSpc>
            </a:pPr>
            <a:r>
              <a:rPr lang="en-US" sz="1698">
                <a:solidFill>
                  <a:srgbClr val="192839"/>
                </a:solidFill>
                <a:latin typeface="Inter"/>
                <a:ea typeface="Inter"/>
                <a:cs typeface="Inter"/>
                <a:sym typeface="Inter"/>
              </a:rPr>
              <a:t>Organizar</a:t>
            </a:r>
          </a:p>
          <a:p>
            <a:pPr algn="ctr">
              <a:lnSpc>
                <a:spcPts val="2548"/>
              </a:lnSpc>
            </a:pPr>
            <a:r>
              <a:rPr lang="en-US" sz="1698">
                <a:solidFill>
                  <a:srgbClr val="192839"/>
                </a:solidFill>
                <a:latin typeface="Inter"/>
                <a:ea typeface="Inter"/>
                <a:cs typeface="Inter"/>
                <a:sym typeface="Inter"/>
              </a:rPr>
              <a:t>Coordenar</a:t>
            </a:r>
          </a:p>
          <a:p>
            <a:pPr algn="ctr">
              <a:lnSpc>
                <a:spcPts val="2548"/>
              </a:lnSpc>
            </a:pPr>
            <a:r>
              <a:rPr lang="en-US" sz="1698">
                <a:solidFill>
                  <a:srgbClr val="192839"/>
                </a:solidFill>
                <a:latin typeface="Inter"/>
                <a:ea typeface="Inter"/>
                <a:cs typeface="Inter"/>
                <a:sym typeface="Inter"/>
              </a:rPr>
              <a:t>Controlar</a:t>
            </a:r>
          </a:p>
        </p:txBody>
      </p:sp>
      <p:sp>
        <p:nvSpPr>
          <p:cNvPr name="Freeform 48" id="48"/>
          <p:cNvSpPr/>
          <p:nvPr/>
        </p:nvSpPr>
        <p:spPr>
          <a:xfrm flipH="false" flipV="false" rot="0">
            <a:off x="10668000" y="6638925"/>
            <a:ext cx="219075" cy="866775"/>
          </a:xfrm>
          <a:custGeom>
            <a:avLst/>
            <a:gdLst/>
            <a:ahLst/>
            <a:cxnLst/>
            <a:rect r="r" b="b" t="t" l="l"/>
            <a:pathLst>
              <a:path h="866775" w="219075">
                <a:moveTo>
                  <a:pt x="0" y="0"/>
                </a:moveTo>
                <a:lnTo>
                  <a:pt x="219075" y="0"/>
                </a:lnTo>
                <a:lnTo>
                  <a:pt x="219075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 l="0" t="0" r="0" b="0"/>
            </a:stretch>
          </a:blipFill>
        </p:spPr>
      </p:sp>
      <p:sp>
        <p:nvSpPr>
          <p:cNvPr name="Freeform 49" id="49"/>
          <p:cNvSpPr/>
          <p:nvPr/>
        </p:nvSpPr>
        <p:spPr>
          <a:xfrm flipH="false" flipV="false" rot="0">
            <a:off x="9791700" y="7496175"/>
            <a:ext cx="1971675" cy="1076325"/>
          </a:xfrm>
          <a:custGeom>
            <a:avLst/>
            <a:gdLst/>
            <a:ahLst/>
            <a:cxnLst/>
            <a:rect r="r" b="b" t="t" l="l"/>
            <a:pathLst>
              <a:path h="1076325" w="1971675">
                <a:moveTo>
                  <a:pt x="0" y="0"/>
                </a:moveTo>
                <a:lnTo>
                  <a:pt x="1971675" y="0"/>
                </a:lnTo>
                <a:lnTo>
                  <a:pt x="1971675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 l="0" t="0" r="0" b="0"/>
            </a:stretch>
          </a:blipFill>
        </p:spPr>
      </p:sp>
      <p:sp>
        <p:nvSpPr>
          <p:cNvPr name="TextBox 50" id="50"/>
          <p:cNvSpPr txBox="true"/>
          <p:nvPr/>
        </p:nvSpPr>
        <p:spPr>
          <a:xfrm rot="0">
            <a:off x="768096" y="5562410"/>
            <a:ext cx="4718304" cy="314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06"/>
              </a:lnSpc>
            </a:pPr>
            <a:r>
              <a:rPr lang="en-US" sz="2088" b="tru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14 PRINCÍPIOS DA ADMINISTRAÇÃO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640080" y="8664966"/>
            <a:ext cx="640080" cy="15901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979"/>
              </a:lnSpc>
            </a:pPr>
            <a:r>
              <a:rPr lang="en-US" sz="11979" b="true">
                <a:solidFill>
                  <a:srgbClr val="192839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?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10241280" y="7879842"/>
            <a:ext cx="987552" cy="257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81"/>
              </a:lnSpc>
            </a:pPr>
            <a:r>
              <a:rPr lang="en-US" b="true" sz="1734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EQUIPAS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12198096" y="7879842"/>
            <a:ext cx="987552" cy="257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81"/>
              </a:lnSpc>
            </a:pPr>
            <a:r>
              <a:rPr lang="en-US" b="true" sz="1734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EQUIPAS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14209776" y="7879842"/>
            <a:ext cx="987552" cy="257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81"/>
              </a:lnSpc>
            </a:pPr>
            <a:r>
              <a:rPr lang="en-US" b="true" sz="1734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EQUIPAS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16258032" y="7879842"/>
            <a:ext cx="987552" cy="257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81"/>
              </a:lnSpc>
            </a:pPr>
            <a:r>
              <a:rPr lang="en-US" b="true" sz="1734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EQUIPAS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10442448" y="9088564"/>
            <a:ext cx="6309360" cy="257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81"/>
              </a:lnSpc>
            </a:pPr>
            <a:r>
              <a:rPr lang="en-US" sz="1734">
                <a:solidFill>
                  <a:srgbClr val="192839"/>
                </a:solidFill>
                <a:latin typeface="Inter"/>
                <a:ea typeface="Inter"/>
                <a:cs typeface="Inter"/>
                <a:sym typeface="Inter"/>
              </a:rPr>
              <a:t>Coordenação e controle asseguram a unidade e a eficiência.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534775" y="0"/>
            <a:ext cx="6753225" cy="10287000"/>
          </a:xfrm>
          <a:custGeom>
            <a:avLst/>
            <a:gdLst/>
            <a:ahLst/>
            <a:cxnLst/>
            <a:rect r="r" b="b" t="t" l="l"/>
            <a:pathLst>
              <a:path h="10287000" w="6753225">
                <a:moveTo>
                  <a:pt x="0" y="0"/>
                </a:moveTo>
                <a:lnTo>
                  <a:pt x="6753225" y="0"/>
                </a:lnTo>
                <a:lnTo>
                  <a:pt x="675322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31520" y="595136"/>
            <a:ext cx="9162288" cy="1060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008"/>
              </a:lnSpc>
            </a:pPr>
            <a:r>
              <a:rPr lang="en-US" b="true" sz="8008" spc="-240">
                <a:solidFill>
                  <a:srgbClr val="1D354B"/>
                </a:solidFill>
                <a:latin typeface="Inter Bold"/>
                <a:ea typeface="Inter Bold"/>
                <a:cs typeface="Inter Bold"/>
                <a:sym typeface="Inter Bold"/>
              </a:rPr>
              <a:t>TAYLOR VS FAYOL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31520" y="1719340"/>
            <a:ext cx="11942064" cy="637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53"/>
              </a:lnSpc>
            </a:pPr>
            <a:r>
              <a:rPr lang="en-US" b="true" sz="4853" spc="-145">
                <a:solidFill>
                  <a:srgbClr val="F4B75B"/>
                </a:solidFill>
                <a:latin typeface="Inter Bold"/>
                <a:ea typeface="Inter Bold"/>
                <a:cs typeface="Inter Bold"/>
                <a:sym typeface="Inter Bold"/>
              </a:rPr>
              <a:t>DIFERENÇAS E COMPLEMENTARIDADE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0" y="2571750"/>
            <a:ext cx="1962150" cy="1714500"/>
          </a:xfrm>
          <a:custGeom>
            <a:avLst/>
            <a:gdLst/>
            <a:ahLst/>
            <a:cxnLst/>
            <a:rect r="r" b="b" t="t" l="l"/>
            <a:pathLst>
              <a:path h="1714500" w="1962150">
                <a:moveTo>
                  <a:pt x="0" y="0"/>
                </a:moveTo>
                <a:lnTo>
                  <a:pt x="1962150" y="0"/>
                </a:lnTo>
                <a:lnTo>
                  <a:pt x="1962150" y="1714500"/>
                </a:lnTo>
                <a:lnTo>
                  <a:pt x="0" y="17145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731520" y="2813374"/>
            <a:ext cx="731520" cy="1321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29"/>
              </a:lnSpc>
            </a:pPr>
            <a:r>
              <a:rPr lang="en-US" b="true" sz="10029" spc="-300">
                <a:solidFill>
                  <a:srgbClr val="F4B75B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?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733550" y="2571750"/>
            <a:ext cx="9372600" cy="1714500"/>
          </a:xfrm>
          <a:custGeom>
            <a:avLst/>
            <a:gdLst/>
            <a:ahLst/>
            <a:cxnLst/>
            <a:rect r="r" b="b" t="t" l="l"/>
            <a:pathLst>
              <a:path h="1714500" w="9372600">
                <a:moveTo>
                  <a:pt x="0" y="0"/>
                </a:moveTo>
                <a:lnTo>
                  <a:pt x="9372600" y="0"/>
                </a:lnTo>
                <a:lnTo>
                  <a:pt x="9372600" y="1714500"/>
                </a:lnTo>
                <a:lnTo>
                  <a:pt x="0" y="17145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2121408" y="2811083"/>
            <a:ext cx="7424928" cy="10483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65"/>
              </a:lnSpc>
            </a:pPr>
            <a:r>
              <a:rPr lang="en-US" sz="2975" b="true">
                <a:solidFill>
                  <a:srgbClr val="1D354B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Qual destes princípios pertence a Taylor </a:t>
            </a:r>
          </a:p>
          <a:p>
            <a:pPr algn="l">
              <a:lnSpc>
                <a:spcPts val="4165"/>
              </a:lnSpc>
            </a:pPr>
            <a:r>
              <a:rPr lang="en-US" sz="2975" b="true">
                <a:solidFill>
                  <a:srgbClr val="1D354B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e qual a Fayol?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428625" y="4286250"/>
            <a:ext cx="5457825" cy="647700"/>
          </a:xfrm>
          <a:custGeom>
            <a:avLst/>
            <a:gdLst/>
            <a:ahLst/>
            <a:cxnLst/>
            <a:rect r="r" b="b" t="t" l="l"/>
            <a:pathLst>
              <a:path h="647700" w="5457825">
                <a:moveTo>
                  <a:pt x="0" y="0"/>
                </a:moveTo>
                <a:lnTo>
                  <a:pt x="5457825" y="0"/>
                </a:lnTo>
                <a:lnTo>
                  <a:pt x="545782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938528" y="4497962"/>
            <a:ext cx="2523744" cy="3065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7"/>
              </a:lnSpc>
            </a:pPr>
            <a:r>
              <a:rPr lang="en-US" b="true" sz="1805">
                <a:solidFill>
                  <a:srgbClr val="F4F4F4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ENFOQUE DE TAYLOR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428625" y="4714875"/>
            <a:ext cx="5457825" cy="1933575"/>
          </a:xfrm>
          <a:custGeom>
            <a:avLst/>
            <a:gdLst/>
            <a:ahLst/>
            <a:cxnLst/>
            <a:rect r="r" b="b" t="t" l="l"/>
            <a:pathLst>
              <a:path h="1933575" w="5457825">
                <a:moveTo>
                  <a:pt x="0" y="0"/>
                </a:moveTo>
                <a:lnTo>
                  <a:pt x="5457825" y="0"/>
                </a:lnTo>
                <a:lnTo>
                  <a:pt x="5457825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876925" y="4286250"/>
            <a:ext cx="5448300" cy="647700"/>
          </a:xfrm>
          <a:custGeom>
            <a:avLst/>
            <a:gdLst/>
            <a:ahLst/>
            <a:cxnLst/>
            <a:rect r="r" b="b" t="t" l="l"/>
            <a:pathLst>
              <a:path h="647700" w="5448300">
                <a:moveTo>
                  <a:pt x="0" y="0"/>
                </a:moveTo>
                <a:lnTo>
                  <a:pt x="5448300" y="0"/>
                </a:lnTo>
                <a:lnTo>
                  <a:pt x="544830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7406640" y="4497962"/>
            <a:ext cx="2395728" cy="3065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7"/>
              </a:lnSpc>
            </a:pPr>
            <a:r>
              <a:rPr lang="en-US" b="true" sz="1805">
                <a:solidFill>
                  <a:srgbClr val="1D354B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ENFOQUE DE FAYOL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5876925" y="4714875"/>
            <a:ext cx="5448300" cy="1933575"/>
          </a:xfrm>
          <a:custGeom>
            <a:avLst/>
            <a:gdLst/>
            <a:ahLst/>
            <a:cxnLst/>
            <a:rect r="r" b="b" t="t" l="l"/>
            <a:pathLst>
              <a:path h="1933575" w="5448300">
                <a:moveTo>
                  <a:pt x="0" y="0"/>
                </a:moveTo>
                <a:lnTo>
                  <a:pt x="5448300" y="0"/>
                </a:lnTo>
                <a:lnTo>
                  <a:pt x="5448300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428625" y="6858000"/>
            <a:ext cx="10896600" cy="647700"/>
          </a:xfrm>
          <a:custGeom>
            <a:avLst/>
            <a:gdLst/>
            <a:ahLst/>
            <a:cxnLst/>
            <a:rect r="r" b="b" t="t" l="l"/>
            <a:pathLst>
              <a:path h="647700" w="10896600">
                <a:moveTo>
                  <a:pt x="0" y="0"/>
                </a:moveTo>
                <a:lnTo>
                  <a:pt x="10896600" y="0"/>
                </a:lnTo>
                <a:lnTo>
                  <a:pt x="1089660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786384" y="6977129"/>
            <a:ext cx="3639312" cy="3065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7"/>
              </a:lnSpc>
            </a:pPr>
            <a:r>
              <a:rPr lang="en-US" sz="1805" b="true">
                <a:solidFill>
                  <a:srgbClr val="F4F4F4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CLASSIFIQUE AS AFIRMAÇÕES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428625" y="7286625"/>
            <a:ext cx="5457825" cy="2571750"/>
          </a:xfrm>
          <a:custGeom>
            <a:avLst/>
            <a:gdLst/>
            <a:ahLst/>
            <a:cxnLst/>
            <a:rect r="r" b="b" t="t" l="l"/>
            <a:pathLst>
              <a:path h="2571750" w="5457825">
                <a:moveTo>
                  <a:pt x="0" y="0"/>
                </a:moveTo>
                <a:lnTo>
                  <a:pt x="5457825" y="0"/>
                </a:lnTo>
                <a:lnTo>
                  <a:pt x="5457825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1024128" y="7611460"/>
            <a:ext cx="3913632" cy="5500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29"/>
              </a:lnSpc>
            </a:pPr>
            <a:r>
              <a:rPr lang="en-US" sz="1592">
                <a:solidFill>
                  <a:srgbClr val="1D354B"/>
                </a:solidFill>
                <a:latin typeface="Inter"/>
                <a:ea typeface="Inter"/>
                <a:cs typeface="Inter"/>
                <a:sym typeface="Inter"/>
              </a:rPr>
              <a:t>Estudar tempos e movimentos para eliminar desperdicios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7114032" y="7620535"/>
            <a:ext cx="3438144" cy="5414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79"/>
              </a:lnSpc>
            </a:pPr>
            <a:r>
              <a:rPr lang="en-US" sz="1557">
                <a:solidFill>
                  <a:srgbClr val="1D354B"/>
                </a:solidFill>
                <a:latin typeface="Inter"/>
                <a:ea typeface="Inter"/>
                <a:cs typeface="Inter"/>
                <a:sym typeface="Inter"/>
              </a:rPr>
              <a:t>Unity of command; cada colaborador deve ter um só superior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7114032" y="9020779"/>
            <a:ext cx="3218688" cy="5500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29"/>
              </a:lnSpc>
            </a:pPr>
            <a:r>
              <a:rPr lang="en-US" sz="1592">
                <a:solidFill>
                  <a:srgbClr val="1D354B"/>
                </a:solidFill>
                <a:latin typeface="Inter"/>
                <a:ea typeface="Inter"/>
                <a:cs typeface="Inter"/>
                <a:sym typeface="Inter"/>
              </a:rPr>
              <a:t>Planeamento, organização, direção, coordenação e controle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804672" y="5112152"/>
            <a:ext cx="3584448" cy="322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76"/>
              </a:lnSpc>
            </a:pPr>
            <a:r>
              <a:rPr lang="en-US" sz="1911">
                <a:solidFill>
                  <a:srgbClr val="1D354B"/>
                </a:solidFill>
                <a:latin typeface="Inter"/>
                <a:ea typeface="Inter"/>
                <a:cs typeface="Inter"/>
                <a:sym typeface="Inter"/>
              </a:rPr>
              <a:t>Tarefas e métodos de trabalho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804672" y="5545868"/>
            <a:ext cx="2596896" cy="340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75"/>
              </a:lnSpc>
            </a:pPr>
            <a:r>
              <a:rPr lang="en-US" sz="1982">
                <a:solidFill>
                  <a:srgbClr val="1D354B"/>
                </a:solidFill>
                <a:latin typeface="Inter"/>
                <a:ea typeface="Inter"/>
                <a:cs typeface="Inter"/>
                <a:sym typeface="Inter"/>
              </a:rPr>
              <a:t>Eficiência operacional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804672" y="6003570"/>
            <a:ext cx="3474720" cy="341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25"/>
              </a:lnSpc>
            </a:pPr>
            <a:r>
              <a:rPr lang="en-US" sz="1947">
                <a:solidFill>
                  <a:srgbClr val="1D354B"/>
                </a:solidFill>
                <a:latin typeface="Inter"/>
                <a:ea typeface="Inter"/>
                <a:cs typeface="Inter"/>
                <a:sym typeface="Inter"/>
              </a:rPr>
              <a:t>Produtividade do trabalhador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6236208" y="5098314"/>
            <a:ext cx="2852928" cy="341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25"/>
              </a:lnSpc>
            </a:pPr>
            <a:r>
              <a:rPr lang="en-US" sz="1947">
                <a:solidFill>
                  <a:srgbClr val="1D354B"/>
                </a:solidFill>
                <a:latin typeface="Inter"/>
                <a:ea typeface="Inter"/>
                <a:cs typeface="Inter"/>
                <a:sym typeface="Inter"/>
              </a:rPr>
              <a:t>Estrutura organizacional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6236208" y="5540655"/>
            <a:ext cx="2761488" cy="341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25"/>
              </a:lnSpc>
            </a:pPr>
            <a:r>
              <a:rPr lang="en-US" sz="1947">
                <a:solidFill>
                  <a:srgbClr val="1D354B"/>
                </a:solidFill>
                <a:latin typeface="Inter"/>
                <a:ea typeface="Inter"/>
                <a:cs typeface="Inter"/>
                <a:sym typeface="Inter"/>
              </a:rPr>
              <a:t>Autoridade e hierarquia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6236208" y="6003570"/>
            <a:ext cx="4041648" cy="341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25"/>
              </a:lnSpc>
            </a:pPr>
            <a:r>
              <a:rPr lang="en-US" sz="1947">
                <a:solidFill>
                  <a:srgbClr val="1D354B"/>
                </a:solidFill>
                <a:latin typeface="Inter"/>
                <a:ea typeface="Inter"/>
                <a:cs typeface="Inter"/>
                <a:sym typeface="Inter"/>
              </a:rPr>
              <a:t>Coordenação e funções de gestão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694944" y="7604636"/>
            <a:ext cx="182880" cy="3065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7"/>
              </a:lnSpc>
            </a:pPr>
            <a:r>
              <a:rPr lang="en-US" sz="1805" b="true">
                <a:solidFill>
                  <a:srgbClr val="1D354B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1.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6729984" y="7616673"/>
            <a:ext cx="201168" cy="2824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79"/>
              </a:lnSpc>
            </a:pPr>
            <a:r>
              <a:rPr lang="en-US" sz="1628" b="true">
                <a:solidFill>
                  <a:srgbClr val="1D354B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4.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024128" y="8398641"/>
            <a:ext cx="4608576" cy="240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81"/>
              </a:lnSpc>
            </a:pPr>
            <a:r>
              <a:rPr lang="en-US" sz="1415">
                <a:solidFill>
                  <a:srgbClr val="1D354B"/>
                </a:solidFill>
                <a:latin typeface="Inter"/>
                <a:ea typeface="Inter"/>
                <a:cs typeface="Inter"/>
                <a:sym typeface="Inter"/>
              </a:rPr>
              <a:t>Definir funções claras para cada nível da organização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694944" y="8380024"/>
            <a:ext cx="201168" cy="2988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28"/>
              </a:lnSpc>
            </a:pPr>
            <a:r>
              <a:rPr lang="en-US" sz="1734" b="true">
                <a:solidFill>
                  <a:srgbClr val="1D354B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2.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7114032" y="8394329"/>
            <a:ext cx="3931920" cy="248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31"/>
              </a:lnSpc>
            </a:pPr>
            <a:r>
              <a:rPr lang="en-US" sz="1450">
                <a:solidFill>
                  <a:srgbClr val="1D354B"/>
                </a:solidFill>
                <a:latin typeface="Inter"/>
                <a:ea typeface="Inter"/>
                <a:cs typeface="Inter"/>
                <a:sym typeface="Inter"/>
              </a:rPr>
              <a:t>Dividir o trabalho para aumentar a eficiência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6729984" y="8393861"/>
            <a:ext cx="201168" cy="2806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78"/>
              </a:lnSpc>
            </a:pPr>
            <a:r>
              <a:rPr lang="en-US" sz="1698" b="true">
                <a:solidFill>
                  <a:srgbClr val="1D354B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5.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024128" y="9063434"/>
            <a:ext cx="4242816" cy="248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80"/>
              </a:lnSpc>
            </a:pPr>
            <a:r>
              <a:rPr lang="en-US" sz="1486">
                <a:solidFill>
                  <a:srgbClr val="1D354B"/>
                </a:solidFill>
                <a:latin typeface="Inter"/>
                <a:ea typeface="Inter"/>
                <a:cs typeface="Inter"/>
                <a:sym typeface="Inter"/>
              </a:rPr>
              <a:t>Selecionar e formar o trabalhador para a tarefa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694944" y="9062066"/>
            <a:ext cx="201168" cy="2815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663" b="true">
                <a:solidFill>
                  <a:srgbClr val="1D354B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3.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6729984" y="9020918"/>
            <a:ext cx="201168" cy="2815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663" b="true">
                <a:solidFill>
                  <a:srgbClr val="1D354B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6.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267700" y="0"/>
            <a:ext cx="10020300" cy="10287000"/>
          </a:xfrm>
          <a:custGeom>
            <a:avLst/>
            <a:gdLst/>
            <a:ahLst/>
            <a:cxnLst/>
            <a:rect r="r" b="b" t="t" l="l"/>
            <a:pathLst>
              <a:path h="10287000" w="10020300">
                <a:moveTo>
                  <a:pt x="0" y="0"/>
                </a:moveTo>
                <a:lnTo>
                  <a:pt x="10020300" y="0"/>
                </a:lnTo>
                <a:lnTo>
                  <a:pt x="100203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841248" y="640461"/>
            <a:ext cx="7424928" cy="1095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74"/>
              </a:lnSpc>
            </a:pPr>
            <a:r>
              <a:rPr lang="en-US" sz="7229" b="true">
                <a:solidFill>
                  <a:srgbClr val="101010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LIMITAÇÕES DA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841248" y="1639824"/>
            <a:ext cx="8796528" cy="1123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02"/>
              </a:lnSpc>
            </a:pPr>
            <a:r>
              <a:rPr lang="en-US" sz="7335" b="true">
                <a:solidFill>
                  <a:srgbClr val="F4B34A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ESCOLA CLÁSSICA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866775" y="3000375"/>
            <a:ext cx="228600" cy="6429375"/>
          </a:xfrm>
          <a:custGeom>
            <a:avLst/>
            <a:gdLst/>
            <a:ahLst/>
            <a:cxnLst/>
            <a:rect r="r" b="b" t="t" l="l"/>
            <a:pathLst>
              <a:path h="6429375" w="228600">
                <a:moveTo>
                  <a:pt x="0" y="0"/>
                </a:moveTo>
                <a:lnTo>
                  <a:pt x="228600" y="0"/>
                </a:lnTo>
                <a:lnTo>
                  <a:pt x="228600" y="6429375"/>
                </a:lnTo>
                <a:lnTo>
                  <a:pt x="0" y="64293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481328" y="3214719"/>
            <a:ext cx="7040880" cy="4159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21"/>
              </a:lnSpc>
            </a:pPr>
            <a:r>
              <a:rPr lang="en-US" sz="2372">
                <a:solidFill>
                  <a:srgbClr val="101010"/>
                </a:solidFill>
                <a:latin typeface="Inter"/>
                <a:ea typeface="Inter"/>
                <a:cs typeface="Inter"/>
                <a:sym typeface="Inter"/>
              </a:rPr>
              <a:t>Visão mecanicista e reducionista da organização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304925" y="3638550"/>
            <a:ext cx="8058150" cy="219075"/>
          </a:xfrm>
          <a:custGeom>
            <a:avLst/>
            <a:gdLst/>
            <a:ahLst/>
            <a:cxnLst/>
            <a:rect r="r" b="b" t="t" l="l"/>
            <a:pathLst>
              <a:path h="219075" w="8058150">
                <a:moveTo>
                  <a:pt x="0" y="0"/>
                </a:moveTo>
                <a:lnTo>
                  <a:pt x="8058150" y="0"/>
                </a:lnTo>
                <a:lnTo>
                  <a:pt x="805815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481328" y="4017105"/>
            <a:ext cx="7754112" cy="4159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21"/>
              </a:lnSpc>
            </a:pPr>
            <a:r>
              <a:rPr lang="en-US" sz="2372">
                <a:solidFill>
                  <a:srgbClr val="101010"/>
                </a:solidFill>
                <a:latin typeface="Inter"/>
                <a:ea typeface="Inter"/>
                <a:cs typeface="Inter"/>
                <a:sym typeface="Inter"/>
              </a:rPr>
              <a:t>Trabalhador visto apenas como executante de tarefas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304925" y="4495800"/>
            <a:ext cx="8058150" cy="219075"/>
          </a:xfrm>
          <a:custGeom>
            <a:avLst/>
            <a:gdLst/>
            <a:ahLst/>
            <a:cxnLst/>
            <a:rect r="r" b="b" t="t" l="l"/>
            <a:pathLst>
              <a:path h="219075" w="8058150">
                <a:moveTo>
                  <a:pt x="0" y="0"/>
                </a:moveTo>
                <a:lnTo>
                  <a:pt x="8058150" y="0"/>
                </a:lnTo>
                <a:lnTo>
                  <a:pt x="805815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481328" y="4819179"/>
            <a:ext cx="7424928" cy="4055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1"/>
              </a:lnSpc>
            </a:pPr>
            <a:r>
              <a:rPr lang="en-US" sz="2407">
                <a:solidFill>
                  <a:srgbClr val="101010"/>
                </a:solidFill>
                <a:latin typeface="Inter"/>
                <a:ea typeface="Inter"/>
                <a:cs typeface="Inter"/>
                <a:sym typeface="Inter"/>
              </a:rPr>
              <a:t>Pouca atenção à motivação e às relações informais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304925" y="5353050"/>
            <a:ext cx="8058150" cy="219075"/>
          </a:xfrm>
          <a:custGeom>
            <a:avLst/>
            <a:gdLst/>
            <a:ahLst/>
            <a:cxnLst/>
            <a:rect r="r" b="b" t="t" l="l"/>
            <a:pathLst>
              <a:path h="219075" w="8058150">
                <a:moveTo>
                  <a:pt x="0" y="0"/>
                </a:moveTo>
                <a:lnTo>
                  <a:pt x="8058150" y="0"/>
                </a:lnTo>
                <a:lnTo>
                  <a:pt x="805815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481328" y="5611590"/>
            <a:ext cx="5468112" cy="4159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21"/>
              </a:lnSpc>
            </a:pPr>
            <a:r>
              <a:rPr lang="en-US" sz="2372">
                <a:solidFill>
                  <a:srgbClr val="101010"/>
                </a:solidFill>
                <a:latin typeface="Inter"/>
                <a:ea typeface="Inter"/>
                <a:cs typeface="Inter"/>
                <a:sym typeface="Inter"/>
              </a:rPr>
              <a:t>Rigidez excessiva e hierarquia pesada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1304925" y="6210300"/>
            <a:ext cx="7839075" cy="219075"/>
          </a:xfrm>
          <a:custGeom>
            <a:avLst/>
            <a:gdLst/>
            <a:ahLst/>
            <a:cxnLst/>
            <a:rect r="r" b="b" t="t" l="l"/>
            <a:pathLst>
              <a:path h="219075" w="7839075">
                <a:moveTo>
                  <a:pt x="0" y="0"/>
                </a:moveTo>
                <a:lnTo>
                  <a:pt x="7839075" y="0"/>
                </a:lnTo>
                <a:lnTo>
                  <a:pt x="78390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481328" y="6423951"/>
            <a:ext cx="5797296" cy="4055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1"/>
              </a:lnSpc>
            </a:pPr>
            <a:r>
              <a:rPr lang="en-US" sz="2407">
                <a:solidFill>
                  <a:srgbClr val="101010"/>
                </a:solidFill>
                <a:latin typeface="Inter"/>
                <a:ea typeface="Inter"/>
                <a:cs typeface="Inter"/>
                <a:sym typeface="Inter"/>
              </a:rPr>
              <a:t>Dilema entre produtividade e bem-estar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1304925" y="6858000"/>
            <a:ext cx="7629525" cy="219075"/>
          </a:xfrm>
          <a:custGeom>
            <a:avLst/>
            <a:gdLst/>
            <a:ahLst/>
            <a:cxnLst/>
            <a:rect r="r" b="b" t="t" l="l"/>
            <a:pathLst>
              <a:path h="219075" w="7629525">
                <a:moveTo>
                  <a:pt x="0" y="0"/>
                </a:moveTo>
                <a:lnTo>
                  <a:pt x="7629525" y="0"/>
                </a:lnTo>
                <a:lnTo>
                  <a:pt x="762952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481328" y="7220258"/>
            <a:ext cx="6784848" cy="8600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19"/>
              </a:lnSpc>
            </a:pPr>
            <a:r>
              <a:rPr lang="en-US" sz="2514">
                <a:solidFill>
                  <a:srgbClr val="101010"/>
                </a:solidFill>
                <a:latin typeface="Inter"/>
                <a:ea typeface="Inter"/>
                <a:cs typeface="Inter"/>
                <a:sym typeface="Inter"/>
              </a:rPr>
              <a:t>Limitações da medição em trabalhos criativos ou de conhecimento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1304925" y="8143875"/>
            <a:ext cx="7410450" cy="219075"/>
          </a:xfrm>
          <a:custGeom>
            <a:avLst/>
            <a:gdLst/>
            <a:ahLst/>
            <a:cxnLst/>
            <a:rect r="r" b="b" t="t" l="l"/>
            <a:pathLst>
              <a:path h="219075" w="7410450">
                <a:moveTo>
                  <a:pt x="0" y="0"/>
                </a:moveTo>
                <a:lnTo>
                  <a:pt x="7410450" y="0"/>
                </a:lnTo>
                <a:lnTo>
                  <a:pt x="741045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1481328" y="8444411"/>
            <a:ext cx="6967728" cy="8600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19"/>
              </a:lnSpc>
            </a:pPr>
            <a:r>
              <a:rPr lang="en-US" sz="2514" b="true">
                <a:solidFill>
                  <a:srgbClr val="101010"/>
                </a:solidFill>
                <a:latin typeface="Inter Bold"/>
                <a:ea typeface="Inter Bold"/>
                <a:cs typeface="Inter Bold"/>
                <a:sym typeface="Inter Bold"/>
              </a:rPr>
              <a:t>Necessidade de abordagens complementares </a:t>
            </a:r>
            <a:r>
              <a:rPr lang="en-US" sz="2514" b="true">
                <a:solidFill>
                  <a:srgbClr val="F4B34A"/>
                </a:solidFill>
                <a:latin typeface="Inter Bold"/>
                <a:ea typeface="Inter Bold"/>
                <a:cs typeface="Inter Bold"/>
                <a:sym typeface="Inter Bold"/>
              </a:rPr>
              <a:t>humanas e contingenciais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31520" y="623848"/>
            <a:ext cx="5212080" cy="9533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158"/>
              </a:lnSpc>
            </a:pPr>
            <a:r>
              <a:rPr lang="en-US" sz="7158" b="true">
                <a:solidFill>
                  <a:srgbClr val="202A3D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EXEMPLOS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31520" y="1610378"/>
            <a:ext cx="6894576" cy="18495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193"/>
              </a:lnSpc>
            </a:pPr>
            <a:r>
              <a:rPr lang="en-US" sz="7193" b="true">
                <a:solidFill>
                  <a:srgbClr val="FFBD59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PRÁTICOS</a:t>
            </a:r>
          </a:p>
          <a:p>
            <a:pPr algn="l">
              <a:lnSpc>
                <a:spcPts val="7193"/>
              </a:lnSpc>
            </a:pPr>
            <a:r>
              <a:rPr lang="en-US" sz="7193" b="true">
                <a:solidFill>
                  <a:srgbClr val="FFBD59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EM PORTUGAL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68096" y="3576392"/>
            <a:ext cx="6327648" cy="772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22"/>
              </a:lnSpc>
            </a:pPr>
            <a:r>
              <a:rPr lang="en-US" sz="2230">
                <a:solidFill>
                  <a:srgbClr val="202A3D"/>
                </a:solidFill>
                <a:latin typeface="Inter"/>
                <a:ea typeface="Inter"/>
                <a:cs typeface="Inter"/>
                <a:sym typeface="Inter"/>
              </a:rPr>
              <a:t>Empresas portuguesas com práticas alinhadas à Escola Clássica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647700" y="4495800"/>
            <a:ext cx="2838450" cy="1504950"/>
          </a:xfrm>
          <a:custGeom>
            <a:avLst/>
            <a:gdLst/>
            <a:ahLst/>
            <a:cxnLst/>
            <a:rect r="r" b="b" t="t" l="l"/>
            <a:pathLst>
              <a:path h="1504950" w="2838450">
                <a:moveTo>
                  <a:pt x="0" y="0"/>
                </a:moveTo>
                <a:lnTo>
                  <a:pt x="2838450" y="0"/>
                </a:lnTo>
                <a:lnTo>
                  <a:pt x="2838450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932688" y="4748960"/>
            <a:ext cx="1920240" cy="755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5"/>
              </a:lnSpc>
            </a:pPr>
            <a:r>
              <a:rPr lang="en-US" sz="2726" b="true">
                <a:solidFill>
                  <a:srgbClr val="FFBD59"/>
                </a:solidFill>
                <a:latin typeface="Inter Bold"/>
                <a:ea typeface="Inter Bold"/>
                <a:cs typeface="Inter Bold"/>
                <a:sym typeface="Inter Bold"/>
              </a:rPr>
              <a:t>MC / Continente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3257550" y="4495800"/>
            <a:ext cx="5886450" cy="1504950"/>
          </a:xfrm>
          <a:custGeom>
            <a:avLst/>
            <a:gdLst/>
            <a:ahLst/>
            <a:cxnLst/>
            <a:rect r="r" b="b" t="t" l="l"/>
            <a:pathLst>
              <a:path h="1504950" w="5886450">
                <a:moveTo>
                  <a:pt x="0" y="0"/>
                </a:moveTo>
                <a:lnTo>
                  <a:pt x="5886450" y="0"/>
                </a:lnTo>
                <a:lnTo>
                  <a:pt x="5886450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749040" y="4751102"/>
            <a:ext cx="4590288" cy="10450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75"/>
              </a:lnSpc>
            </a:pPr>
            <a:r>
              <a:rPr lang="en-US" sz="1982">
                <a:solidFill>
                  <a:srgbClr val="202A3D"/>
                </a:solidFill>
                <a:latin typeface="Inter"/>
                <a:ea typeface="Inter"/>
                <a:cs typeface="Inter"/>
                <a:sym typeface="Inter"/>
              </a:rPr>
              <a:t>Divisão de trabalho, planeamento, coordenação e controle de qualidade</a:t>
            </a:r>
          </a:p>
          <a:p>
            <a:pPr algn="l">
              <a:lnSpc>
                <a:spcPts val="2775"/>
              </a:lnSpc>
            </a:pPr>
            <a:r>
              <a:rPr lang="en-US" sz="1982">
                <a:solidFill>
                  <a:srgbClr val="202A3D"/>
                </a:solidFill>
                <a:latin typeface="Inter"/>
                <a:ea typeface="Inter"/>
                <a:cs typeface="Inter"/>
                <a:sym typeface="Inter"/>
              </a:rPr>
              <a:t>Mais de 400 lojas e logística integrada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647700" y="5781675"/>
            <a:ext cx="2838450" cy="1724025"/>
          </a:xfrm>
          <a:custGeom>
            <a:avLst/>
            <a:gdLst/>
            <a:ahLst/>
            <a:cxnLst/>
            <a:rect r="r" b="b" t="t" l="l"/>
            <a:pathLst>
              <a:path h="1724025" w="2838450">
                <a:moveTo>
                  <a:pt x="0" y="0"/>
                </a:moveTo>
                <a:lnTo>
                  <a:pt x="2838450" y="0"/>
                </a:lnTo>
                <a:lnTo>
                  <a:pt x="2838450" y="1724025"/>
                </a:lnTo>
                <a:lnTo>
                  <a:pt x="0" y="17240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932688" y="6494466"/>
            <a:ext cx="640080" cy="3414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00"/>
              </a:lnSpc>
            </a:pPr>
            <a:r>
              <a:rPr lang="en-US" sz="2407" b="true">
                <a:solidFill>
                  <a:srgbClr val="FFBD59"/>
                </a:solidFill>
                <a:latin typeface="Inter Bold"/>
                <a:ea typeface="Inter Bold"/>
                <a:cs typeface="Inter Bold"/>
                <a:sym typeface="Inter Bold"/>
              </a:rPr>
              <a:t>CTT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3257550" y="5781675"/>
            <a:ext cx="5886450" cy="1724025"/>
          </a:xfrm>
          <a:custGeom>
            <a:avLst/>
            <a:gdLst/>
            <a:ahLst/>
            <a:cxnLst/>
            <a:rect r="r" b="b" t="t" l="l"/>
            <a:pathLst>
              <a:path h="1724025" w="5886450">
                <a:moveTo>
                  <a:pt x="0" y="0"/>
                </a:moveTo>
                <a:lnTo>
                  <a:pt x="5886450" y="0"/>
                </a:lnTo>
                <a:lnTo>
                  <a:pt x="5886450" y="1724025"/>
                </a:lnTo>
                <a:lnTo>
                  <a:pt x="0" y="17240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3749040" y="6160421"/>
            <a:ext cx="4864608" cy="10450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75"/>
              </a:lnSpc>
            </a:pPr>
            <a:r>
              <a:rPr lang="en-US" sz="1982">
                <a:solidFill>
                  <a:srgbClr val="202A3D"/>
                </a:solidFill>
                <a:latin typeface="Inter"/>
                <a:ea typeface="Inter"/>
                <a:cs typeface="Inter"/>
                <a:sym typeface="Inter"/>
              </a:rPr>
              <a:t>Processos sequenciais e especializados, padronização e eficiência operacional</a:t>
            </a:r>
          </a:p>
          <a:p>
            <a:pPr algn="l">
              <a:lnSpc>
                <a:spcPts val="2775"/>
              </a:lnSpc>
            </a:pPr>
            <a:r>
              <a:rPr lang="en-US" sz="1982">
                <a:solidFill>
                  <a:srgbClr val="202A3D"/>
                </a:solidFill>
                <a:latin typeface="Inter"/>
                <a:ea typeface="Inter"/>
                <a:cs typeface="Inter"/>
                <a:sym typeface="Inter"/>
              </a:rPr>
              <a:t>Foco na experiência do cliente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647700" y="7286625"/>
            <a:ext cx="2838450" cy="1504950"/>
          </a:xfrm>
          <a:custGeom>
            <a:avLst/>
            <a:gdLst/>
            <a:ahLst/>
            <a:cxnLst/>
            <a:rect r="r" b="b" t="t" l="l"/>
            <a:pathLst>
              <a:path h="1504950" w="2838450">
                <a:moveTo>
                  <a:pt x="0" y="0"/>
                </a:moveTo>
                <a:lnTo>
                  <a:pt x="2838450" y="0"/>
                </a:lnTo>
                <a:lnTo>
                  <a:pt x="2838450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932688" y="7588393"/>
            <a:ext cx="2048256" cy="7760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21"/>
              </a:lnSpc>
            </a:pPr>
            <a:r>
              <a:rPr lang="en-US" sz="2797" b="true">
                <a:solidFill>
                  <a:srgbClr val="FFBD59"/>
                </a:solidFill>
                <a:latin typeface="Inter Bold"/>
                <a:ea typeface="Inter Bold"/>
                <a:cs typeface="Inter Bold"/>
                <a:sym typeface="Inter Bold"/>
              </a:rPr>
              <a:t>McDonald's Portugal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3257550" y="7286625"/>
            <a:ext cx="5886450" cy="1504950"/>
          </a:xfrm>
          <a:custGeom>
            <a:avLst/>
            <a:gdLst/>
            <a:ahLst/>
            <a:cxnLst/>
            <a:rect r="r" b="b" t="t" l="l"/>
            <a:pathLst>
              <a:path h="1504950" w="5886450">
                <a:moveTo>
                  <a:pt x="0" y="0"/>
                </a:moveTo>
                <a:lnTo>
                  <a:pt x="5886450" y="0"/>
                </a:lnTo>
                <a:lnTo>
                  <a:pt x="5886450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3749040" y="7542966"/>
            <a:ext cx="5010912" cy="10985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4"/>
              </a:lnSpc>
            </a:pPr>
            <a:r>
              <a:rPr lang="en-US" sz="2124">
                <a:solidFill>
                  <a:srgbClr val="202A3D"/>
                </a:solidFill>
                <a:latin typeface="Inter"/>
                <a:ea typeface="Inter"/>
                <a:cs typeface="Inter"/>
                <a:sym typeface="Inter"/>
              </a:rPr>
              <a:t>Padronização, formação contínua e procedimentos de qualidade e segurança alimentar (HACCP)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647700" y="8782050"/>
            <a:ext cx="8496300" cy="1504950"/>
          </a:xfrm>
          <a:custGeom>
            <a:avLst/>
            <a:gdLst/>
            <a:ahLst/>
            <a:cxnLst/>
            <a:rect r="r" b="b" t="t" l="l"/>
            <a:pathLst>
              <a:path h="1504950" w="8496300">
                <a:moveTo>
                  <a:pt x="0" y="0"/>
                </a:moveTo>
                <a:lnTo>
                  <a:pt x="8496300" y="0"/>
                </a:lnTo>
                <a:lnTo>
                  <a:pt x="8496300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932688" y="9168883"/>
            <a:ext cx="7351776" cy="7270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4"/>
              </a:lnSpc>
            </a:pPr>
            <a:r>
              <a:rPr lang="en-US" sz="2124">
                <a:solidFill>
                  <a:srgbClr val="202A3D"/>
                </a:solidFill>
                <a:latin typeface="Inter"/>
                <a:ea typeface="Inter"/>
                <a:cs typeface="Inter"/>
                <a:sym typeface="Inter"/>
              </a:rPr>
              <a:t>Estas empresas ilustram </a:t>
            </a:r>
            <a:r>
              <a:rPr lang="en-US" sz="2124" b="true">
                <a:solidFill>
                  <a:srgbClr val="202A3D"/>
                </a:solidFill>
                <a:latin typeface="Inter Bold"/>
                <a:ea typeface="Inter Bold"/>
                <a:cs typeface="Inter Bold"/>
                <a:sym typeface="Inter Bold"/>
              </a:rPr>
              <a:t>práticas observáveis</a:t>
            </a:r>
          </a:p>
          <a:p>
            <a:pPr algn="l">
              <a:lnSpc>
                <a:spcPts val="2974"/>
              </a:lnSpc>
            </a:pPr>
            <a:r>
              <a:rPr lang="en-US" sz="2124" b="true">
                <a:solidFill>
                  <a:srgbClr val="202A3D"/>
                </a:solidFill>
                <a:latin typeface="Inter Bold"/>
                <a:ea typeface="Inter Bold"/>
                <a:cs typeface="Inter Bold"/>
                <a:sym typeface="Inter Bold"/>
              </a:rPr>
              <a:t>e não</a:t>
            </a:r>
            <a:r>
              <a:rPr lang="en-US" sz="2124">
                <a:solidFill>
                  <a:srgbClr val="202A3D"/>
                </a:solidFill>
                <a:latin typeface="Inter"/>
                <a:ea typeface="Inter"/>
                <a:cs typeface="Inter"/>
                <a:sym typeface="Inter"/>
              </a:rPr>
              <a:t> comprovam a </a:t>
            </a:r>
            <a:r>
              <a:rPr lang="en-US" sz="2124" b="true">
                <a:solidFill>
                  <a:srgbClr val="202A3D"/>
                </a:solidFill>
                <a:latin typeface="Inter Bold"/>
                <a:ea typeface="Inter Bold"/>
                <a:cs typeface="Inter Bold"/>
                <a:sym typeface="Inter Bold"/>
              </a:rPr>
              <a:t>adoção formal</a:t>
            </a:r>
            <a:r>
              <a:rPr lang="en-US" sz="2124">
                <a:solidFill>
                  <a:srgbClr val="202A3D"/>
                </a:solidFill>
                <a:latin typeface="Inter"/>
                <a:ea typeface="Inter"/>
                <a:cs typeface="Inter"/>
                <a:sym typeface="Inter"/>
              </a:rPr>
              <a:t> de Taylor ou Fayol.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9791700" y="0"/>
            <a:ext cx="8496300" cy="3648075"/>
          </a:xfrm>
          <a:custGeom>
            <a:avLst/>
            <a:gdLst/>
            <a:ahLst/>
            <a:cxnLst/>
            <a:rect r="r" b="b" t="t" l="l"/>
            <a:pathLst>
              <a:path h="3648075" w="8496300">
                <a:moveTo>
                  <a:pt x="0" y="0"/>
                </a:moveTo>
                <a:lnTo>
                  <a:pt x="8496300" y="0"/>
                </a:lnTo>
                <a:lnTo>
                  <a:pt x="8496300" y="3648075"/>
                </a:lnTo>
                <a:lnTo>
                  <a:pt x="0" y="364807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9791700" y="3638550"/>
            <a:ext cx="8496300" cy="3219450"/>
          </a:xfrm>
          <a:custGeom>
            <a:avLst/>
            <a:gdLst/>
            <a:ahLst/>
            <a:cxnLst/>
            <a:rect r="r" b="b" t="t" l="l"/>
            <a:pathLst>
              <a:path h="3219450" w="8496300">
                <a:moveTo>
                  <a:pt x="0" y="0"/>
                </a:moveTo>
                <a:lnTo>
                  <a:pt x="8496300" y="0"/>
                </a:lnTo>
                <a:lnTo>
                  <a:pt x="8496300" y="3219450"/>
                </a:lnTo>
                <a:lnTo>
                  <a:pt x="0" y="321945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9791700" y="6858000"/>
            <a:ext cx="8496300" cy="3429000"/>
          </a:xfrm>
          <a:custGeom>
            <a:avLst/>
            <a:gdLst/>
            <a:ahLst/>
            <a:cxnLst/>
            <a:rect r="r" b="b" t="t" l="l"/>
            <a:pathLst>
              <a:path h="3429000" w="8496300">
                <a:moveTo>
                  <a:pt x="0" y="0"/>
                </a:moveTo>
                <a:lnTo>
                  <a:pt x="8496300" y="0"/>
                </a:lnTo>
                <a:lnTo>
                  <a:pt x="8496300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932688" y="5542793"/>
            <a:ext cx="1975104" cy="289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94"/>
              </a:lnSpc>
            </a:pPr>
            <a:r>
              <a:rPr lang="en-US" sz="2124" b="true">
                <a:solidFill>
                  <a:srgbClr val="FFBD59"/>
                </a:solidFill>
                <a:latin typeface="Inter Bold"/>
                <a:ea typeface="Inter Bold"/>
                <a:cs typeface="Inter Bold"/>
                <a:sym typeface="Inter Bold"/>
              </a:rPr>
              <a:t>(Grupo Sonae)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4410944" y="3929061"/>
            <a:ext cx="932688" cy="7578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78"/>
              </a:lnSpc>
            </a:pPr>
            <a:r>
              <a:rPr lang="en-US" sz="5350" b="true">
                <a:solidFill>
                  <a:srgbClr val="FFBD59"/>
                </a:solidFill>
                <a:latin typeface="Inter Bold"/>
                <a:ea typeface="Inter Bold"/>
                <a:cs typeface="Inter Bold"/>
                <a:sym typeface="Inter Bold"/>
              </a:rPr>
              <a:t>ctt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2161520" y="7144593"/>
            <a:ext cx="3584448" cy="6841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80"/>
              </a:lnSpc>
            </a:pPr>
            <a:r>
              <a:rPr lang="en-US" sz="4889" b="true">
                <a:solidFill>
                  <a:srgbClr val="FFBD59"/>
                </a:solidFill>
                <a:latin typeface="Inter Bold"/>
                <a:ea typeface="Inter Bold"/>
                <a:cs typeface="Inter Bold"/>
                <a:sym typeface="Inter Bold"/>
              </a:rPr>
              <a:t>McDonald's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60704" y="742539"/>
            <a:ext cx="7095744" cy="20056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07"/>
              </a:lnSpc>
            </a:pPr>
            <a:r>
              <a:rPr lang="en-US" sz="7229" b="true">
                <a:solidFill>
                  <a:srgbClr val="1E3653"/>
                </a:solidFill>
                <a:latin typeface="Inter Bold"/>
                <a:ea typeface="Inter Bold"/>
                <a:cs typeface="Inter Bold"/>
                <a:sym typeface="Inter Bold"/>
              </a:rPr>
              <a:t>REFLEXÃO E PARTICIPAÇÃO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60704" y="2864805"/>
            <a:ext cx="8522208" cy="3633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73"/>
              </a:lnSpc>
            </a:pPr>
            <a:r>
              <a:rPr lang="en-US" sz="2195">
                <a:solidFill>
                  <a:srgbClr val="1E3653"/>
                </a:solidFill>
                <a:latin typeface="Inter"/>
                <a:ea typeface="Inter"/>
                <a:cs typeface="Inter"/>
                <a:sym typeface="Inter"/>
              </a:rPr>
              <a:t>Momentos breves para aprofundar e aplicar o que aprendemos.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866775" y="3429000"/>
            <a:ext cx="8934450" cy="1933575"/>
          </a:xfrm>
          <a:custGeom>
            <a:avLst/>
            <a:gdLst/>
            <a:ahLst/>
            <a:cxnLst/>
            <a:rect r="r" b="b" t="t" l="l"/>
            <a:pathLst>
              <a:path h="1933575" w="8934450">
                <a:moveTo>
                  <a:pt x="0" y="0"/>
                </a:moveTo>
                <a:lnTo>
                  <a:pt x="8934450" y="0"/>
                </a:lnTo>
                <a:lnTo>
                  <a:pt x="8934450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66775" y="5572125"/>
            <a:ext cx="8934450" cy="1933575"/>
          </a:xfrm>
          <a:custGeom>
            <a:avLst/>
            <a:gdLst/>
            <a:ahLst/>
            <a:cxnLst/>
            <a:rect r="r" b="b" t="t" l="l"/>
            <a:pathLst>
              <a:path h="1933575" w="8934450">
                <a:moveTo>
                  <a:pt x="0" y="0"/>
                </a:moveTo>
                <a:lnTo>
                  <a:pt x="8934450" y="0"/>
                </a:lnTo>
                <a:lnTo>
                  <a:pt x="8934450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866775" y="7496175"/>
            <a:ext cx="8934450" cy="1933575"/>
          </a:xfrm>
          <a:custGeom>
            <a:avLst/>
            <a:gdLst/>
            <a:ahLst/>
            <a:cxnLst/>
            <a:rect r="r" b="b" t="t" l="l"/>
            <a:pathLst>
              <a:path h="1933575" w="8934450">
                <a:moveTo>
                  <a:pt x="0" y="0"/>
                </a:moveTo>
                <a:lnTo>
                  <a:pt x="8934450" y="0"/>
                </a:lnTo>
                <a:lnTo>
                  <a:pt x="8934450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408176" y="3692620"/>
            <a:ext cx="822960" cy="1687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937"/>
              </a:lnSpc>
            </a:pPr>
            <a:r>
              <a:rPr lang="en-US" b="true" sz="11979">
                <a:solidFill>
                  <a:srgbClr val="1E3653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999232" y="3764897"/>
            <a:ext cx="3931920" cy="13920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21"/>
              </a:lnSpc>
            </a:pPr>
            <a:r>
              <a:rPr lang="en-US" sz="2797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Como estes exemplos </a:t>
            </a:r>
            <a:r>
              <a:rPr lang="en-US" sz="2797" b="true">
                <a:solidFill>
                  <a:srgbClr val="F4B33A"/>
                </a:solidFill>
                <a:latin typeface="Inter Bold"/>
                <a:ea typeface="Inter Bold"/>
                <a:cs typeface="Inter Bold"/>
                <a:sym typeface="Inter Bold"/>
              </a:rPr>
              <a:t>ilustram os princípios</a:t>
            </a:r>
            <a:r>
              <a:rPr lang="en-US" sz="2797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da Escola Clássica?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408176" y="5688298"/>
            <a:ext cx="822960" cy="1687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937"/>
              </a:lnSpc>
            </a:pPr>
            <a:r>
              <a:rPr lang="en-US" b="true" sz="11979">
                <a:solidFill>
                  <a:srgbClr val="1E3653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?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999232" y="5831777"/>
            <a:ext cx="4901184" cy="866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42"/>
              </a:lnSpc>
            </a:pPr>
            <a:r>
              <a:rPr lang="en-US" sz="2868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Quais as </a:t>
            </a:r>
            <a:r>
              <a:rPr lang="en-US" sz="2868" b="true">
                <a:solidFill>
                  <a:srgbClr val="F4B33A"/>
                </a:solidFill>
                <a:latin typeface="Inter Bold"/>
                <a:ea typeface="Inter Bold"/>
                <a:cs typeface="Inter Bold"/>
                <a:sym typeface="Inter Bold"/>
              </a:rPr>
              <a:t>vantagens e riscos</a:t>
            </a:r>
            <a:r>
              <a:rPr lang="en-US" sz="2868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de aplic</a:t>
            </a:r>
            <a:r>
              <a:rPr lang="en-US" sz="2868" b="true">
                <a:solidFill>
                  <a:srgbClr val="F4B33A"/>
                </a:solidFill>
                <a:latin typeface="Inter Bold"/>
                <a:ea typeface="Inter Bold"/>
                <a:cs typeface="Inter Bold"/>
                <a:sym typeface="Inter Bold"/>
              </a:rPr>
              <a:t>era</a:t>
            </a:r>
            <a:r>
              <a:rPr lang="en-US" sz="2868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eles hoje?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08176" y="7694263"/>
            <a:ext cx="822960" cy="1687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937"/>
              </a:lnSpc>
            </a:pPr>
            <a:r>
              <a:rPr lang="en-US" b="true" sz="11979">
                <a:solidFill>
                  <a:srgbClr val="1E3653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?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999232" y="7756253"/>
            <a:ext cx="5596128" cy="13920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21"/>
              </a:lnSpc>
            </a:pPr>
            <a:r>
              <a:rPr lang="en-US" sz="2797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Considerando as limitações, como </a:t>
            </a:r>
            <a:r>
              <a:rPr lang="en-US" sz="2797" b="true">
                <a:solidFill>
                  <a:srgbClr val="F4B33A"/>
                </a:solidFill>
                <a:latin typeface="Inter Bold"/>
                <a:ea typeface="Inter Bold"/>
                <a:cs typeface="Inter Bold"/>
                <a:sym typeface="Inter Bold"/>
              </a:rPr>
              <a:t>complementar com outras abordagens</a:t>
            </a:r>
            <a:r>
              <a:rPr lang="en-US" sz="2797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?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11972925" y="209550"/>
            <a:ext cx="5448300" cy="3867150"/>
          </a:xfrm>
          <a:custGeom>
            <a:avLst/>
            <a:gdLst/>
            <a:ahLst/>
            <a:cxnLst/>
            <a:rect r="r" b="b" t="t" l="l"/>
            <a:pathLst>
              <a:path h="3867150" w="5448300">
                <a:moveTo>
                  <a:pt x="0" y="0"/>
                </a:moveTo>
                <a:lnTo>
                  <a:pt x="5448300" y="0"/>
                </a:lnTo>
                <a:lnTo>
                  <a:pt x="5448300" y="3867150"/>
                </a:lnTo>
                <a:lnTo>
                  <a:pt x="0" y="38671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9791700" y="1285875"/>
            <a:ext cx="4362450" cy="3219450"/>
          </a:xfrm>
          <a:custGeom>
            <a:avLst/>
            <a:gdLst/>
            <a:ahLst/>
            <a:cxnLst/>
            <a:rect r="r" b="b" t="t" l="l"/>
            <a:pathLst>
              <a:path h="3219450" w="4362450">
                <a:moveTo>
                  <a:pt x="0" y="0"/>
                </a:moveTo>
                <a:lnTo>
                  <a:pt x="4362450" y="0"/>
                </a:lnTo>
                <a:lnTo>
                  <a:pt x="4362450" y="3219450"/>
                </a:lnTo>
                <a:lnTo>
                  <a:pt x="0" y="32194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3277850" y="3638550"/>
            <a:ext cx="4581525" cy="4505325"/>
          </a:xfrm>
          <a:custGeom>
            <a:avLst/>
            <a:gdLst/>
            <a:ahLst/>
            <a:cxnLst/>
            <a:rect r="r" b="b" t="t" l="l"/>
            <a:pathLst>
              <a:path h="4505325" w="4581525">
                <a:moveTo>
                  <a:pt x="0" y="0"/>
                </a:moveTo>
                <a:lnTo>
                  <a:pt x="4581525" y="0"/>
                </a:lnTo>
                <a:lnTo>
                  <a:pt x="4581525" y="4505325"/>
                </a:lnTo>
                <a:lnTo>
                  <a:pt x="0" y="45053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0010775" y="6429375"/>
            <a:ext cx="6105525" cy="3857625"/>
          </a:xfrm>
          <a:custGeom>
            <a:avLst/>
            <a:gdLst/>
            <a:ahLst/>
            <a:cxnLst/>
            <a:rect r="r" b="b" t="t" l="l"/>
            <a:pathLst>
              <a:path h="3857625" w="6105525">
                <a:moveTo>
                  <a:pt x="0" y="0"/>
                </a:moveTo>
                <a:lnTo>
                  <a:pt x="6105525" y="0"/>
                </a:lnTo>
                <a:lnTo>
                  <a:pt x="6105525" y="3857625"/>
                </a:lnTo>
                <a:lnTo>
                  <a:pt x="0" y="385762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-1144800">
            <a:off x="11277917" y="8107616"/>
            <a:ext cx="2724912" cy="9074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26"/>
              </a:lnSpc>
            </a:pPr>
            <a:r>
              <a:rPr lang="en-US" sz="2726">
                <a:solidFill>
                  <a:srgbClr val="1E3653"/>
                </a:solidFill>
                <a:latin typeface="Inter"/>
                <a:ea typeface="Inter"/>
                <a:cs typeface="Inter"/>
                <a:sym typeface="Inter"/>
              </a:rPr>
              <a:t>a sua perspetiva</a:t>
            </a:r>
          </a:p>
          <a:p>
            <a:pPr algn="ctr">
              <a:lnSpc>
                <a:spcPts val="3626"/>
              </a:lnSpc>
            </a:pPr>
            <a:r>
              <a:rPr lang="en-US" sz="2726">
                <a:solidFill>
                  <a:srgbClr val="1E3653"/>
                </a:solidFill>
                <a:latin typeface="Inter"/>
                <a:ea typeface="Inter"/>
                <a:cs typeface="Inter"/>
                <a:sym typeface="Inter"/>
              </a:rPr>
              <a:t>faz a diferença.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14801850" y="7286625"/>
            <a:ext cx="3276600" cy="3000375"/>
          </a:xfrm>
          <a:custGeom>
            <a:avLst/>
            <a:gdLst/>
            <a:ahLst/>
            <a:cxnLst/>
            <a:rect r="r" b="b" t="t" l="l"/>
            <a:pathLst>
              <a:path h="3000375" w="3276600">
                <a:moveTo>
                  <a:pt x="0" y="0"/>
                </a:moveTo>
                <a:lnTo>
                  <a:pt x="3276600" y="0"/>
                </a:lnTo>
                <a:lnTo>
                  <a:pt x="3276600" y="3000375"/>
                </a:lnTo>
                <a:lnTo>
                  <a:pt x="0" y="300037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048625" y="0"/>
            <a:ext cx="10239375" cy="10287000"/>
          </a:xfrm>
          <a:custGeom>
            <a:avLst/>
            <a:gdLst/>
            <a:ahLst/>
            <a:cxnLst/>
            <a:rect r="r" b="b" t="t" l="l"/>
            <a:pathLst>
              <a:path h="10287000" w="10239375">
                <a:moveTo>
                  <a:pt x="0" y="0"/>
                </a:moveTo>
                <a:lnTo>
                  <a:pt x="10239375" y="0"/>
                </a:lnTo>
                <a:lnTo>
                  <a:pt x="1023937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0"/>
            <a:ext cx="11106150" cy="10287000"/>
          </a:xfrm>
          <a:custGeom>
            <a:avLst/>
            <a:gdLst/>
            <a:ahLst/>
            <a:cxnLst/>
            <a:rect r="r" b="b" t="t" l="l"/>
            <a:pathLst>
              <a:path h="10287000" w="11106150">
                <a:moveTo>
                  <a:pt x="0" y="0"/>
                </a:moveTo>
                <a:lnTo>
                  <a:pt x="11106150" y="0"/>
                </a:lnTo>
                <a:lnTo>
                  <a:pt x="1110615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7067550"/>
            <a:ext cx="7839075" cy="3009900"/>
          </a:xfrm>
          <a:custGeom>
            <a:avLst/>
            <a:gdLst/>
            <a:ahLst/>
            <a:cxnLst/>
            <a:rect r="r" b="b" t="t" l="l"/>
            <a:pathLst>
              <a:path h="3009900" w="7839075">
                <a:moveTo>
                  <a:pt x="0" y="0"/>
                </a:moveTo>
                <a:lnTo>
                  <a:pt x="7839075" y="0"/>
                </a:lnTo>
                <a:lnTo>
                  <a:pt x="7839075" y="3009900"/>
                </a:lnTo>
                <a:lnTo>
                  <a:pt x="0" y="30099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28625" y="7286625"/>
            <a:ext cx="666750" cy="2362200"/>
          </a:xfrm>
          <a:custGeom>
            <a:avLst/>
            <a:gdLst/>
            <a:ahLst/>
            <a:cxnLst/>
            <a:rect r="r" b="b" t="t" l="l"/>
            <a:pathLst>
              <a:path h="2362200" w="666750">
                <a:moveTo>
                  <a:pt x="0" y="0"/>
                </a:moveTo>
                <a:lnTo>
                  <a:pt x="666750" y="0"/>
                </a:lnTo>
                <a:lnTo>
                  <a:pt x="666750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640080" y="766434"/>
            <a:ext cx="7424928" cy="1864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18"/>
              </a:lnSpc>
            </a:pPr>
            <a:r>
              <a:rPr lang="en-US" sz="6874">
                <a:solidFill>
                  <a:srgbClr val="23354B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REFERÊNCIAS</a:t>
            </a:r>
          </a:p>
          <a:p>
            <a:pPr algn="l">
              <a:lnSpc>
                <a:spcPts val="7218"/>
              </a:lnSpc>
            </a:pPr>
            <a:r>
              <a:rPr lang="en-US" sz="6874">
                <a:solidFill>
                  <a:srgbClr val="23354B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BIBLIOGRÁFICAS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40080" y="2615452"/>
            <a:ext cx="8705088" cy="8624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585"/>
              </a:lnSpc>
            </a:pPr>
            <a:r>
              <a:rPr lang="en-US" sz="6271" b="true">
                <a:solidFill>
                  <a:srgbClr val="F4C06B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E AGRADECIMENTOS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428625" y="3638550"/>
            <a:ext cx="1095375" cy="219075"/>
          </a:xfrm>
          <a:custGeom>
            <a:avLst/>
            <a:gdLst/>
            <a:ahLst/>
            <a:cxnLst/>
            <a:rect r="r" b="b" t="t" l="l"/>
            <a:pathLst>
              <a:path h="219075" w="1095375">
                <a:moveTo>
                  <a:pt x="0" y="0"/>
                </a:moveTo>
                <a:lnTo>
                  <a:pt x="1095375" y="0"/>
                </a:lnTo>
                <a:lnTo>
                  <a:pt x="10953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640080" y="4090852"/>
            <a:ext cx="4133088" cy="3431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514" b="true">
                <a:solidFill>
                  <a:srgbClr val="23354B"/>
                </a:solidFill>
                <a:latin typeface="Inter Bold"/>
                <a:ea typeface="Inter Bold"/>
                <a:cs typeface="Inter Bold"/>
                <a:sym typeface="Inter Bold"/>
              </a:rPr>
              <a:t>REFERÊNCIAS PRINCIPAIS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40080" y="4456073"/>
            <a:ext cx="7955280" cy="22995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17"/>
              </a:lnSpc>
            </a:pPr>
            <a:r>
              <a:rPr lang="en-US" sz="2124">
                <a:solidFill>
                  <a:srgbClr val="23354B"/>
                </a:solidFill>
                <a:latin typeface="Inter"/>
                <a:ea typeface="Inter"/>
                <a:cs typeface="Inter"/>
                <a:sym typeface="Inter"/>
              </a:rPr>
              <a:t>Taylor, F. W. (1911). </a:t>
            </a:r>
            <a:r>
              <a:rPr lang="en-US" sz="2124" i="true">
                <a:solidFill>
                  <a:srgbClr val="23354B"/>
                </a:solidFill>
                <a:latin typeface="Inter Italics"/>
                <a:ea typeface="Inter Italics"/>
                <a:cs typeface="Inter Italics"/>
                <a:sym typeface="Inter Italics"/>
              </a:rPr>
              <a:t>The Principles of Scientific Management.</a:t>
            </a:r>
          </a:p>
          <a:p>
            <a:pPr algn="l">
              <a:lnSpc>
                <a:spcPts val="3717"/>
              </a:lnSpc>
            </a:pPr>
            <a:r>
              <a:rPr lang="en-US" sz="2124">
                <a:solidFill>
                  <a:srgbClr val="23354B"/>
                </a:solidFill>
                <a:latin typeface="Inter"/>
                <a:ea typeface="Inter"/>
                <a:cs typeface="Inter"/>
                <a:sym typeface="Inter"/>
              </a:rPr>
              <a:t>Fayol, H. (1916). Administration industrielle et générale.</a:t>
            </a:r>
          </a:p>
          <a:p>
            <a:pPr algn="l">
              <a:lnSpc>
                <a:spcPts val="3717"/>
              </a:lnSpc>
            </a:pPr>
            <a:r>
              <a:rPr lang="en-US" sz="2124">
                <a:solidFill>
                  <a:srgbClr val="23354B"/>
                </a:solidFill>
                <a:latin typeface="Inter"/>
                <a:ea typeface="Inter"/>
                <a:cs typeface="Inter"/>
                <a:sym typeface="Inter"/>
              </a:rPr>
              <a:t>Sonae Relatório Anual Integrado 2024.</a:t>
            </a:r>
          </a:p>
          <a:p>
            <a:pPr algn="l">
              <a:lnSpc>
                <a:spcPts val="3717"/>
              </a:lnSpc>
            </a:pPr>
            <a:r>
              <a:rPr lang="en-US" sz="2124">
                <a:solidFill>
                  <a:srgbClr val="23354B"/>
                </a:solidFill>
                <a:latin typeface="Inter"/>
                <a:ea typeface="Inter"/>
                <a:cs typeface="Inter"/>
                <a:sym typeface="Inter"/>
              </a:rPr>
              <a:t>CTT Microsite Institucional 2024.</a:t>
            </a:r>
          </a:p>
          <a:p>
            <a:pPr algn="l">
              <a:lnSpc>
                <a:spcPts val="3717"/>
              </a:lnSpc>
            </a:pPr>
            <a:r>
              <a:rPr lang="en-US" sz="2124">
                <a:solidFill>
                  <a:srgbClr val="23354B"/>
                </a:solidFill>
                <a:latin typeface="Inter"/>
                <a:ea typeface="Inter"/>
                <a:cs typeface="Inter"/>
                <a:sym typeface="Inter"/>
              </a:rPr>
              <a:t>McDonald’s Portugal Responsabilidade Social.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63040" y="7400221"/>
            <a:ext cx="4133088" cy="12926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96"/>
              </a:lnSpc>
            </a:pPr>
            <a:r>
              <a:rPr lang="en-US" sz="4853">
                <a:solidFill>
                  <a:srgbClr val="F8F0E6"/>
                </a:solidFill>
                <a:latin typeface="Inter"/>
                <a:ea typeface="Inter"/>
                <a:cs typeface="Inter"/>
                <a:sym typeface="Inter"/>
              </a:rPr>
              <a:t>Obrigado pela </a:t>
            </a:r>
            <a:r>
              <a:rPr lang="en-US" sz="4853">
                <a:solidFill>
                  <a:srgbClr val="F4C06B"/>
                </a:solidFill>
                <a:latin typeface="Inter"/>
                <a:ea typeface="Inter"/>
                <a:cs typeface="Inter"/>
                <a:sym typeface="Inter"/>
              </a:rPr>
              <a:t>atenção!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63040" y="9135890"/>
            <a:ext cx="4005072" cy="2345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21"/>
              </a:lnSpc>
            </a:pPr>
            <a:r>
              <a:rPr lang="en-US" sz="1557">
                <a:solidFill>
                  <a:srgbClr val="F8F0E6"/>
                </a:solidFill>
                <a:latin typeface="Inter"/>
                <a:ea typeface="Inter"/>
                <a:cs typeface="Inter"/>
                <a:sym typeface="Inter"/>
              </a:rPr>
              <a:t>Perguntas e comentários são bem-vindos.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DAHUmkhtP2g</dc:identifier>
  <dcterms:modified xsi:type="dcterms:W3CDTF">2011-08-01T06:04:30Z</dcterms:modified>
  <cp:revision>1</cp:revision>
  <dc:title>PowerPoint de Gestão: Escola Clássica</dc:title>
</cp:coreProperties>
</file>