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981568"/>
            <a:ext cx="5486400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350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Navegando pela Gestão Moderna: Da Cultura à Inovação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2743200" y="2661745"/>
            <a:ext cx="5486400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69E2E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Conceitos essenciais para a sustentabilidade e competitividade organizacional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2743200" y="3561857"/>
            <a:ext cx="1553766" cy="157163"/>
          </a:xfrm>
          <a:prstGeom prst="rect">
            <a:avLst/>
          </a:prstGeom>
          <a:noFill/>
          <a:ln/>
        </p:spPr>
        <p:txBody>
          <a:bodyPr wrap="square" lIns="102108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Cultura Organizacional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4439841" y="3561857"/>
            <a:ext cx="1460897" cy="157163"/>
          </a:xfrm>
          <a:prstGeom prst="rect">
            <a:avLst/>
          </a:prstGeom>
          <a:noFill/>
          <a:ln/>
        </p:spPr>
        <p:txBody>
          <a:bodyPr wrap="square" lIns="102108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Clima Organizacional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6043613" y="3561857"/>
            <a:ext cx="1087636" cy="157163"/>
          </a:xfrm>
          <a:prstGeom prst="rect">
            <a:avLst/>
          </a:prstGeom>
          <a:noFill/>
          <a:ln/>
        </p:spPr>
        <p:txBody>
          <a:bodyPr wrap="none" lIns="102108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Ética na Gestão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2743200" y="3933332"/>
            <a:ext cx="1641277" cy="157163"/>
          </a:xfrm>
          <a:prstGeom prst="rect">
            <a:avLst/>
          </a:prstGeom>
          <a:noFill/>
          <a:ln/>
        </p:spPr>
        <p:txBody>
          <a:bodyPr wrap="square" lIns="102108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Responsabilidade Social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4527352" y="3933332"/>
            <a:ext cx="2105620" cy="157163"/>
          </a:xfrm>
          <a:prstGeom prst="rect">
            <a:avLst/>
          </a:prstGeom>
          <a:noFill/>
          <a:ln/>
        </p:spPr>
        <p:txBody>
          <a:bodyPr wrap="square" lIns="102108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Inovação e Empreendedorismo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428625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60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Cultura Organizacional: A Identidade Invisível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2743200" y="1778794"/>
            <a:ext cx="5486400" cy="822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Representa o 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DNA da organização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: o conjunto de valores, 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crenças e normas que guiam o comportamento e a tomada de 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decisão.</a:t>
            </a:r>
            <a:endParaRPr lang="en-US" sz="12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923189"/>
            <a:ext cx="171450" cy="1714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021806" y="2887470"/>
            <a:ext cx="2357438" cy="191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Essência Estrutural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3021806" y="3114284"/>
            <a:ext cx="2357438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Diferente do clima, a cultura é profunda e muda de forma lenta através de processos estruturais.</a:t>
            </a:r>
            <a:endParaRPr lang="en-US" sz="8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556" y="2923189"/>
            <a:ext cx="171450" cy="1714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872163" y="2887470"/>
            <a:ext cx="2357438" cy="191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Bússola Estratégica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5872163" y="3114284"/>
            <a:ext cx="2357438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Alinha o propósito individual ao organizacional, criando um senso de pertencimento real.</a:t>
            </a:r>
            <a:endParaRPr lang="en-US" sz="8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3844342"/>
            <a:ext cx="214313" cy="17145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064669" y="3808623"/>
            <a:ext cx="2314575" cy="191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Rituais e Símbolos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3064669" y="4035437"/>
            <a:ext cx="2314575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Manifesta-se através de heróis internos, rituais de passagem e símbolos de autoridade.</a:t>
            </a:r>
            <a:endParaRPr lang="en-US" sz="8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3556" y="3844342"/>
            <a:ext cx="171450" cy="17145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872163" y="3808623"/>
            <a:ext cx="2357438" cy="191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Valores Fundamentais</a:t>
            </a:r>
            <a:endParaRPr lang="en-US" sz="1050" dirty="0"/>
          </a:p>
        </p:txBody>
      </p:sp>
      <p:sp>
        <p:nvSpPr>
          <p:cNvPr id="16" name="Text 9"/>
          <p:cNvSpPr/>
          <p:nvPr/>
        </p:nvSpPr>
        <p:spPr>
          <a:xfrm>
            <a:off x="5872163" y="4035437"/>
            <a:ext cx="2357438" cy="480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Define o que é aceitável ou não, estabelecendo as regras não escritas da convivência.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428625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60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Clima Organizacional: O Termômetro da Satisfação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2743200" y="1628775"/>
            <a:ext cx="3462347" cy="1337667"/>
          </a:xfrm>
          <a:prstGeom prst="rect">
            <a:avLst/>
          </a:prstGeom>
          <a:solidFill>
            <a:srgbClr val="D69E2E">
              <a:alpha val="1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2886075" y="1771650"/>
            <a:ext cx="3176597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Cultura vs. Clima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2886075" y="2052042"/>
            <a:ext cx="3176597" cy="914400"/>
          </a:xfrm>
          <a:prstGeom prst="rect">
            <a:avLst/>
          </a:prstGeom>
          <a:noFill/>
          <a:ln/>
        </p:spPr>
        <p:txBody>
          <a:bodyPr wrap="square" lIns="0" tIns="0" rIns="0" bIns="170053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Enquanto a </a:t>
            </a: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Cultura</a:t>
            </a: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é a essência ("quem somos"), </a:t>
            </a: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o </a:t>
            </a: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Clima</a:t>
            </a: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é a percepção momentânea ("como </a:t>
            </a: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estamos"). É volátil e reativo a eventos internos e </a:t>
            </a: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externos.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2743200" y="3180755"/>
            <a:ext cx="3462347" cy="1732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234E52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Principais Influenciadores: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2871788" y="3496866"/>
            <a:ext cx="1789509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Estilo de Liderança e Gestão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2871788" y="3761184"/>
            <a:ext cx="2850356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Políticas de Reconhecimento e Recompensa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2871788" y="4025503"/>
            <a:ext cx="3011091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Relacionamentos Interpessoais e Comunicação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2871788" y="4289822"/>
            <a:ext cx="2821781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Condições Físicas e Psicológicas de Trabalho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7221131" y="1959173"/>
            <a:ext cx="285750" cy="2143125"/>
          </a:xfrm>
          <a:prstGeom prst="roundRect">
            <a:avLst/>
          </a:prstGeom>
          <a:solidFill>
            <a:srgbClr val="FFFFFF"/>
          </a:solidFill>
          <a:ln w="18288">
            <a:solidFill>
              <a:srgbClr val="234E5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621949" y="4245173"/>
            <a:ext cx="1484114" cy="1214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234E52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Termômetro do Engajamento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428625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60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Ética na Gestão: Integridade como Vantagem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2743200" y="1628775"/>
            <a:ext cx="5486400" cy="822927"/>
          </a:xfrm>
          <a:prstGeom prst="rect">
            <a:avLst/>
          </a:prstGeom>
          <a:noFill/>
          <a:ln/>
        </p:spPr>
        <p:txBody>
          <a:bodyPr wrap="square" lIns="255143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ética empresarial não é apenas o cumprimento de leis, mas 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aplicação de 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princípios morais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 que garantem a 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transparência e a confiança de todos os </a:t>
            </a:r>
            <a:r>
              <a:rPr lang="en-US" sz="1250" i="1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stakeholders</a:t>
            </a:r>
            <a:r>
              <a:rPr lang="en-US" sz="12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.</a:t>
            </a:r>
            <a:endParaRPr lang="en-US" sz="12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2834785"/>
            <a:ext cx="196453" cy="1571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011091" y="2808889"/>
            <a:ext cx="1739503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Governança Corporativa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2743200" y="3089281"/>
            <a:ext cx="2600325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Implementação de códigos de conduta e canais de denúncia que asseguram a integridade dos processos internos.</a:t>
            </a:r>
            <a:endParaRPr lang="en-US" sz="9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275" y="2834785"/>
            <a:ext cx="176808" cy="15716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877520" y="2808889"/>
            <a:ext cx="1589484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Transparência Radical</a:t>
            </a:r>
            <a:endParaRPr lang="en-US" sz="1150" dirty="0"/>
          </a:p>
        </p:txBody>
      </p:sp>
      <p:sp>
        <p:nvSpPr>
          <p:cNvPr id="10" name="Text 5"/>
          <p:cNvSpPr/>
          <p:nvPr/>
        </p:nvSpPr>
        <p:spPr>
          <a:xfrm>
            <a:off x="5629275" y="3089281"/>
            <a:ext cx="2600325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Comunicação clara e honesta com investidores, colaboradores e clientes, fortalecendo a reputação da marca.</a:t>
            </a:r>
            <a:endParaRPr lang="en-US" sz="9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3947424"/>
            <a:ext cx="196453" cy="15716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011091" y="3921528"/>
            <a:ext cx="1591270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Confiança do Mercado</a:t>
            </a:r>
            <a:endParaRPr lang="en-US" sz="1150" dirty="0"/>
          </a:p>
        </p:txBody>
      </p:sp>
      <p:sp>
        <p:nvSpPr>
          <p:cNvPr id="13" name="Text 7"/>
          <p:cNvSpPr/>
          <p:nvPr/>
        </p:nvSpPr>
        <p:spPr>
          <a:xfrm>
            <a:off x="2743200" y="4201920"/>
            <a:ext cx="2600325" cy="7286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ética reduz riscos jurídicos e operacionais, tornando a empresa mais atraente para investimentos de longo prazo.</a:t>
            </a:r>
            <a:endParaRPr lang="en-US" sz="9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9275" y="3947424"/>
            <a:ext cx="117872" cy="15716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818584" y="3921528"/>
            <a:ext cx="1323380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Lealdade da Marca</a:t>
            </a:r>
            <a:endParaRPr lang="en-US" sz="1150" dirty="0"/>
          </a:p>
        </p:txBody>
      </p:sp>
      <p:sp>
        <p:nvSpPr>
          <p:cNvPr id="16" name="Text 9"/>
          <p:cNvSpPr/>
          <p:nvPr/>
        </p:nvSpPr>
        <p:spPr>
          <a:xfrm>
            <a:off x="5629275" y="4201920"/>
            <a:ext cx="2600325" cy="54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Consumidores modernos priorizam empresas que demonstram valores sólidos e comportamento responsável.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428625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60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Responsabilidade Social: Além do Lucro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2743200" y="1628775"/>
            <a:ext cx="5486400" cy="754363"/>
          </a:xfrm>
          <a:prstGeom prst="rect">
            <a:avLst/>
          </a:prstGeom>
          <a:noFill/>
          <a:ln/>
        </p:spPr>
        <p:txBody>
          <a:bodyPr wrap="square" lIns="212598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Responsabilidade Social Corporativa (RSC) é o compromisso </a:t>
            </a:r>
            <a:r>
              <a:rPr lang="en-US" sz="11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voluntário das empresas com o </a:t>
            </a:r>
            <a:r>
              <a:rPr lang="en-US" sz="11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desenvolvimento sustentável</a:t>
            </a:r>
            <a:r>
              <a:rPr lang="en-US" sz="11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, </a:t>
            </a:r>
            <a:r>
              <a:rPr lang="en-US" sz="11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integrando preocupações sociais e ambientais em suas operações.</a:t>
            </a:r>
            <a:endParaRPr lang="en-US" sz="1150" dirty="0"/>
          </a:p>
        </p:txBody>
      </p:sp>
      <p:sp>
        <p:nvSpPr>
          <p:cNvPr id="5" name="Shape 2"/>
          <p:cNvSpPr/>
          <p:nvPr/>
        </p:nvSpPr>
        <p:spPr>
          <a:xfrm>
            <a:off x="2743200" y="2668888"/>
            <a:ext cx="1733531" cy="1664494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2886075" y="2883201"/>
            <a:ext cx="1447781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D69E2E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E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2886075" y="3354688"/>
            <a:ext cx="1447781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spc="1" kern="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ENVIRONMENTAL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2886075" y="3583288"/>
            <a:ext cx="1447781" cy="750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Gestão de recursos naturais, redução de emissões de carbono e práticas de economia circular.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4619606" y="2668888"/>
            <a:ext cx="1733559" cy="1664494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4762481" y="2883201"/>
            <a:ext cx="1447809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D69E2E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S</a:t>
            </a:r>
            <a:endParaRPr lang="en-US" sz="2250" dirty="0"/>
          </a:p>
        </p:txBody>
      </p:sp>
      <p:sp>
        <p:nvSpPr>
          <p:cNvPr id="11" name="Text 8"/>
          <p:cNvSpPr/>
          <p:nvPr/>
        </p:nvSpPr>
        <p:spPr>
          <a:xfrm>
            <a:off x="4762481" y="3354688"/>
            <a:ext cx="1447809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spc="1" kern="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SOCIAL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4762481" y="3583288"/>
            <a:ext cx="1447809" cy="750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Relações de trabalho justas, diversidade, inclusão e impacto positivo nas comunidades locais.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6496041" y="2668888"/>
            <a:ext cx="1733559" cy="1664494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6638916" y="2883201"/>
            <a:ext cx="1447809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250" dirty="0">
                <a:solidFill>
                  <a:srgbClr val="D69E2E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G</a:t>
            </a:r>
            <a:endParaRPr lang="en-US" sz="2250" dirty="0"/>
          </a:p>
        </p:txBody>
      </p:sp>
      <p:sp>
        <p:nvSpPr>
          <p:cNvPr id="15" name="Text 12"/>
          <p:cNvSpPr/>
          <p:nvPr/>
        </p:nvSpPr>
        <p:spPr>
          <a:xfrm>
            <a:off x="6638916" y="3354688"/>
            <a:ext cx="1447809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spc="1" kern="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GOVERNANCE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6638916" y="3583288"/>
            <a:ext cx="1447809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Transparência, ética na gestão, direitos dos acionistas e combate à corrupção.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2743200" y="4619132"/>
            <a:ext cx="5486400" cy="392906"/>
          </a:xfrm>
          <a:prstGeom prst="rect">
            <a:avLst/>
          </a:prstGeom>
          <a:noFill/>
          <a:ln/>
        </p:spPr>
        <p:txBody>
          <a:bodyPr wrap="square" lIns="0" tIns="127508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234E5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"Empresas que adotam o ESG não apenas mitigam riscos, mas criam valor a longo prazo e fortalecem sua reputação global."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428625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60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Inovação: Motor da Transformação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2743200" y="1350169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Estratégias de Valor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2743200" y="1685925"/>
            <a:ext cx="260032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D69E2E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Inovação Incremental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2743200" y="1878806"/>
            <a:ext cx="26003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Foco em melhorias contínuas e otimização de processos ou produtos já existentes para manter a relevância.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2743200" y="2536031"/>
            <a:ext cx="2600325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D69E2E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Inovação Radical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2743200" y="2728913"/>
            <a:ext cx="26003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Criação de novos paradigmas, rompendo com o padrão atual e gerando novos mercados ou modelos de negócio.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629275" y="1350169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Cultura de Inovação</a:t>
            </a:r>
            <a:endParaRPr lang="en-US" sz="12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275" y="1707356"/>
            <a:ext cx="96441" cy="1285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811441" y="1685925"/>
            <a:ext cx="2418159" cy="296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Estímulo à criatividade em todos os níveis hierárquicos.</a:t>
            </a:r>
            <a:endParaRPr lang="en-US" sz="9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275" y="2110978"/>
            <a:ext cx="128588" cy="12858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843588" y="2089547"/>
            <a:ext cx="2386013" cy="296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Tolerância ao erro calculado como parte do aprendizado.</a:t>
            </a:r>
            <a:endParaRPr lang="en-US" sz="9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275" y="2514600"/>
            <a:ext cx="128588" cy="12858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843588" y="2493169"/>
            <a:ext cx="2386013" cy="296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Tecnologia (IA, Automação) como facilitadora estratégica.</a:t>
            </a:r>
            <a:endParaRPr lang="en-US" sz="9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9275" y="2918222"/>
            <a:ext cx="128588" cy="12858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843588" y="2896791"/>
            <a:ext cx="2386013" cy="296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Foco na geração de valor real para o cliente final.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428625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60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Empreendedorismo: Identificando Oportunidades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2743200" y="1778794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Empreendedorismo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2743200" y="2114550"/>
            <a:ext cx="2600325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capacidade de criar novos negócios e valor a partir de lacunas de mercado, transformando problemas em soluções rentáveis e escaláveis.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5629275" y="1778794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Intraempreendedorismo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5629275" y="2114550"/>
            <a:ext cx="2600325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postura empreendedora aplicada dentro de organizações já estabelecidas, impulsionando a inovação interna e a melhoria de processos.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2743200" y="3508921"/>
            <a:ext cx="5486400" cy="1285875"/>
          </a:xfrm>
          <a:prstGeom prst="rect">
            <a:avLst/>
          </a:prstGeom>
          <a:solidFill>
            <a:srgbClr val="234E52">
              <a:alpha val="5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2957513" y="3723233"/>
            <a:ext cx="5057775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1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O Perfil Empreendedor</a:t>
            </a:r>
            <a:endParaRPr lang="en-US" sz="11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8851" y="4075063"/>
            <a:ext cx="150019" cy="20002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957513" y="4346525"/>
            <a:ext cx="111269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Proatividade</a:t>
            </a:r>
            <a:endParaRPr lang="en-US" sz="8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354" y="4075063"/>
            <a:ext cx="225028" cy="20002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272521" y="4346525"/>
            <a:ext cx="111269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Visão Estratégica</a:t>
            </a:r>
            <a:endParaRPr lang="en-US" sz="8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362" y="4075063"/>
            <a:ext cx="225028" cy="20002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587529" y="4346525"/>
            <a:ext cx="111269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Resiliência</a:t>
            </a:r>
            <a:endParaRPr lang="en-US" sz="8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8872" y="4075063"/>
            <a:ext cx="200025" cy="20002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902537" y="4346525"/>
            <a:ext cx="1112695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Foco em Resultados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428625"/>
            <a:ext cx="5943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60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Integração: O Caminho para a Excelência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2743200" y="1778794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Conexão Ética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2743200" y="2093119"/>
            <a:ext cx="2600325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Uma cultura ética favorece a responsabilidade social e atrai talentos que buscam propósito para inovar.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5629275" y="1778794"/>
            <a:ext cx="2600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Sustentabilidade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5629275" y="2093119"/>
            <a:ext cx="2600325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longevidade da empresa depende do equilíbrio entre lucro, impacto social e preservação ambiental.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2743200" y="3028950"/>
            <a:ext cx="5486400" cy="884039"/>
          </a:xfrm>
          <a:prstGeom prst="rect">
            <a:avLst/>
          </a:prstGeom>
          <a:solidFill>
            <a:srgbClr val="234E52">
              <a:alpha val="8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2957513" y="3243263"/>
            <a:ext cx="5057775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50" spc="1" kern="0" dirty="0">
                <a:solidFill>
                  <a:srgbClr val="D69E2E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O CICLO VIRTUOSO DA GESTÃO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2957513" y="3559373"/>
            <a:ext cx="873323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34E52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Cultura &amp; Clima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4590445" y="3559373"/>
            <a:ext cx="775097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34E52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Engajamento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125152" y="3559373"/>
            <a:ext cx="507206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34E52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Inovação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7391967" y="3559373"/>
            <a:ext cx="623292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234E52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Resultados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2743200" y="4198739"/>
            <a:ext cx="5486400" cy="346472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"O papel da liderança moderna é orquestrar esses elementos para transformar a visão organizacional em realidade sustentável."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43200" y="846897"/>
            <a:ext cx="5486400" cy="960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3050" dirty="0">
                <a:solidFill>
                  <a:srgbClr val="234E52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O Futuro da Gestão é Humano e Ágil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2743200" y="2242775"/>
            <a:ext cx="5486400" cy="9001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4A5568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A adaptabilidade organizacional não é mais um diferencial, mas um requisito. Como sua organização está cuidando desses pilares hoje?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2743200" y="3500075"/>
            <a:ext cx="607219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50" spc="1" kern="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CULTURA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3564731" y="3500075"/>
            <a:ext cx="38040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50" spc="1" kern="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ÉTICA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4159448" y="3500075"/>
            <a:ext cx="25717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50" spc="1" kern="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ESG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630936" y="3500075"/>
            <a:ext cx="700088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50" spc="1" kern="0" dirty="0">
                <a:solidFill>
                  <a:srgbClr val="234E52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INOVAÇÃO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2743200" y="4068003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D69E2E"/>
                </a:solidFill>
                <a:latin typeface="Playfair Display Medium" pitchFamily="34" charset="0"/>
                <a:ea typeface="Playfair Display Medium" pitchFamily="34" charset="-122"/>
                <a:cs typeface="Playfair Display Medium" pitchFamily="34" charset="-120"/>
              </a:rPr>
              <a:t>Obrigado pela atenção!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2026-06-16T14:03:04Z</dcterms:created>
  <dcterms:modified xsi:type="dcterms:W3CDTF">2026-06-16T14:03:04Z</dcterms:modified>
</cp:coreProperties>
</file>