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42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1078985"/>
            <a:ext cx="4772025" cy="1980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435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GESTORES E
NÍVEIS DE GESTÃO</a:t>
            </a:r>
            <a:endParaRPr lang="en-US" sz="4350" dirty="0"/>
          </a:p>
        </p:txBody>
      </p:sp>
      <p:sp>
        <p:nvSpPr>
          <p:cNvPr id="4" name="Text 1"/>
          <p:cNvSpPr/>
          <p:nvPr/>
        </p:nvSpPr>
        <p:spPr>
          <a:xfrm>
            <a:off x="800100" y="3202074"/>
            <a:ext cx="4772025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700" dirty="0">
                <a:solidFill>
                  <a:srgbClr val="2D3748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Funções, Competências e o Desafio da Liderança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800100" y="4473662"/>
            <a:ext cx="4772025" cy="3500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950" dirty="0">
                <a:solidFill>
                  <a:srgbClr val="718096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Disciplina: Fundamentos de Gestão
Professor: Dr. Robson Costa</a:t>
            </a:r>
            <a:endParaRPr lang="en-US" sz="9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25" y="71438"/>
            <a:ext cx="3571875" cy="50006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734941"/>
            <a:ext cx="8104584" cy="502909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QUEM LIDERA A ORGANIZAÇÃO?</a:t>
            </a:r>
            <a:endParaRPr lang="en-US" sz="33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1679311"/>
            <a:ext cx="285750" cy="214313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228725" y="1666475"/>
            <a:ext cx="3571875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Desmistificar a gestão como um cargo único.</a:t>
            </a:r>
            <a:endParaRPr lang="en-US" sz="12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" y="2097918"/>
            <a:ext cx="285750" cy="214313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228725" y="2085082"/>
            <a:ext cx="5686425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Compreender a distribuição de responsabilidades em diferentes níveis.</a:t>
            </a:r>
            <a:endParaRPr lang="en-US" sz="12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2516525"/>
            <a:ext cx="285750" cy="214313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228725" y="2503689"/>
            <a:ext cx="4904184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Identificar as habilidades essenciais para cada nível gerencial.</a:t>
            </a:r>
            <a:endParaRPr lang="en-US" sz="12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0100" y="2935132"/>
            <a:ext cx="285750" cy="214313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1228725" y="2922296"/>
            <a:ext cx="4688086" cy="2400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Reconhecer o papel transformador da liderança na gestão.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991837"/>
            <a:ext cx="3700463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A ARQUITETURA DA GESTÃO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800100" y="2886326"/>
            <a:ext cx="3700463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As organizações são estruturadas em diferentes camadas hierárquicas, cada uma com um papel vital para o sucesso.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800100" y="3972176"/>
            <a:ext cx="3700463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Compreender esses níveis é fundamental para entender como as decisões são tomadas e as ações são executadas.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313" y="1680372"/>
            <a:ext cx="3929063" cy="22113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54408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734941"/>
            <a:ext cx="4057650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ONDE O FUTURO É DEFINIDO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08660" y="1914950"/>
            <a:ext cx="51970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Foco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00100" y="2243668"/>
            <a:ext cx="40576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Definição de missão, visão, valores e objetivos de longo prazo (3-5 anos).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708660" y="2743730"/>
            <a:ext cx="2041327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Responsabilidades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57225" y="3136478"/>
            <a:ext cx="40576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Tomada de decisões de alto impacto, alocação de recursos globais, relacionamento com stakeholders externos.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679192" y="3743854"/>
            <a:ext cx="1050131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Exemplos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97421" y="4143908"/>
            <a:ext cx="2802136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CEO, Conselho de Administração, Reitoria.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1798690"/>
            <a:ext cx="3571875" cy="23752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86622" y="786092"/>
            <a:ext cx="4632722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TRANSFORMANDO PLANOS EM AÇÃO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786622" y="2149097"/>
            <a:ext cx="51970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Foco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86622" y="2606297"/>
            <a:ext cx="4632722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Desdobramento das estratégias em planos de médio prazo (1-2 anos).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786622" y="3006346"/>
            <a:ext cx="2041327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Responsabilidades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786622" y="3417196"/>
            <a:ext cx="4632722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Coordenação de departamentos, gestão de projetos, otimização de recursos específicos.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786622" y="3961864"/>
            <a:ext cx="1050131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Exemplos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86622" y="4408716"/>
            <a:ext cx="328791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Diretores de Departamento, Gerentes de Divisão.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5094" y="1940589"/>
            <a:ext cx="3010281" cy="1690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786092"/>
            <a:ext cx="40576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 CORAÇÃO DA PRODUÇÃO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800100" y="2149097"/>
            <a:ext cx="519708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Foco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00100" y="2606297"/>
            <a:ext cx="40576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Execução de tarefas rotineiras, supervisão direta, garantia de eficiência e qualidade.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800100" y="3249234"/>
            <a:ext cx="2041327" cy="242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Responsabilidades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800100" y="3706434"/>
            <a:ext cx="405765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Gerenciamento de equipes, resolução de problemas imediatos, controle de processos.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800100" y="4349372"/>
            <a:ext cx="1050131" cy="242888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Exemplos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982266" y="4653566"/>
            <a:ext cx="387548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Supervisores, Chefes de Equipa, Coordenadores de Turno.</a:t>
            </a:r>
            <a:endParaRPr lang="en-US" sz="1050" dirty="0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0" y="1446609"/>
            <a:ext cx="3571875" cy="26789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834675"/>
            <a:ext cx="4057650" cy="15087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O QUE TORNA UM GESTOR EFICAZ?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800100" y="2729164"/>
            <a:ext cx="40576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Robert Katz identificou três conjuntos de habilidades cruciais para o sucesso gerencial.</a:t>
            </a:r>
            <a:endParaRPr lang="en-US" sz="1250" dirty="0"/>
          </a:p>
        </p:txBody>
      </p:sp>
      <p:sp>
        <p:nvSpPr>
          <p:cNvPr id="5" name="Text 2"/>
          <p:cNvSpPr/>
          <p:nvPr/>
        </p:nvSpPr>
        <p:spPr>
          <a:xfrm>
            <a:off x="800100" y="3557839"/>
            <a:ext cx="4057650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 proporção dessas habilidades varia conforme o nível hierárquico, sendo elas: </a:t>
            </a:r>
            <a:r>
              <a:rPr lang="en-US" sz="12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Conceituais, Humanas e Técnicas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1775460" y="4371558"/>
            <a:ext cx="2593181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Vamos explorar cada uma delas.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4253" y="1785938"/>
            <a:ext cx="2950369" cy="20002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843242"/>
            <a:ext cx="80581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HABILIDADES CONCEITUAIS: A MENTE ESTRATÉGICA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800100" y="2063372"/>
            <a:ext cx="1071563" cy="1071563"/>
          </a:xfrm>
          <a:prstGeom prst="ellipse">
            <a:avLst/>
          </a:prstGeom>
          <a:solidFill>
            <a:srgbClr val="2B6CB0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2349122"/>
            <a:ext cx="500063" cy="5000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0100" y="3520697"/>
            <a:ext cx="8058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Definição: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Capacidade de ver a organização como um sistema complexo, diagnosticar problemas e planejar o futuro.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00100" y="4320797"/>
            <a:ext cx="6299002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Importância: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Essencial para o nível estratégico, permitindo a formulação de visão e estratégias.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800100" y="4749422"/>
            <a:ext cx="5697141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Exemplos: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Pensamento sistêmico, análise crítica, criatividade, formulação de políticas.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843242"/>
            <a:ext cx="80581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HABILIDADES HUMANAS: A ARTE DE CONECTAR PESSOAS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800100" y="2063372"/>
            <a:ext cx="1071563" cy="1071563"/>
          </a:xfrm>
          <a:prstGeom prst="ellipse">
            <a:avLst/>
          </a:prstGeom>
          <a:solidFill>
            <a:srgbClr val="2B6CB0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342" y="2349122"/>
            <a:ext cx="625078" cy="5000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0100" y="3520697"/>
            <a:ext cx="80581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Definição: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Capacidade de trabalhar em equipe, comunicar com clareza, motivar e gerir conflitos de forma empática.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00100" y="4320797"/>
            <a:ext cx="691336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Importância: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Crucial em todos os níveis, mas atinge seu ponto crítico no nível tático como elo de ligação.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800100" y="4749422"/>
            <a:ext cx="6713339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Exemplos: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Comunicação eficaz, negociação, liderança, inteligência emocional, construção de equipes.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971829"/>
            <a:ext cx="80581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HABILIDADES TÉCNICAS: O DOMÍNIO DO FAZER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800100" y="2191959"/>
            <a:ext cx="1071563" cy="1071563"/>
          </a:xfrm>
          <a:prstGeom prst="ellipse">
            <a:avLst/>
          </a:prstGeom>
          <a:solidFill>
            <a:srgbClr val="2B6CB0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5850" y="2477709"/>
            <a:ext cx="500063" cy="50006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00100" y="3649284"/>
            <a:ext cx="7013377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Definição:</a:t>
            </a: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Conhecimento e proficiência em um tipo específico de atividade ou processo.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800100" y="4192209"/>
            <a:ext cx="6388298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Importância: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Fundamental para o nível operacional, garantindo a execução eficiente das tarefas.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800100" y="4620834"/>
            <a:ext cx="7141964" cy="214313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Exemplos: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Conhecimento de software, operação de máquinas, contabilidade, engenharia, marketing digital.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734941"/>
            <a:ext cx="80581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LIDERAR VS. GERIR: UMA DISTINÇÃO CRUCIAL</a:t>
            </a:r>
            <a:endParaRPr lang="en-US" sz="3300" dirty="0"/>
          </a:p>
        </p:txBody>
      </p:sp>
      <p:sp>
        <p:nvSpPr>
          <p:cNvPr id="4" name="Shape 1"/>
          <p:cNvSpPr/>
          <p:nvPr/>
        </p:nvSpPr>
        <p:spPr>
          <a:xfrm>
            <a:off x="858673" y="2169384"/>
            <a:ext cx="3911901" cy="214711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719" y="2312259"/>
            <a:ext cx="535781" cy="4286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2385092" y="3073487"/>
            <a:ext cx="859036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Gestão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1001548" y="3602124"/>
            <a:ext cx="362615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Focada na ordem, estabilidade, processos e eficiência (fazer as coisas </a:t>
            </a: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certo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050" dirty="0"/>
          </a:p>
        </p:txBody>
      </p:sp>
      <p:sp>
        <p:nvSpPr>
          <p:cNvPr id="8" name="Shape 4"/>
          <p:cNvSpPr/>
          <p:nvPr/>
        </p:nvSpPr>
        <p:spPr>
          <a:xfrm>
            <a:off x="4887748" y="2169384"/>
            <a:ext cx="3911901" cy="2147115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2950" y="2312259"/>
            <a:ext cx="321469" cy="4286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233787" y="3073487"/>
            <a:ext cx="1219795" cy="278606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Liderança</a:t>
            </a:r>
            <a:endParaRPr lang="en-US" sz="1600" dirty="0"/>
          </a:p>
        </p:txBody>
      </p:sp>
      <p:sp>
        <p:nvSpPr>
          <p:cNvPr id="11" name="Text 6"/>
          <p:cNvSpPr/>
          <p:nvPr/>
        </p:nvSpPr>
        <p:spPr>
          <a:xfrm>
            <a:off x="5030623" y="3602124"/>
            <a:ext cx="3626151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Focada na mudança, visão, alinhamento de pessoas e inspiração (fazer as coisas </a:t>
            </a:r>
            <a:r>
              <a:rPr lang="en-US" sz="1000" b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certas</a:t>
            </a:r>
            <a:r>
              <a:rPr lang="en-US" sz="10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).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800100" y="4673687"/>
            <a:ext cx="8058150" cy="257175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Um gestor eficaz é também um líder inspirador.</a:t>
            </a:r>
            <a:endParaRPr lang="en-US" sz="1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00100" y="1004367"/>
            <a:ext cx="8058150" cy="10058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300" b="1" dirty="0">
                <a:solidFill>
                  <a:srgbClr val="2B6CB0"/>
                </a:solidFill>
                <a:latin typeface="Montserrat Black" pitchFamily="34" charset="0"/>
                <a:ea typeface="Montserrat Black" pitchFamily="34" charset="-122"/>
                <a:cs typeface="Montserrat Black" pitchFamily="34" charset="-120"/>
              </a:rPr>
              <a:t>GESTORES: PILARES DA ORGANIZAÇÃO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800100" y="2438809"/>
            <a:ext cx="7266980" cy="320018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Gestão é uma função distribuída em níveis: Estratégico, Tático, Operacional.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800100" y="2865983"/>
            <a:ext cx="7266980" cy="320018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Habilidades (Conceituais, Humanas, Técnicas) se adaptam a cada nível.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00100" y="3293157"/>
            <a:ext cx="7266980" cy="320018"/>
          </a:xfrm>
          <a:prstGeom prst="rect">
            <a:avLst/>
          </a:prstGeom>
          <a:noFill/>
          <a:ln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500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Liderança é a força motriz que impulsiona a gestão para o sucesso.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00100" y="4120381"/>
            <a:ext cx="6446509" cy="75366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5"/>
          <p:cNvSpPr/>
          <p:nvPr/>
        </p:nvSpPr>
        <p:spPr>
          <a:xfrm>
            <a:off x="800100" y="4120381"/>
            <a:ext cx="35719" cy="753666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9" name="Text 6"/>
          <p:cNvSpPr/>
          <p:nvPr/>
        </p:nvSpPr>
        <p:spPr>
          <a:xfrm>
            <a:off x="800100" y="2403091"/>
            <a:ext cx="8036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F6E05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800100" y="2830264"/>
            <a:ext cx="8036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F6E05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800100" y="3257438"/>
            <a:ext cx="80367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600" dirty="0">
                <a:solidFill>
                  <a:srgbClr val="F6E05E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•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14413" y="4263256"/>
            <a:ext cx="6017884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250" i="1" dirty="0">
                <a:solidFill>
                  <a:srgbClr val="2D3748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Qual habilidade você precisa desenvolver mais para ser um gestor de sucesso?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583</Words>
  <Application>Microsoft Office PowerPoint</Application>
  <PresentationFormat>Apresentação na tela (16:9)</PresentationFormat>
  <Paragraphs>74</Paragraphs>
  <Slides>12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6" baseType="lpstr">
      <vt:lpstr>Arial</vt:lpstr>
      <vt:lpstr>Montserrat Black</vt:lpstr>
      <vt:lpstr>Open Sans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robson antonio tavares costa</cp:lastModifiedBy>
  <cp:revision>2</cp:revision>
  <dcterms:created xsi:type="dcterms:W3CDTF">2026-06-16T13:57:20Z</dcterms:created>
  <dcterms:modified xsi:type="dcterms:W3CDTF">2026-09-11T16:16:45Z</dcterms:modified>
</cp:coreProperties>
</file>