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8288000" cy="10287000"/>
  <p:notesSz cx="6858000" cy="9144000"/>
  <p:embeddedFontLst>
    <p:embeddedFont>
      <p:font typeface="IBM Plex Sans" panose="020B0503050203000203" pitchFamily="34" charset="0"/>
      <p:regular r:id="rId13"/>
    </p:embeddedFont>
    <p:embeddedFont>
      <p:font typeface="IBM Plex Sans Bold" panose="020B0604020202020204" charset="0"/>
      <p:regular r:id="rId14"/>
    </p:embeddedFont>
    <p:embeddedFont>
      <p:font typeface="Montserrat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39000" y="0"/>
            <a:ext cx="11049000" cy="10287000"/>
          </a:xfrm>
          <a:custGeom>
            <a:avLst/>
            <a:gdLst/>
            <a:ahLst/>
            <a:cxnLst/>
            <a:rect l="l" t="t" r="r" b="b"/>
            <a:pathLst>
              <a:path w="11049000" h="10287000">
                <a:moveTo>
                  <a:pt x="0" y="0"/>
                </a:moveTo>
                <a:lnTo>
                  <a:pt x="11049000" y="0"/>
                </a:lnTo>
                <a:lnTo>
                  <a:pt x="11049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758" r="-32758"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0668000" cy="10287000"/>
            <a:chOff x="0" y="0"/>
            <a:chExt cx="1422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224000" cy="13716000"/>
            </a:xfrm>
            <a:custGeom>
              <a:avLst/>
              <a:gdLst/>
              <a:ahLst/>
              <a:cxnLst/>
              <a:rect l="l" t="t" r="r" b="b"/>
              <a:pathLst>
                <a:path w="14224000" h="13716000">
                  <a:moveTo>
                    <a:pt x="0" y="0"/>
                  </a:moveTo>
                  <a:lnTo>
                    <a:pt x="14224000" y="0"/>
                  </a:lnTo>
                  <a:lnTo>
                    <a:pt x="1422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B2239">
                <a:alpha val="93725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4224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952500"/>
            <a:ext cx="114300" cy="1619250"/>
            <a:chOff x="0" y="0"/>
            <a:chExt cx="152400" cy="2159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2400" cy="2159000"/>
            </a:xfrm>
            <a:custGeom>
              <a:avLst/>
              <a:gdLst/>
              <a:ahLst/>
              <a:cxnLst/>
              <a:rect l="l" t="t" r="r" b="b"/>
              <a:pathLst>
                <a:path w="152400" h="2159000">
                  <a:moveTo>
                    <a:pt x="0" y="0"/>
                  </a:moveTo>
                  <a:lnTo>
                    <a:pt x="152400" y="0"/>
                  </a:lnTo>
                  <a:lnTo>
                    <a:pt x="152400" y="2159000"/>
                  </a:lnTo>
                  <a:lnTo>
                    <a:pt x="0" y="2159000"/>
                  </a:ln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52400" cy="2197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33500" y="1095375"/>
            <a:ext cx="8096250" cy="3456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72"/>
              </a:lnSpc>
            </a:pPr>
            <a:r>
              <a:rPr lang="en-US" sz="645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Áreas Funcionais</a:t>
            </a:r>
          </a:p>
          <a:p>
            <a:pPr algn="l">
              <a:lnSpc>
                <a:spcPts val="6772"/>
              </a:lnSpc>
            </a:pPr>
            <a:r>
              <a:rPr lang="en-US" sz="645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 Desafios</a:t>
            </a:r>
          </a:p>
          <a:p>
            <a:pPr algn="l">
              <a:lnSpc>
                <a:spcPts val="6772"/>
              </a:lnSpc>
            </a:pPr>
            <a:r>
              <a:rPr lang="en-US" sz="645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Contemporâneos</a:t>
            </a:r>
          </a:p>
          <a:p>
            <a:pPr algn="l">
              <a:lnSpc>
                <a:spcPts val="6772"/>
              </a:lnSpc>
            </a:pPr>
            <a:r>
              <a:rPr lang="en-US" sz="645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da Gestão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33500" y="6543675"/>
            <a:ext cx="7239000" cy="1002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2"/>
              </a:lnSpc>
            </a:pPr>
            <a:r>
              <a:rPr lang="en-US" sz="2025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Professor Robson Costa</a:t>
            </a:r>
          </a:p>
          <a:p>
            <a:pPr algn="l">
              <a:lnSpc>
                <a:spcPts val="2632"/>
              </a:lnSpc>
            </a:pPr>
            <a:r>
              <a:rPr lang="en-US" sz="2025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Fundamentos de Gestão</a:t>
            </a:r>
          </a:p>
          <a:p>
            <a:pPr algn="l">
              <a:lnSpc>
                <a:spcPts val="2632"/>
              </a:lnSpc>
            </a:pPr>
            <a:r>
              <a:rPr lang="en-US" sz="2025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Universidade Politécnica de Setúbal — UNIPS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33500" y="8820150"/>
            <a:ext cx="59055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198">
                <a:solidFill>
                  <a:srgbClr val="F2C14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8 SET 2026  •  TERÇA-FEIRA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50" y="552450"/>
            <a:ext cx="14287500" cy="1054418"/>
            <a:chOff x="0" y="0"/>
            <a:chExt cx="19050000" cy="1405890"/>
          </a:xfrm>
        </p:grpSpPr>
        <p:sp>
          <p:nvSpPr>
            <p:cNvPr id="3" name="TextBox 3"/>
            <p:cNvSpPr txBox="1"/>
            <p:nvPr/>
          </p:nvSpPr>
          <p:spPr>
            <a:xfrm>
              <a:off x="0" y="-38100"/>
              <a:ext cx="2159000" cy="36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10"/>
                </a:lnSpc>
              </a:pPr>
              <a:r>
                <a:rPr lang="en-US" sz="1650" b="1" spc="198">
                  <a:solidFill>
                    <a:srgbClr val="18A999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01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05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67"/>
                </a:lnSpc>
              </a:pPr>
              <a:r>
                <a:rPr lang="en-US" sz="4350" b="1">
                  <a:solidFill>
                    <a:srgbClr val="1732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Objetivos da aula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57250" y="2552700"/>
            <a:ext cx="8763000" cy="723900"/>
            <a:chOff x="0" y="0"/>
            <a:chExt cx="11684000" cy="965200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52400" cy="965200"/>
              <a:chOff x="0" y="0"/>
              <a:chExt cx="152400" cy="9652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52400" cy="96520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965200">
                    <a:moveTo>
                      <a:pt x="0" y="0"/>
                    </a:moveTo>
                    <a:lnTo>
                      <a:pt x="152400" y="0"/>
                    </a:lnTo>
                    <a:lnTo>
                      <a:pt x="152400" y="965200"/>
                    </a:lnTo>
                    <a:lnTo>
                      <a:pt x="0" y="965200"/>
                    </a:lnTo>
                    <a:close/>
                  </a:path>
                </a:pathLst>
              </a:custGeom>
              <a:solidFill>
                <a:srgbClr val="18A999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152400" cy="1003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254000" y="60325"/>
              <a:ext cx="11430000" cy="461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27"/>
                </a:lnSpc>
              </a:pPr>
              <a:r>
                <a:rPr lang="en-US" sz="2175" b="1">
                  <a:solidFill>
                    <a:srgbClr val="17324D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01  Compreender a integração entre planear, liderar e avaliar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57250" y="3771900"/>
            <a:ext cx="8763000" cy="723900"/>
            <a:chOff x="0" y="0"/>
            <a:chExt cx="11684000" cy="965200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52400" cy="965200"/>
              <a:chOff x="0" y="0"/>
              <a:chExt cx="152400" cy="9652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52400" cy="96520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965200">
                    <a:moveTo>
                      <a:pt x="0" y="0"/>
                    </a:moveTo>
                    <a:lnTo>
                      <a:pt x="152400" y="0"/>
                    </a:lnTo>
                    <a:lnTo>
                      <a:pt x="152400" y="965200"/>
                    </a:lnTo>
                    <a:lnTo>
                      <a:pt x="0" y="965200"/>
                    </a:lnTo>
                    <a:close/>
                  </a:path>
                </a:pathLst>
              </a:custGeom>
              <a:solidFill>
                <a:srgbClr val="EF6F6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52400" cy="1003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54000" y="60325"/>
              <a:ext cx="11430000" cy="461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27"/>
                </a:lnSpc>
              </a:pPr>
              <a:r>
                <a:rPr lang="en-US" sz="2175" b="1">
                  <a:solidFill>
                    <a:srgbClr val="17324D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02  Identificar os principais desafios contemporâneos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57250" y="4991100"/>
            <a:ext cx="8763000" cy="723900"/>
            <a:chOff x="0" y="0"/>
            <a:chExt cx="11684000" cy="965200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152400" cy="965200"/>
              <a:chOff x="0" y="0"/>
              <a:chExt cx="152400" cy="9652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52400" cy="96520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965200">
                    <a:moveTo>
                      <a:pt x="0" y="0"/>
                    </a:moveTo>
                    <a:lnTo>
                      <a:pt x="152400" y="0"/>
                    </a:lnTo>
                    <a:lnTo>
                      <a:pt x="152400" y="965200"/>
                    </a:lnTo>
                    <a:lnTo>
                      <a:pt x="0" y="965200"/>
                    </a:lnTo>
                    <a:close/>
                  </a:path>
                </a:pathLst>
              </a:custGeom>
              <a:solidFill>
                <a:srgbClr val="F2C14E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152400" cy="1003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254000" y="60325"/>
              <a:ext cx="11430000" cy="4616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27"/>
                </a:lnSpc>
              </a:pPr>
              <a:r>
                <a:rPr lang="en-US" sz="2175" b="1">
                  <a:solidFill>
                    <a:srgbClr val="17324D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03  Relacionar gestão integrada e resposta adaptativa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049000" y="2571750"/>
            <a:ext cx="2286000" cy="952500"/>
            <a:chOff x="0" y="0"/>
            <a:chExt cx="3048000" cy="12700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048000" cy="1270000"/>
            </a:xfrm>
            <a:custGeom>
              <a:avLst/>
              <a:gdLst/>
              <a:ahLst/>
              <a:cxnLst/>
              <a:rect l="l" t="t" r="r" b="b"/>
              <a:pathLst>
                <a:path w="3048000" h="1270000">
                  <a:moveTo>
                    <a:pt x="95250" y="0"/>
                  </a:moveTo>
                  <a:lnTo>
                    <a:pt x="2952750" y="0"/>
                  </a:lnTo>
                  <a:cubicBezTo>
                    <a:pt x="3005355" y="0"/>
                    <a:pt x="3048000" y="42645"/>
                    <a:pt x="3048000" y="95250"/>
                  </a:cubicBezTo>
                  <a:lnTo>
                    <a:pt x="3048000" y="1174750"/>
                  </a:lnTo>
                  <a:cubicBezTo>
                    <a:pt x="3048000" y="1227355"/>
                    <a:pt x="3005355" y="1270000"/>
                    <a:pt x="2952750" y="1270000"/>
                  </a:cubicBezTo>
                  <a:lnTo>
                    <a:pt x="95250" y="1270000"/>
                  </a:lnTo>
                  <a:cubicBezTo>
                    <a:pt x="42645" y="1270000"/>
                    <a:pt x="0" y="1227355"/>
                    <a:pt x="0" y="1174750"/>
                  </a:cubicBezTo>
                  <a:lnTo>
                    <a:pt x="0" y="95250"/>
                  </a:lnTo>
                  <a:cubicBezTo>
                    <a:pt x="0" y="42645"/>
                    <a:pt x="42645" y="0"/>
                    <a:pt x="95250" y="0"/>
                  </a:cubicBezTo>
                  <a:close/>
                </a:path>
              </a:pathLst>
            </a:custGeom>
            <a:solidFill>
              <a:srgbClr val="18A999"/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28575"/>
              <a:ext cx="3048000" cy="1241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7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PLANEAR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3144500" y="3048000"/>
            <a:ext cx="1238250" cy="1428750"/>
          </a:xfrm>
          <a:prstGeom prst="line">
            <a:avLst/>
          </a:prstGeom>
          <a:ln w="47625" cap="rnd">
            <a:solidFill>
              <a:srgbClr val="17324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13811250" y="4476750"/>
            <a:ext cx="2286000" cy="952500"/>
            <a:chOff x="0" y="0"/>
            <a:chExt cx="3048000" cy="1270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048000" cy="1270000"/>
            </a:xfrm>
            <a:custGeom>
              <a:avLst/>
              <a:gdLst/>
              <a:ahLst/>
              <a:cxnLst/>
              <a:rect l="l" t="t" r="r" b="b"/>
              <a:pathLst>
                <a:path w="3048000" h="1270000">
                  <a:moveTo>
                    <a:pt x="95250" y="0"/>
                  </a:moveTo>
                  <a:lnTo>
                    <a:pt x="2952750" y="0"/>
                  </a:lnTo>
                  <a:cubicBezTo>
                    <a:pt x="3005355" y="0"/>
                    <a:pt x="3048000" y="42645"/>
                    <a:pt x="3048000" y="95250"/>
                  </a:cubicBezTo>
                  <a:lnTo>
                    <a:pt x="3048000" y="1174750"/>
                  </a:lnTo>
                  <a:cubicBezTo>
                    <a:pt x="3048000" y="1227355"/>
                    <a:pt x="3005355" y="1270000"/>
                    <a:pt x="2952750" y="1270000"/>
                  </a:cubicBezTo>
                  <a:lnTo>
                    <a:pt x="95250" y="1270000"/>
                  </a:lnTo>
                  <a:cubicBezTo>
                    <a:pt x="42645" y="1270000"/>
                    <a:pt x="0" y="1227355"/>
                    <a:pt x="0" y="1174750"/>
                  </a:cubicBezTo>
                  <a:lnTo>
                    <a:pt x="0" y="95250"/>
                  </a:lnTo>
                  <a:cubicBezTo>
                    <a:pt x="0" y="42645"/>
                    <a:pt x="42645" y="0"/>
                    <a:pt x="95250" y="0"/>
                  </a:cubicBez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28575"/>
              <a:ext cx="3048000" cy="1241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7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LIDERAR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 flipH="1">
            <a:off x="13144500" y="5429250"/>
            <a:ext cx="666750" cy="952500"/>
          </a:xfrm>
          <a:prstGeom prst="line">
            <a:avLst/>
          </a:prstGeom>
          <a:ln w="47625" cap="rnd">
            <a:solidFill>
              <a:srgbClr val="17324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1" name="Group 31"/>
          <p:cNvGrpSpPr/>
          <p:nvPr/>
        </p:nvGrpSpPr>
        <p:grpSpPr>
          <a:xfrm>
            <a:off x="11049000" y="6381750"/>
            <a:ext cx="2286000" cy="952500"/>
            <a:chOff x="0" y="0"/>
            <a:chExt cx="3048000" cy="12700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048000" cy="1270000"/>
            </a:xfrm>
            <a:custGeom>
              <a:avLst/>
              <a:gdLst/>
              <a:ahLst/>
              <a:cxnLst/>
              <a:rect l="l" t="t" r="r" b="b"/>
              <a:pathLst>
                <a:path w="3048000" h="1270000">
                  <a:moveTo>
                    <a:pt x="95250" y="0"/>
                  </a:moveTo>
                  <a:lnTo>
                    <a:pt x="2952750" y="0"/>
                  </a:lnTo>
                  <a:cubicBezTo>
                    <a:pt x="3005355" y="0"/>
                    <a:pt x="3048000" y="42645"/>
                    <a:pt x="3048000" y="95250"/>
                  </a:cubicBezTo>
                  <a:lnTo>
                    <a:pt x="3048000" y="1174750"/>
                  </a:lnTo>
                  <a:cubicBezTo>
                    <a:pt x="3048000" y="1227355"/>
                    <a:pt x="3005355" y="1270000"/>
                    <a:pt x="2952750" y="1270000"/>
                  </a:cubicBezTo>
                  <a:lnTo>
                    <a:pt x="95250" y="1270000"/>
                  </a:lnTo>
                  <a:cubicBezTo>
                    <a:pt x="42645" y="1270000"/>
                    <a:pt x="0" y="1227355"/>
                    <a:pt x="0" y="1174750"/>
                  </a:cubicBezTo>
                  <a:lnTo>
                    <a:pt x="0" y="95250"/>
                  </a:lnTo>
                  <a:cubicBezTo>
                    <a:pt x="0" y="42645"/>
                    <a:pt x="42645" y="0"/>
                    <a:pt x="95250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28575"/>
              <a:ext cx="3048000" cy="1241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7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AVALIAR</a:t>
              </a:r>
            </a:p>
          </p:txBody>
        </p:sp>
      </p:grpSp>
      <p:sp>
        <p:nvSpPr>
          <p:cNvPr id="34" name="AutoShape 34"/>
          <p:cNvSpPr/>
          <p:nvPr/>
        </p:nvSpPr>
        <p:spPr>
          <a:xfrm flipH="1" flipV="1">
            <a:off x="11430000" y="3524250"/>
            <a:ext cx="571500" cy="2857500"/>
          </a:xfrm>
          <a:prstGeom prst="line">
            <a:avLst/>
          </a:prstGeom>
          <a:ln w="47625" cap="rnd">
            <a:solidFill>
              <a:srgbClr val="17324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TextBox 35"/>
          <p:cNvSpPr txBox="1"/>
          <p:nvPr/>
        </p:nvSpPr>
        <p:spPr>
          <a:xfrm>
            <a:off x="2476500" y="7886700"/>
            <a:ext cx="13335000" cy="320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1"/>
              </a:lnSpc>
            </a:pPr>
            <a:r>
              <a:rPr lang="en-US" sz="2325" b="1">
                <a:solidFill>
                  <a:srgbClr val="EF6F6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Como é que as diferentes áreas da empresa contribuem para os mesmos objetivos?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57250" y="9705975"/>
            <a:ext cx="16573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500">
                <a:solidFill>
                  <a:srgbClr val="17324D">
                    <a:alpha val="71765"/>
                  </a:srgbClr>
                </a:solidFill>
                <a:latin typeface="IBM Plex Sans"/>
                <a:ea typeface="IBM Plex Sans"/>
                <a:cs typeface="IBM Plex Sans"/>
                <a:sym typeface="IBM Plex Sans"/>
              </a:rPr>
              <a:t>FUNDAMENTOS DE GESTÃO  •  UNIPS                                      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50" y="552450"/>
            <a:ext cx="14287500" cy="1054418"/>
            <a:chOff x="0" y="0"/>
            <a:chExt cx="19050000" cy="1405890"/>
          </a:xfrm>
        </p:grpSpPr>
        <p:sp>
          <p:nvSpPr>
            <p:cNvPr id="3" name="TextBox 3"/>
            <p:cNvSpPr txBox="1"/>
            <p:nvPr/>
          </p:nvSpPr>
          <p:spPr>
            <a:xfrm>
              <a:off x="0" y="-38100"/>
              <a:ext cx="2159000" cy="36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10"/>
                </a:lnSpc>
              </a:pPr>
              <a:r>
                <a:rPr lang="en-US" sz="1650" b="1" spc="198">
                  <a:solidFill>
                    <a:srgbClr val="18A999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02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05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67"/>
                </a:lnSpc>
              </a:pPr>
              <a:r>
                <a:rPr lang="en-US" sz="4350" b="1">
                  <a:solidFill>
                    <a:srgbClr val="1732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Visão integrada das áreas funcionais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4" name="AutoShape 14"/>
          <p:cNvSpPr/>
          <p:nvPr/>
        </p:nvSpPr>
        <p:spPr>
          <a:xfrm>
            <a:off x="4524375" y="2238375"/>
            <a:ext cx="4619625" cy="2524125"/>
          </a:xfrm>
          <a:prstGeom prst="line">
            <a:avLst/>
          </a:prstGeom>
          <a:ln w="28575" cap="flat">
            <a:solidFill>
              <a:srgbClr val="C9D2D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>
            <a:off x="9144000" y="2238375"/>
            <a:ext cx="4524375" cy="2524125"/>
          </a:xfrm>
          <a:prstGeom prst="line">
            <a:avLst/>
          </a:prstGeom>
          <a:ln w="28575" cap="flat">
            <a:solidFill>
              <a:srgbClr val="C9D2D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2762250" y="4714875"/>
            <a:ext cx="6381750" cy="47625"/>
          </a:xfrm>
          <a:prstGeom prst="line">
            <a:avLst/>
          </a:prstGeom>
          <a:ln w="28575" cap="flat">
            <a:solidFill>
              <a:srgbClr val="C9D2D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 flipH="1">
            <a:off x="9144000" y="4714875"/>
            <a:ext cx="6286500" cy="47625"/>
          </a:xfrm>
          <a:prstGeom prst="line">
            <a:avLst/>
          </a:prstGeom>
          <a:ln w="28575" cap="flat">
            <a:solidFill>
              <a:srgbClr val="C9D2D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AutoShape 30"/>
          <p:cNvSpPr/>
          <p:nvPr/>
        </p:nvSpPr>
        <p:spPr>
          <a:xfrm flipV="1">
            <a:off x="4524375" y="4762500"/>
            <a:ext cx="4619625" cy="2619375"/>
          </a:xfrm>
          <a:prstGeom prst="line">
            <a:avLst/>
          </a:prstGeom>
          <a:ln w="28575" cap="flat">
            <a:solidFill>
              <a:srgbClr val="C9D2D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AutoShape 34"/>
          <p:cNvSpPr/>
          <p:nvPr/>
        </p:nvSpPr>
        <p:spPr>
          <a:xfrm flipH="1" flipV="1">
            <a:off x="9144000" y="4762500"/>
            <a:ext cx="4524375" cy="2619375"/>
          </a:xfrm>
          <a:prstGeom prst="line">
            <a:avLst/>
          </a:prstGeom>
          <a:ln w="28575" cap="flat">
            <a:solidFill>
              <a:srgbClr val="C9D2D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TextBox 35"/>
          <p:cNvSpPr txBox="1"/>
          <p:nvPr/>
        </p:nvSpPr>
        <p:spPr>
          <a:xfrm>
            <a:off x="2381250" y="8458200"/>
            <a:ext cx="13525500" cy="273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2"/>
              </a:lnSpc>
            </a:pPr>
            <a:r>
              <a:rPr lang="en-US" sz="1725">
                <a:solidFill>
                  <a:srgbClr val="17324D"/>
                </a:solidFill>
                <a:latin typeface="IBM Plex Sans"/>
                <a:ea typeface="IBM Plex Sans"/>
                <a:cs typeface="IBM Plex Sans"/>
                <a:sym typeface="IBM Plex Sans"/>
              </a:rPr>
              <a:t>Exemplo: uma campanha de marketing aumenta a procura prevista; Produção ajusta capacidade e Finanças revê orçamento e margem.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19500" y="9077325"/>
            <a:ext cx="11049000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 b="1">
                <a:solidFill>
                  <a:srgbClr val="18A999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Qual a área mais crítica para alinhar com a estratégia — e porquê?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477125" y="4000500"/>
            <a:ext cx="3333750" cy="1524000"/>
            <a:chOff x="0" y="0"/>
            <a:chExt cx="4445000" cy="2032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45000" cy="2032000"/>
            </a:xfrm>
            <a:custGeom>
              <a:avLst/>
              <a:gdLst/>
              <a:ahLst/>
              <a:cxnLst/>
              <a:rect l="l" t="t" r="r" b="b"/>
              <a:pathLst>
                <a:path w="4445000" h="2032000">
                  <a:moveTo>
                    <a:pt x="65314" y="0"/>
                  </a:moveTo>
                  <a:lnTo>
                    <a:pt x="4379686" y="0"/>
                  </a:lnTo>
                  <a:cubicBezTo>
                    <a:pt x="4397008" y="0"/>
                    <a:pt x="4413621" y="6881"/>
                    <a:pt x="4425870" y="19130"/>
                  </a:cubicBezTo>
                  <a:cubicBezTo>
                    <a:pt x="4438119" y="31379"/>
                    <a:pt x="4445000" y="47992"/>
                    <a:pt x="4445000" y="65314"/>
                  </a:cubicBezTo>
                  <a:lnTo>
                    <a:pt x="4445000" y="1966686"/>
                  </a:lnTo>
                  <a:cubicBezTo>
                    <a:pt x="4445000" y="1984008"/>
                    <a:pt x="4438119" y="2000621"/>
                    <a:pt x="4425870" y="2012870"/>
                  </a:cubicBezTo>
                  <a:cubicBezTo>
                    <a:pt x="4413621" y="2025119"/>
                    <a:pt x="4397008" y="2032000"/>
                    <a:pt x="4379686" y="2032000"/>
                  </a:cubicBezTo>
                  <a:lnTo>
                    <a:pt x="65314" y="2032000"/>
                  </a:lnTo>
                  <a:cubicBezTo>
                    <a:pt x="47992" y="2032000"/>
                    <a:pt x="31379" y="2025119"/>
                    <a:pt x="19130" y="2012870"/>
                  </a:cubicBezTo>
                  <a:cubicBezTo>
                    <a:pt x="6881" y="2000621"/>
                    <a:pt x="0" y="1984008"/>
                    <a:pt x="0" y="1966686"/>
                  </a:cubicBezTo>
                  <a:lnTo>
                    <a:pt x="0" y="65314"/>
                  </a:lnTo>
                  <a:cubicBezTo>
                    <a:pt x="0" y="47992"/>
                    <a:pt x="6881" y="31379"/>
                    <a:pt x="19130" y="19130"/>
                  </a:cubicBezTo>
                  <a:cubicBezTo>
                    <a:pt x="31379" y="6881"/>
                    <a:pt x="47992" y="0"/>
                    <a:pt x="65314" y="0"/>
                  </a:cubicBezTo>
                  <a:close/>
                </a:path>
              </a:pathLst>
            </a:custGeom>
            <a:solidFill>
              <a:srgbClr val="0B2239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38100"/>
              <a:ext cx="4445000" cy="199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2"/>
                </a:lnSpc>
              </a:pPr>
              <a:r>
                <a:rPr lang="en-US" sz="22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ESTRATÉGIA</a:t>
              </a:r>
            </a:p>
            <a:p>
              <a:pPr algn="ctr">
                <a:lnSpc>
                  <a:spcPts val="2362"/>
                </a:lnSpc>
              </a:pPr>
              <a:r>
                <a:rPr lang="en-US" sz="22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E OBJETIVOS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952750" y="1714500"/>
            <a:ext cx="3143250" cy="1047750"/>
            <a:chOff x="0" y="0"/>
            <a:chExt cx="4191000" cy="1397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191000" cy="1397000"/>
            </a:xfrm>
            <a:custGeom>
              <a:avLst/>
              <a:gdLst/>
              <a:ahLst/>
              <a:cxnLst/>
              <a:rect l="l" t="t" r="r" b="b"/>
              <a:pathLst>
                <a:path w="4191000" h="1397000">
                  <a:moveTo>
                    <a:pt x="69273" y="0"/>
                  </a:moveTo>
                  <a:lnTo>
                    <a:pt x="4121727" y="0"/>
                  </a:lnTo>
                  <a:cubicBezTo>
                    <a:pt x="4140100" y="0"/>
                    <a:pt x="4157719" y="7298"/>
                    <a:pt x="4170711" y="20290"/>
                  </a:cubicBezTo>
                  <a:cubicBezTo>
                    <a:pt x="4183702" y="33281"/>
                    <a:pt x="4191000" y="50900"/>
                    <a:pt x="4191000" y="69273"/>
                  </a:cubicBezTo>
                  <a:lnTo>
                    <a:pt x="4191000" y="1327727"/>
                  </a:lnTo>
                  <a:cubicBezTo>
                    <a:pt x="4191000" y="1346100"/>
                    <a:pt x="4183702" y="1363719"/>
                    <a:pt x="4170711" y="1376711"/>
                  </a:cubicBezTo>
                  <a:cubicBezTo>
                    <a:pt x="4157719" y="1389702"/>
                    <a:pt x="4140100" y="1397000"/>
                    <a:pt x="4121727" y="1397000"/>
                  </a:cubicBezTo>
                  <a:lnTo>
                    <a:pt x="69273" y="1397000"/>
                  </a:lnTo>
                  <a:cubicBezTo>
                    <a:pt x="50900" y="1397000"/>
                    <a:pt x="33281" y="1389702"/>
                    <a:pt x="20290" y="1376711"/>
                  </a:cubicBezTo>
                  <a:cubicBezTo>
                    <a:pt x="7298" y="1363719"/>
                    <a:pt x="0" y="1346100"/>
                    <a:pt x="0" y="1327727"/>
                  </a:cubicBezTo>
                  <a:lnTo>
                    <a:pt x="0" y="69273"/>
                  </a:lnTo>
                  <a:cubicBezTo>
                    <a:pt x="0" y="50900"/>
                    <a:pt x="7298" y="33281"/>
                    <a:pt x="20290" y="20290"/>
                  </a:cubicBezTo>
                  <a:cubicBezTo>
                    <a:pt x="33281" y="7298"/>
                    <a:pt x="50900" y="0"/>
                    <a:pt x="69273" y="0"/>
                  </a:cubicBezTo>
                  <a:close/>
                </a:path>
              </a:pathLst>
            </a:custGeom>
            <a:solidFill>
              <a:srgbClr val="18A999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4191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MARKETING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90625" y="4191000"/>
            <a:ext cx="3143250" cy="1047750"/>
            <a:chOff x="0" y="0"/>
            <a:chExt cx="4191000" cy="1397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191000" cy="1397000"/>
            </a:xfrm>
            <a:custGeom>
              <a:avLst/>
              <a:gdLst/>
              <a:ahLst/>
              <a:cxnLst/>
              <a:rect l="l" t="t" r="r" b="b"/>
              <a:pathLst>
                <a:path w="4191000" h="1397000">
                  <a:moveTo>
                    <a:pt x="69273" y="0"/>
                  </a:moveTo>
                  <a:lnTo>
                    <a:pt x="4121727" y="0"/>
                  </a:lnTo>
                  <a:cubicBezTo>
                    <a:pt x="4140100" y="0"/>
                    <a:pt x="4157719" y="7298"/>
                    <a:pt x="4170711" y="20290"/>
                  </a:cubicBezTo>
                  <a:cubicBezTo>
                    <a:pt x="4183702" y="33281"/>
                    <a:pt x="4191000" y="50900"/>
                    <a:pt x="4191000" y="69273"/>
                  </a:cubicBezTo>
                  <a:lnTo>
                    <a:pt x="4191000" y="1327727"/>
                  </a:lnTo>
                  <a:cubicBezTo>
                    <a:pt x="4191000" y="1346100"/>
                    <a:pt x="4183702" y="1363719"/>
                    <a:pt x="4170711" y="1376711"/>
                  </a:cubicBezTo>
                  <a:cubicBezTo>
                    <a:pt x="4157719" y="1389702"/>
                    <a:pt x="4140100" y="1397000"/>
                    <a:pt x="4121727" y="1397000"/>
                  </a:cubicBezTo>
                  <a:lnTo>
                    <a:pt x="69273" y="1397000"/>
                  </a:lnTo>
                  <a:cubicBezTo>
                    <a:pt x="50900" y="1397000"/>
                    <a:pt x="33281" y="1389702"/>
                    <a:pt x="20290" y="1376711"/>
                  </a:cubicBezTo>
                  <a:cubicBezTo>
                    <a:pt x="7298" y="1363719"/>
                    <a:pt x="0" y="1346100"/>
                    <a:pt x="0" y="1327727"/>
                  </a:cubicBezTo>
                  <a:lnTo>
                    <a:pt x="0" y="69273"/>
                  </a:lnTo>
                  <a:cubicBezTo>
                    <a:pt x="0" y="50900"/>
                    <a:pt x="7298" y="33281"/>
                    <a:pt x="20290" y="20290"/>
                  </a:cubicBezTo>
                  <a:cubicBezTo>
                    <a:pt x="33281" y="7298"/>
                    <a:pt x="50900" y="0"/>
                    <a:pt x="69273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19050"/>
              <a:ext cx="4191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PRODUÇÃO / OPERAÇÕES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952750" y="6858000"/>
            <a:ext cx="3143250" cy="1047750"/>
            <a:chOff x="0" y="0"/>
            <a:chExt cx="4191000" cy="1397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191000" cy="1397000"/>
            </a:xfrm>
            <a:custGeom>
              <a:avLst/>
              <a:gdLst/>
              <a:ahLst/>
              <a:cxnLst/>
              <a:rect l="l" t="t" r="r" b="b"/>
              <a:pathLst>
                <a:path w="4191000" h="1397000">
                  <a:moveTo>
                    <a:pt x="69273" y="0"/>
                  </a:moveTo>
                  <a:lnTo>
                    <a:pt x="4121727" y="0"/>
                  </a:lnTo>
                  <a:cubicBezTo>
                    <a:pt x="4140100" y="0"/>
                    <a:pt x="4157719" y="7298"/>
                    <a:pt x="4170711" y="20290"/>
                  </a:cubicBezTo>
                  <a:cubicBezTo>
                    <a:pt x="4183702" y="33281"/>
                    <a:pt x="4191000" y="50900"/>
                    <a:pt x="4191000" y="69273"/>
                  </a:cubicBezTo>
                  <a:lnTo>
                    <a:pt x="4191000" y="1327727"/>
                  </a:lnTo>
                  <a:cubicBezTo>
                    <a:pt x="4191000" y="1346100"/>
                    <a:pt x="4183702" y="1363719"/>
                    <a:pt x="4170711" y="1376711"/>
                  </a:cubicBezTo>
                  <a:cubicBezTo>
                    <a:pt x="4157719" y="1389702"/>
                    <a:pt x="4140100" y="1397000"/>
                    <a:pt x="4121727" y="1397000"/>
                  </a:cubicBezTo>
                  <a:lnTo>
                    <a:pt x="69273" y="1397000"/>
                  </a:lnTo>
                  <a:cubicBezTo>
                    <a:pt x="50900" y="1397000"/>
                    <a:pt x="33281" y="1389702"/>
                    <a:pt x="20290" y="1376711"/>
                  </a:cubicBezTo>
                  <a:cubicBezTo>
                    <a:pt x="7298" y="1363719"/>
                    <a:pt x="0" y="1346100"/>
                    <a:pt x="0" y="1327727"/>
                  </a:cubicBezTo>
                  <a:lnTo>
                    <a:pt x="0" y="69273"/>
                  </a:lnTo>
                  <a:cubicBezTo>
                    <a:pt x="0" y="50900"/>
                    <a:pt x="7298" y="33281"/>
                    <a:pt x="20290" y="20290"/>
                  </a:cubicBezTo>
                  <a:cubicBezTo>
                    <a:pt x="33281" y="7298"/>
                    <a:pt x="50900" y="0"/>
                    <a:pt x="69273" y="0"/>
                  </a:cubicBez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19050"/>
              <a:ext cx="4191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LOGÍSTICA / COMPRAS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96750" y="1714500"/>
            <a:ext cx="3143250" cy="1047750"/>
            <a:chOff x="0" y="0"/>
            <a:chExt cx="4191000" cy="1397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191000" cy="1397000"/>
            </a:xfrm>
            <a:custGeom>
              <a:avLst/>
              <a:gdLst/>
              <a:ahLst/>
              <a:cxnLst/>
              <a:rect l="l" t="t" r="r" b="b"/>
              <a:pathLst>
                <a:path w="4191000" h="1397000">
                  <a:moveTo>
                    <a:pt x="69273" y="0"/>
                  </a:moveTo>
                  <a:lnTo>
                    <a:pt x="4121727" y="0"/>
                  </a:lnTo>
                  <a:cubicBezTo>
                    <a:pt x="4140100" y="0"/>
                    <a:pt x="4157719" y="7298"/>
                    <a:pt x="4170711" y="20290"/>
                  </a:cubicBezTo>
                  <a:cubicBezTo>
                    <a:pt x="4183702" y="33281"/>
                    <a:pt x="4191000" y="50900"/>
                    <a:pt x="4191000" y="69273"/>
                  </a:cubicBezTo>
                  <a:lnTo>
                    <a:pt x="4191000" y="1327727"/>
                  </a:lnTo>
                  <a:cubicBezTo>
                    <a:pt x="4191000" y="1346100"/>
                    <a:pt x="4183702" y="1363719"/>
                    <a:pt x="4170711" y="1376711"/>
                  </a:cubicBezTo>
                  <a:cubicBezTo>
                    <a:pt x="4157719" y="1389702"/>
                    <a:pt x="4140100" y="1397000"/>
                    <a:pt x="4121727" y="1397000"/>
                  </a:cubicBezTo>
                  <a:lnTo>
                    <a:pt x="69273" y="1397000"/>
                  </a:lnTo>
                  <a:cubicBezTo>
                    <a:pt x="50900" y="1397000"/>
                    <a:pt x="33281" y="1389702"/>
                    <a:pt x="20290" y="1376711"/>
                  </a:cubicBezTo>
                  <a:cubicBezTo>
                    <a:pt x="7298" y="1363719"/>
                    <a:pt x="0" y="1346100"/>
                    <a:pt x="0" y="1327727"/>
                  </a:cubicBezTo>
                  <a:lnTo>
                    <a:pt x="0" y="69273"/>
                  </a:lnTo>
                  <a:cubicBezTo>
                    <a:pt x="0" y="50900"/>
                    <a:pt x="7298" y="33281"/>
                    <a:pt x="20290" y="20290"/>
                  </a:cubicBezTo>
                  <a:cubicBezTo>
                    <a:pt x="33281" y="7298"/>
                    <a:pt x="50900" y="0"/>
                    <a:pt x="69273" y="0"/>
                  </a:cubicBez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19050"/>
              <a:ext cx="4191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FINANÇAS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858875" y="4191000"/>
            <a:ext cx="3143250" cy="1047750"/>
            <a:chOff x="0" y="0"/>
            <a:chExt cx="4191000" cy="13970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191000" cy="1397000"/>
            </a:xfrm>
            <a:custGeom>
              <a:avLst/>
              <a:gdLst/>
              <a:ahLst/>
              <a:cxnLst/>
              <a:rect l="l" t="t" r="r" b="b"/>
              <a:pathLst>
                <a:path w="4191000" h="1397000">
                  <a:moveTo>
                    <a:pt x="69273" y="0"/>
                  </a:moveTo>
                  <a:lnTo>
                    <a:pt x="4121727" y="0"/>
                  </a:lnTo>
                  <a:cubicBezTo>
                    <a:pt x="4140100" y="0"/>
                    <a:pt x="4157719" y="7298"/>
                    <a:pt x="4170711" y="20290"/>
                  </a:cubicBezTo>
                  <a:cubicBezTo>
                    <a:pt x="4183702" y="33281"/>
                    <a:pt x="4191000" y="50900"/>
                    <a:pt x="4191000" y="69273"/>
                  </a:cubicBezTo>
                  <a:lnTo>
                    <a:pt x="4191000" y="1327727"/>
                  </a:lnTo>
                  <a:cubicBezTo>
                    <a:pt x="4191000" y="1346100"/>
                    <a:pt x="4183702" y="1363719"/>
                    <a:pt x="4170711" y="1376711"/>
                  </a:cubicBezTo>
                  <a:cubicBezTo>
                    <a:pt x="4157719" y="1389702"/>
                    <a:pt x="4140100" y="1397000"/>
                    <a:pt x="4121727" y="1397000"/>
                  </a:cubicBezTo>
                  <a:lnTo>
                    <a:pt x="69273" y="1397000"/>
                  </a:lnTo>
                  <a:cubicBezTo>
                    <a:pt x="50900" y="1397000"/>
                    <a:pt x="33281" y="1389702"/>
                    <a:pt x="20290" y="1376711"/>
                  </a:cubicBezTo>
                  <a:cubicBezTo>
                    <a:pt x="7298" y="1363719"/>
                    <a:pt x="0" y="1346100"/>
                    <a:pt x="0" y="1327727"/>
                  </a:cubicBezTo>
                  <a:lnTo>
                    <a:pt x="0" y="69273"/>
                  </a:lnTo>
                  <a:cubicBezTo>
                    <a:pt x="0" y="50900"/>
                    <a:pt x="7298" y="33281"/>
                    <a:pt x="20290" y="20290"/>
                  </a:cubicBezTo>
                  <a:cubicBezTo>
                    <a:pt x="33281" y="7298"/>
                    <a:pt x="50900" y="0"/>
                    <a:pt x="69273" y="0"/>
                  </a:cubicBezTo>
                  <a:close/>
                </a:path>
              </a:pathLst>
            </a:custGeom>
            <a:solidFill>
              <a:srgbClr val="18A999"/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19050"/>
              <a:ext cx="4191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RECURSOS HUMANOS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096750" y="6858000"/>
            <a:ext cx="3143250" cy="1047750"/>
            <a:chOff x="0" y="0"/>
            <a:chExt cx="4191000" cy="13970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191000" cy="1397000"/>
            </a:xfrm>
            <a:custGeom>
              <a:avLst/>
              <a:gdLst/>
              <a:ahLst/>
              <a:cxnLst/>
              <a:rect l="l" t="t" r="r" b="b"/>
              <a:pathLst>
                <a:path w="4191000" h="1397000">
                  <a:moveTo>
                    <a:pt x="69273" y="0"/>
                  </a:moveTo>
                  <a:lnTo>
                    <a:pt x="4121727" y="0"/>
                  </a:lnTo>
                  <a:cubicBezTo>
                    <a:pt x="4140100" y="0"/>
                    <a:pt x="4157719" y="7298"/>
                    <a:pt x="4170711" y="20290"/>
                  </a:cubicBezTo>
                  <a:cubicBezTo>
                    <a:pt x="4183702" y="33281"/>
                    <a:pt x="4191000" y="50900"/>
                    <a:pt x="4191000" y="69273"/>
                  </a:cubicBezTo>
                  <a:lnTo>
                    <a:pt x="4191000" y="1327727"/>
                  </a:lnTo>
                  <a:cubicBezTo>
                    <a:pt x="4191000" y="1346100"/>
                    <a:pt x="4183702" y="1363719"/>
                    <a:pt x="4170711" y="1376711"/>
                  </a:cubicBezTo>
                  <a:cubicBezTo>
                    <a:pt x="4157719" y="1389702"/>
                    <a:pt x="4140100" y="1397000"/>
                    <a:pt x="4121727" y="1397000"/>
                  </a:cubicBezTo>
                  <a:lnTo>
                    <a:pt x="69273" y="1397000"/>
                  </a:lnTo>
                  <a:cubicBezTo>
                    <a:pt x="50900" y="1397000"/>
                    <a:pt x="33281" y="1389702"/>
                    <a:pt x="20290" y="1376711"/>
                  </a:cubicBezTo>
                  <a:cubicBezTo>
                    <a:pt x="7298" y="1363719"/>
                    <a:pt x="0" y="1346100"/>
                    <a:pt x="0" y="1327727"/>
                  </a:cubicBezTo>
                  <a:lnTo>
                    <a:pt x="0" y="69273"/>
                  </a:lnTo>
                  <a:cubicBezTo>
                    <a:pt x="0" y="50900"/>
                    <a:pt x="7298" y="33281"/>
                    <a:pt x="20290" y="20290"/>
                  </a:cubicBezTo>
                  <a:cubicBezTo>
                    <a:pt x="33281" y="7298"/>
                    <a:pt x="50900" y="0"/>
                    <a:pt x="69273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19050"/>
              <a:ext cx="4191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SISTEMAS DE INFORMAÇÃO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50" y="552450"/>
            <a:ext cx="14287500" cy="1054418"/>
            <a:chOff x="0" y="0"/>
            <a:chExt cx="19050000" cy="1405890"/>
          </a:xfrm>
        </p:grpSpPr>
        <p:sp>
          <p:nvSpPr>
            <p:cNvPr id="3" name="TextBox 3"/>
            <p:cNvSpPr txBox="1"/>
            <p:nvPr/>
          </p:nvSpPr>
          <p:spPr>
            <a:xfrm>
              <a:off x="0" y="-38100"/>
              <a:ext cx="2159000" cy="36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10"/>
                </a:lnSpc>
              </a:pPr>
              <a:r>
                <a:rPr lang="en-US" sz="1650" b="1" spc="198">
                  <a:solidFill>
                    <a:srgbClr val="18A999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03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05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67"/>
                </a:lnSpc>
              </a:pPr>
              <a:r>
                <a:rPr lang="en-US" sz="4350" b="1">
                  <a:solidFill>
                    <a:srgbClr val="1732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Planeamento, liderança e avaliação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57250" y="2000250"/>
            <a:ext cx="2857500" cy="685800"/>
            <a:chOff x="0" y="0"/>
            <a:chExt cx="3810000" cy="914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810000" cy="914400"/>
            </a:xfrm>
            <a:custGeom>
              <a:avLst/>
              <a:gdLst/>
              <a:ahLst/>
              <a:cxnLst/>
              <a:rect l="l" t="t" r="r" b="b"/>
              <a:pathLst>
                <a:path w="3810000" h="914400">
                  <a:moveTo>
                    <a:pt x="76200" y="0"/>
                  </a:moveTo>
                  <a:lnTo>
                    <a:pt x="3733800" y="0"/>
                  </a:lnTo>
                  <a:cubicBezTo>
                    <a:pt x="3775884" y="0"/>
                    <a:pt x="3810000" y="34116"/>
                    <a:pt x="3810000" y="76200"/>
                  </a:cubicBezTo>
                  <a:lnTo>
                    <a:pt x="3810000" y="838200"/>
                  </a:lnTo>
                  <a:cubicBezTo>
                    <a:pt x="3810000" y="880284"/>
                    <a:pt x="3775884" y="914400"/>
                    <a:pt x="3733800" y="914400"/>
                  </a:cubicBezTo>
                  <a:lnTo>
                    <a:pt x="76200" y="914400"/>
                  </a:lnTo>
                  <a:cubicBezTo>
                    <a:pt x="34116" y="914400"/>
                    <a:pt x="0" y="880284"/>
                    <a:pt x="0" y="8382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0B2239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28575"/>
              <a:ext cx="3810000" cy="885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75"/>
                </a:lnSpc>
              </a:pPr>
              <a:r>
                <a:rPr lang="en-US" sz="15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ÁREA FUNCIONAL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714750" y="2000250"/>
            <a:ext cx="3714750" cy="685800"/>
            <a:chOff x="0" y="0"/>
            <a:chExt cx="4953000" cy="914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953000" cy="914400"/>
            </a:xfrm>
            <a:custGeom>
              <a:avLst/>
              <a:gdLst/>
              <a:ahLst/>
              <a:cxnLst/>
              <a:rect l="l" t="t" r="r" b="b"/>
              <a:pathLst>
                <a:path w="4953000" h="914400">
                  <a:moveTo>
                    <a:pt x="58615" y="0"/>
                  </a:moveTo>
                  <a:lnTo>
                    <a:pt x="4894385" y="0"/>
                  </a:lnTo>
                  <a:cubicBezTo>
                    <a:pt x="4926757" y="0"/>
                    <a:pt x="4953000" y="26243"/>
                    <a:pt x="4953000" y="58615"/>
                  </a:cubicBezTo>
                  <a:lnTo>
                    <a:pt x="4953000" y="855785"/>
                  </a:lnTo>
                  <a:cubicBezTo>
                    <a:pt x="4953000" y="888157"/>
                    <a:pt x="4926757" y="914400"/>
                    <a:pt x="4894385" y="914400"/>
                  </a:cubicBezTo>
                  <a:lnTo>
                    <a:pt x="58615" y="914400"/>
                  </a:lnTo>
                  <a:cubicBezTo>
                    <a:pt x="26243" y="914400"/>
                    <a:pt x="0" y="888157"/>
                    <a:pt x="0" y="855785"/>
                  </a:cubicBezTo>
                  <a:lnTo>
                    <a:pt x="0" y="58615"/>
                  </a:lnTo>
                  <a:cubicBezTo>
                    <a:pt x="0" y="26243"/>
                    <a:pt x="26243" y="0"/>
                    <a:pt x="58615" y="0"/>
                  </a:cubicBezTo>
                  <a:close/>
                </a:path>
              </a:pathLst>
            </a:custGeom>
            <a:solidFill>
              <a:srgbClr val="0B2239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28575"/>
              <a:ext cx="4953000" cy="885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75"/>
                </a:lnSpc>
              </a:pPr>
              <a:r>
                <a:rPr lang="en-US" sz="15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EXEMPLO DE OBJETIVO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429500" y="2000250"/>
            <a:ext cx="4381500" cy="685800"/>
            <a:chOff x="0" y="0"/>
            <a:chExt cx="5842000" cy="914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42000" cy="914400"/>
            </a:xfrm>
            <a:custGeom>
              <a:avLst/>
              <a:gdLst/>
              <a:ahLst/>
              <a:cxnLst/>
              <a:rect l="l" t="t" r="r" b="b"/>
              <a:pathLst>
                <a:path w="5842000" h="914400">
                  <a:moveTo>
                    <a:pt x="49696" y="0"/>
                  </a:moveTo>
                  <a:lnTo>
                    <a:pt x="5792304" y="0"/>
                  </a:lnTo>
                  <a:cubicBezTo>
                    <a:pt x="5819751" y="0"/>
                    <a:pt x="5842000" y="22250"/>
                    <a:pt x="5842000" y="49696"/>
                  </a:cubicBezTo>
                  <a:lnTo>
                    <a:pt x="5842000" y="864704"/>
                  </a:lnTo>
                  <a:cubicBezTo>
                    <a:pt x="5842000" y="892150"/>
                    <a:pt x="5819751" y="914400"/>
                    <a:pt x="5792304" y="914400"/>
                  </a:cubicBezTo>
                  <a:lnTo>
                    <a:pt x="49696" y="914400"/>
                  </a:lnTo>
                  <a:cubicBezTo>
                    <a:pt x="22250" y="914400"/>
                    <a:pt x="0" y="892150"/>
                    <a:pt x="0" y="864704"/>
                  </a:cubicBezTo>
                  <a:lnTo>
                    <a:pt x="0" y="49696"/>
                  </a:lnTo>
                  <a:cubicBezTo>
                    <a:pt x="0" y="22250"/>
                    <a:pt x="22250" y="0"/>
                    <a:pt x="49696" y="0"/>
                  </a:cubicBezTo>
                  <a:close/>
                </a:path>
              </a:pathLst>
            </a:custGeom>
            <a:solidFill>
              <a:srgbClr val="0B2239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28575"/>
              <a:ext cx="5842000" cy="885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75"/>
                </a:lnSpc>
              </a:pPr>
              <a:r>
                <a:rPr lang="en-US" sz="15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LIDERANÇA NECESSÁRIA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811000" y="2000250"/>
            <a:ext cx="5619750" cy="685800"/>
            <a:chOff x="0" y="0"/>
            <a:chExt cx="7493000" cy="914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493000" cy="914400"/>
            </a:xfrm>
            <a:custGeom>
              <a:avLst/>
              <a:gdLst/>
              <a:ahLst/>
              <a:cxnLst/>
              <a:rect l="l" t="t" r="r" b="b"/>
              <a:pathLst>
                <a:path w="7493000" h="914400">
                  <a:moveTo>
                    <a:pt x="38746" y="0"/>
                  </a:moveTo>
                  <a:lnTo>
                    <a:pt x="7454254" y="0"/>
                  </a:lnTo>
                  <a:cubicBezTo>
                    <a:pt x="7475653" y="0"/>
                    <a:pt x="7493000" y="17347"/>
                    <a:pt x="7493000" y="38746"/>
                  </a:cubicBezTo>
                  <a:lnTo>
                    <a:pt x="7493000" y="875654"/>
                  </a:lnTo>
                  <a:cubicBezTo>
                    <a:pt x="7493000" y="897053"/>
                    <a:pt x="7475653" y="914400"/>
                    <a:pt x="7454254" y="914400"/>
                  </a:cubicBezTo>
                  <a:lnTo>
                    <a:pt x="38746" y="914400"/>
                  </a:lnTo>
                  <a:cubicBezTo>
                    <a:pt x="17347" y="914400"/>
                    <a:pt x="0" y="897053"/>
                    <a:pt x="0" y="875654"/>
                  </a:cubicBezTo>
                  <a:lnTo>
                    <a:pt x="0" y="38746"/>
                  </a:lnTo>
                  <a:cubicBezTo>
                    <a:pt x="0" y="17347"/>
                    <a:pt x="17347" y="0"/>
                    <a:pt x="38746" y="0"/>
                  </a:cubicBezTo>
                  <a:close/>
                </a:path>
              </a:pathLst>
            </a:custGeom>
            <a:solidFill>
              <a:srgbClr val="0B2239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28575"/>
              <a:ext cx="7493000" cy="885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75"/>
                </a:lnSpc>
              </a:pPr>
              <a:r>
                <a:rPr lang="en-US" sz="15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INDICADOR POSSÍVEL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57250" y="2781300"/>
            <a:ext cx="16573500" cy="914400"/>
            <a:chOff x="0" y="0"/>
            <a:chExt cx="22098000" cy="1219200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22098000" cy="1219200"/>
              <a:chOff x="0" y="0"/>
              <a:chExt cx="22098000" cy="12192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22098000" cy="1219200"/>
              </a:xfrm>
              <a:custGeom>
                <a:avLst/>
                <a:gdLst/>
                <a:ahLst/>
                <a:cxnLst/>
                <a:rect l="l" t="t" r="r" b="b"/>
                <a:pathLst>
                  <a:path w="22098000" h="1219200">
                    <a:moveTo>
                      <a:pt x="0" y="0"/>
                    </a:moveTo>
                    <a:lnTo>
                      <a:pt x="22098000" y="0"/>
                    </a:lnTo>
                    <a:lnTo>
                      <a:pt x="22098000" y="1219200"/>
                    </a:lnTo>
                    <a:lnTo>
                      <a:pt x="0" y="1219200"/>
                    </a:lnTo>
                    <a:close/>
                  </a:path>
                </a:pathLst>
              </a:custGeom>
              <a:solidFill>
                <a:srgbClr val="E5ECE9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22098000" cy="1257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203200" y="146050"/>
              <a:ext cx="3403600" cy="358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42"/>
                </a:lnSpc>
              </a:pPr>
              <a:r>
                <a:rPr lang="en-US" sz="1725" b="1">
                  <a:solidFill>
                    <a:srgbClr val="17324D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Marketing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013200" y="155575"/>
              <a:ext cx="4546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Aumentar relevância no segmento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966200" y="155575"/>
              <a:ext cx="5435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Orientação ao cliente e coordenação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4808200" y="155575"/>
              <a:ext cx="7086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Notoriedade; conversão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57250" y="3810000"/>
            <a:ext cx="16573500" cy="914400"/>
            <a:chOff x="0" y="0"/>
            <a:chExt cx="22098000" cy="1219200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22098000" cy="1219200"/>
              <a:chOff x="0" y="0"/>
              <a:chExt cx="22098000" cy="12192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2098000" cy="1219200"/>
              </a:xfrm>
              <a:custGeom>
                <a:avLst/>
                <a:gdLst/>
                <a:ahLst/>
                <a:cxnLst/>
                <a:rect l="l" t="t" r="r" b="b"/>
                <a:pathLst>
                  <a:path w="22098000" h="1219200">
                    <a:moveTo>
                      <a:pt x="0" y="0"/>
                    </a:moveTo>
                    <a:lnTo>
                      <a:pt x="22098000" y="0"/>
                    </a:lnTo>
                    <a:lnTo>
                      <a:pt x="22098000" y="1219200"/>
                    </a:lnTo>
                    <a:lnTo>
                      <a:pt x="0" y="12192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22098000" cy="1257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203200" y="146050"/>
              <a:ext cx="3403600" cy="358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42"/>
                </a:lnSpc>
              </a:pPr>
              <a:r>
                <a:rPr lang="en-US" sz="1725" b="1">
                  <a:solidFill>
                    <a:srgbClr val="17324D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Finanças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013200" y="155575"/>
              <a:ext cx="4546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Assegurar liquidez e rentabilidade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966200" y="155575"/>
              <a:ext cx="5435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Rigor, transparência e prudência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4808200" y="155575"/>
              <a:ext cx="7086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Fluxo de caixa; margem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57250" y="4838700"/>
            <a:ext cx="16573500" cy="914400"/>
            <a:chOff x="0" y="0"/>
            <a:chExt cx="22098000" cy="1219200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22098000" cy="1219200"/>
              <a:chOff x="0" y="0"/>
              <a:chExt cx="22098000" cy="12192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22098000" cy="1219200"/>
              </a:xfrm>
              <a:custGeom>
                <a:avLst/>
                <a:gdLst/>
                <a:ahLst/>
                <a:cxnLst/>
                <a:rect l="l" t="t" r="r" b="b"/>
                <a:pathLst>
                  <a:path w="22098000" h="1219200">
                    <a:moveTo>
                      <a:pt x="0" y="0"/>
                    </a:moveTo>
                    <a:lnTo>
                      <a:pt x="22098000" y="0"/>
                    </a:lnTo>
                    <a:lnTo>
                      <a:pt x="22098000" y="1219200"/>
                    </a:lnTo>
                    <a:lnTo>
                      <a:pt x="0" y="1219200"/>
                    </a:lnTo>
                    <a:close/>
                  </a:path>
                </a:pathLst>
              </a:custGeom>
              <a:solidFill>
                <a:srgbClr val="E5ECE9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22098000" cy="1257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203200" y="146050"/>
              <a:ext cx="3403600" cy="358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42"/>
                </a:lnSpc>
              </a:pPr>
              <a:r>
                <a:rPr lang="en-US" sz="1725" b="1">
                  <a:solidFill>
                    <a:srgbClr val="17324D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Produção / Operações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013200" y="155575"/>
              <a:ext cx="4546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Entregar com qualidade e eficiência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966200" y="155575"/>
              <a:ext cx="5435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Melhoria contínua e segurança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4808200" y="155575"/>
              <a:ext cx="7086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Prazo; defeitos; produtividade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57250" y="5867400"/>
            <a:ext cx="16573500" cy="914400"/>
            <a:chOff x="0" y="0"/>
            <a:chExt cx="22098000" cy="1219200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22098000" cy="1219200"/>
              <a:chOff x="0" y="0"/>
              <a:chExt cx="22098000" cy="121920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22098000" cy="1219200"/>
              </a:xfrm>
              <a:custGeom>
                <a:avLst/>
                <a:gdLst/>
                <a:ahLst/>
                <a:cxnLst/>
                <a:rect l="l" t="t" r="r" b="b"/>
                <a:pathLst>
                  <a:path w="22098000" h="1219200">
                    <a:moveTo>
                      <a:pt x="0" y="0"/>
                    </a:moveTo>
                    <a:lnTo>
                      <a:pt x="22098000" y="0"/>
                    </a:lnTo>
                    <a:lnTo>
                      <a:pt x="22098000" y="1219200"/>
                    </a:lnTo>
                    <a:lnTo>
                      <a:pt x="0" y="12192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38100"/>
                <a:ext cx="22098000" cy="1257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203200" y="146050"/>
              <a:ext cx="3403600" cy="358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42"/>
                </a:lnSpc>
              </a:pPr>
              <a:r>
                <a:rPr lang="en-US" sz="1725" b="1">
                  <a:solidFill>
                    <a:srgbClr val="17324D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Recursos Humanos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4013200" y="155575"/>
              <a:ext cx="4546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Atrair, desenvolver e reter talento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8966200" y="155575"/>
              <a:ext cx="5435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Inclusão, feedback e confiança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4808200" y="155575"/>
              <a:ext cx="7086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Rotatividade; envolvimento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57250" y="6896100"/>
            <a:ext cx="16573500" cy="914400"/>
            <a:chOff x="0" y="0"/>
            <a:chExt cx="22098000" cy="1219200"/>
          </a:xfrm>
        </p:grpSpPr>
        <p:grpSp>
          <p:nvGrpSpPr>
            <p:cNvPr id="53" name="Group 53"/>
            <p:cNvGrpSpPr/>
            <p:nvPr/>
          </p:nvGrpSpPr>
          <p:grpSpPr>
            <a:xfrm>
              <a:off x="0" y="0"/>
              <a:ext cx="22098000" cy="1219200"/>
              <a:chOff x="0" y="0"/>
              <a:chExt cx="22098000" cy="121920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22098000" cy="1219200"/>
              </a:xfrm>
              <a:custGeom>
                <a:avLst/>
                <a:gdLst/>
                <a:ahLst/>
                <a:cxnLst/>
                <a:rect l="l" t="t" r="r" b="b"/>
                <a:pathLst>
                  <a:path w="22098000" h="1219200">
                    <a:moveTo>
                      <a:pt x="0" y="0"/>
                    </a:moveTo>
                    <a:lnTo>
                      <a:pt x="22098000" y="0"/>
                    </a:lnTo>
                    <a:lnTo>
                      <a:pt x="22098000" y="1219200"/>
                    </a:lnTo>
                    <a:lnTo>
                      <a:pt x="0" y="1219200"/>
                    </a:lnTo>
                    <a:close/>
                  </a:path>
                </a:pathLst>
              </a:custGeom>
              <a:solidFill>
                <a:srgbClr val="E5ECE9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0" y="-38100"/>
                <a:ext cx="22098000" cy="1257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56" name="TextBox 56"/>
            <p:cNvSpPr txBox="1"/>
            <p:nvPr/>
          </p:nvSpPr>
          <p:spPr>
            <a:xfrm>
              <a:off x="203200" y="146050"/>
              <a:ext cx="3403600" cy="358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42"/>
                </a:lnSpc>
              </a:pPr>
              <a:r>
                <a:rPr lang="en-US" sz="1725" b="1">
                  <a:solidFill>
                    <a:srgbClr val="17324D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Logística / Compras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4013200" y="155575"/>
              <a:ext cx="4546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Garantir abastecimento resiliente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8966200" y="155575"/>
              <a:ext cx="5435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Negociação e colaboração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4808200" y="155575"/>
              <a:ext cx="7086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Rutura; prazo de entrega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857250" y="7924800"/>
            <a:ext cx="16573500" cy="914400"/>
            <a:chOff x="0" y="0"/>
            <a:chExt cx="22098000" cy="1219200"/>
          </a:xfrm>
        </p:grpSpPr>
        <p:grpSp>
          <p:nvGrpSpPr>
            <p:cNvPr id="61" name="Group 61"/>
            <p:cNvGrpSpPr/>
            <p:nvPr/>
          </p:nvGrpSpPr>
          <p:grpSpPr>
            <a:xfrm>
              <a:off x="0" y="0"/>
              <a:ext cx="22098000" cy="1219200"/>
              <a:chOff x="0" y="0"/>
              <a:chExt cx="22098000" cy="121920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22098000" cy="1219200"/>
              </a:xfrm>
              <a:custGeom>
                <a:avLst/>
                <a:gdLst/>
                <a:ahLst/>
                <a:cxnLst/>
                <a:rect l="l" t="t" r="r" b="b"/>
                <a:pathLst>
                  <a:path w="22098000" h="1219200">
                    <a:moveTo>
                      <a:pt x="0" y="0"/>
                    </a:moveTo>
                    <a:lnTo>
                      <a:pt x="22098000" y="0"/>
                    </a:lnTo>
                    <a:lnTo>
                      <a:pt x="22098000" y="1219200"/>
                    </a:lnTo>
                    <a:lnTo>
                      <a:pt x="0" y="12192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0" y="-38100"/>
                <a:ext cx="22098000" cy="1257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64" name="TextBox 64"/>
            <p:cNvSpPr txBox="1"/>
            <p:nvPr/>
          </p:nvSpPr>
          <p:spPr>
            <a:xfrm>
              <a:off x="203200" y="146050"/>
              <a:ext cx="3403600" cy="358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42"/>
                </a:lnSpc>
              </a:pPr>
              <a:r>
                <a:rPr lang="en-US" sz="1725" b="1">
                  <a:solidFill>
                    <a:srgbClr val="17324D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Sistemas de Informação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4013200" y="155575"/>
              <a:ext cx="4546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Disponibilizar informação segura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8966200" y="155575"/>
              <a:ext cx="5435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Governança digital e serviço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14808200" y="155575"/>
              <a:ext cx="7086600" cy="3257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47"/>
                </a:lnSpc>
              </a:pPr>
              <a:r>
                <a:rPr lang="en-US" sz="1575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Disponibilidade; incidentes</a:t>
              </a:r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857250" y="9705975"/>
            <a:ext cx="16573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500">
                <a:solidFill>
                  <a:srgbClr val="17324D">
                    <a:alpha val="71765"/>
                  </a:srgbClr>
                </a:solidFill>
                <a:latin typeface="IBM Plex Sans"/>
                <a:ea typeface="IBM Plex Sans"/>
                <a:cs typeface="IBM Plex Sans"/>
                <a:sym typeface="IBM Plex Sans"/>
              </a:rPr>
              <a:t>FUNDAMENTOS DE GESTÃO  •  UNIPS                                      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50" y="552450"/>
            <a:ext cx="14287500" cy="1054418"/>
            <a:chOff x="0" y="0"/>
            <a:chExt cx="19050000" cy="1405890"/>
          </a:xfrm>
        </p:grpSpPr>
        <p:sp>
          <p:nvSpPr>
            <p:cNvPr id="3" name="TextBox 3"/>
            <p:cNvSpPr txBox="1"/>
            <p:nvPr/>
          </p:nvSpPr>
          <p:spPr>
            <a:xfrm>
              <a:off x="0" y="-38100"/>
              <a:ext cx="2159000" cy="36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10"/>
                </a:lnSpc>
              </a:pPr>
              <a:r>
                <a:rPr lang="en-US" sz="1650" b="1" spc="198">
                  <a:solidFill>
                    <a:srgbClr val="18A999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04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05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67"/>
                </a:lnSpc>
              </a:pPr>
              <a:r>
                <a:rPr lang="en-US" sz="4350" b="1">
                  <a:solidFill>
                    <a:srgbClr val="1732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Exemplo integrado de decisão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57250" y="3429000"/>
            <a:ext cx="2667000" cy="1428750"/>
            <a:chOff x="0" y="0"/>
            <a:chExt cx="3556000" cy="1905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556000" cy="1905000"/>
            </a:xfrm>
            <a:custGeom>
              <a:avLst/>
              <a:gdLst/>
              <a:ahLst/>
              <a:cxnLst/>
              <a:rect l="l" t="t" r="r" b="b"/>
              <a:pathLst>
                <a:path w="3556000" h="19050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1823357"/>
                  </a:lnTo>
                  <a:cubicBezTo>
                    <a:pt x="3556000" y="1868447"/>
                    <a:pt x="3519447" y="1905000"/>
                    <a:pt x="3474357" y="1905000"/>
                  </a:cubicBezTo>
                  <a:lnTo>
                    <a:pt x="81643" y="1905000"/>
                  </a:lnTo>
                  <a:cubicBezTo>
                    <a:pt x="36553" y="1905000"/>
                    <a:pt x="0" y="1868447"/>
                    <a:pt x="0" y="18233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8A999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3556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INSIGHT</a:t>
              </a:r>
            </a:p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DE CLIENTE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>
            <a:off x="3524250" y="4143375"/>
            <a:ext cx="590550" cy="0"/>
          </a:xfrm>
          <a:prstGeom prst="line">
            <a:avLst/>
          </a:prstGeom>
          <a:ln w="47625" cap="rnd">
            <a:solidFill>
              <a:srgbClr val="17324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>
            <a:off x="4191000" y="3429000"/>
            <a:ext cx="2667000" cy="1428750"/>
            <a:chOff x="0" y="0"/>
            <a:chExt cx="3556000" cy="1905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556000" cy="1905000"/>
            </a:xfrm>
            <a:custGeom>
              <a:avLst/>
              <a:gdLst/>
              <a:ahLst/>
              <a:cxnLst/>
              <a:rect l="l" t="t" r="r" b="b"/>
              <a:pathLst>
                <a:path w="3556000" h="19050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1823357"/>
                  </a:lnTo>
                  <a:cubicBezTo>
                    <a:pt x="3556000" y="1868447"/>
                    <a:pt x="3519447" y="1905000"/>
                    <a:pt x="3474357" y="1905000"/>
                  </a:cubicBezTo>
                  <a:lnTo>
                    <a:pt x="81643" y="1905000"/>
                  </a:lnTo>
                  <a:cubicBezTo>
                    <a:pt x="36553" y="1905000"/>
                    <a:pt x="0" y="1868447"/>
                    <a:pt x="0" y="18233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19050"/>
              <a:ext cx="3556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VIABILIDADE</a:t>
              </a:r>
            </a:p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FINANCEIRA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6858000" y="4143375"/>
            <a:ext cx="590550" cy="0"/>
          </a:xfrm>
          <a:prstGeom prst="line">
            <a:avLst/>
          </a:prstGeom>
          <a:ln w="47625" cap="rnd">
            <a:solidFill>
              <a:srgbClr val="17324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>
            <a:off x="7524750" y="3429000"/>
            <a:ext cx="2667000" cy="1428750"/>
            <a:chOff x="0" y="0"/>
            <a:chExt cx="3556000" cy="1905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56000" cy="1905000"/>
            </a:xfrm>
            <a:custGeom>
              <a:avLst/>
              <a:gdLst/>
              <a:ahLst/>
              <a:cxnLst/>
              <a:rect l="l" t="t" r="r" b="b"/>
              <a:pathLst>
                <a:path w="3556000" h="19050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1823357"/>
                  </a:lnTo>
                  <a:cubicBezTo>
                    <a:pt x="3556000" y="1868447"/>
                    <a:pt x="3519447" y="1905000"/>
                    <a:pt x="3474357" y="1905000"/>
                  </a:cubicBezTo>
                  <a:lnTo>
                    <a:pt x="81643" y="1905000"/>
                  </a:lnTo>
                  <a:cubicBezTo>
                    <a:pt x="36553" y="1905000"/>
                    <a:pt x="0" y="1868447"/>
                    <a:pt x="0" y="18233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19050"/>
              <a:ext cx="3556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DESENHO E</a:t>
              </a:r>
            </a:p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CAPACIDADE</a:t>
              </a:r>
            </a:p>
          </p:txBody>
        </p:sp>
      </p:grpSp>
      <p:sp>
        <p:nvSpPr>
          <p:cNvPr id="19" name="AutoShape 19"/>
          <p:cNvSpPr/>
          <p:nvPr/>
        </p:nvSpPr>
        <p:spPr>
          <a:xfrm>
            <a:off x="10191750" y="4143375"/>
            <a:ext cx="590550" cy="0"/>
          </a:xfrm>
          <a:prstGeom prst="line">
            <a:avLst/>
          </a:prstGeom>
          <a:ln w="47625" cap="rnd">
            <a:solidFill>
              <a:srgbClr val="17324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10858500" y="3429000"/>
            <a:ext cx="2667000" cy="1428750"/>
            <a:chOff x="0" y="0"/>
            <a:chExt cx="3556000" cy="1905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556000" cy="1905000"/>
            </a:xfrm>
            <a:custGeom>
              <a:avLst/>
              <a:gdLst/>
              <a:ahLst/>
              <a:cxnLst/>
              <a:rect l="l" t="t" r="r" b="b"/>
              <a:pathLst>
                <a:path w="3556000" h="19050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1823357"/>
                  </a:lnTo>
                  <a:cubicBezTo>
                    <a:pt x="3556000" y="1868447"/>
                    <a:pt x="3519447" y="1905000"/>
                    <a:pt x="3474357" y="1905000"/>
                  </a:cubicBezTo>
                  <a:lnTo>
                    <a:pt x="81643" y="1905000"/>
                  </a:lnTo>
                  <a:cubicBezTo>
                    <a:pt x="36553" y="1905000"/>
                    <a:pt x="0" y="1868447"/>
                    <a:pt x="0" y="18233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18A999"/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19050"/>
              <a:ext cx="3556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PESSOAS E</a:t>
              </a:r>
            </a:p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COMPETÊNCIAS</a:t>
              </a:r>
            </a:p>
          </p:txBody>
        </p:sp>
      </p:grpSp>
      <p:sp>
        <p:nvSpPr>
          <p:cNvPr id="23" name="AutoShape 23"/>
          <p:cNvSpPr/>
          <p:nvPr/>
        </p:nvSpPr>
        <p:spPr>
          <a:xfrm>
            <a:off x="13525500" y="4143375"/>
            <a:ext cx="590550" cy="0"/>
          </a:xfrm>
          <a:prstGeom prst="line">
            <a:avLst/>
          </a:prstGeom>
          <a:ln w="47625" cap="rnd">
            <a:solidFill>
              <a:srgbClr val="17324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4" name="Group 24"/>
          <p:cNvGrpSpPr/>
          <p:nvPr/>
        </p:nvGrpSpPr>
        <p:grpSpPr>
          <a:xfrm>
            <a:off x="14192250" y="3429000"/>
            <a:ext cx="2667000" cy="1428750"/>
            <a:chOff x="0" y="0"/>
            <a:chExt cx="3556000" cy="19050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556000" cy="1905000"/>
            </a:xfrm>
            <a:custGeom>
              <a:avLst/>
              <a:gdLst/>
              <a:ahLst/>
              <a:cxnLst/>
              <a:rect l="l" t="t" r="r" b="b"/>
              <a:pathLst>
                <a:path w="3556000" h="1905000">
                  <a:moveTo>
                    <a:pt x="81643" y="0"/>
                  </a:moveTo>
                  <a:lnTo>
                    <a:pt x="3474357" y="0"/>
                  </a:lnTo>
                  <a:cubicBezTo>
                    <a:pt x="3519447" y="0"/>
                    <a:pt x="3556000" y="36553"/>
                    <a:pt x="3556000" y="81643"/>
                  </a:cubicBezTo>
                  <a:lnTo>
                    <a:pt x="3556000" y="1823357"/>
                  </a:lnTo>
                  <a:cubicBezTo>
                    <a:pt x="3556000" y="1868447"/>
                    <a:pt x="3519447" y="1905000"/>
                    <a:pt x="3474357" y="1905000"/>
                  </a:cubicBezTo>
                  <a:lnTo>
                    <a:pt x="81643" y="1905000"/>
                  </a:lnTo>
                  <a:cubicBezTo>
                    <a:pt x="36553" y="1905000"/>
                    <a:pt x="0" y="1868447"/>
                    <a:pt x="0" y="1823357"/>
                  </a:cubicBezTo>
                  <a:lnTo>
                    <a:pt x="0" y="81643"/>
                  </a:lnTo>
                  <a:cubicBezTo>
                    <a:pt x="0" y="36553"/>
                    <a:pt x="36553" y="0"/>
                    <a:pt x="81643" y="0"/>
                  </a:cubicBez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19050"/>
              <a:ext cx="3556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TECNOLOGIA E</a:t>
              </a:r>
            </a:p>
            <a:p>
              <a:pPr algn="ctr">
                <a:lnSpc>
                  <a:spcPts val="1811"/>
                </a:lnSpc>
              </a:pPr>
              <a:r>
                <a:rPr lang="en-US" sz="17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LANÇAMENTO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524750" y="5429250"/>
            <a:ext cx="3238500" cy="1143000"/>
            <a:chOff x="0" y="0"/>
            <a:chExt cx="4318000" cy="15240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318000" cy="1524000"/>
            </a:xfrm>
            <a:custGeom>
              <a:avLst/>
              <a:gdLst/>
              <a:ahLst/>
              <a:cxnLst/>
              <a:rect l="l" t="t" r="r" b="b"/>
              <a:pathLst>
                <a:path w="4318000" h="1524000">
                  <a:moveTo>
                    <a:pt x="67235" y="0"/>
                  </a:moveTo>
                  <a:lnTo>
                    <a:pt x="4250765" y="0"/>
                  </a:lnTo>
                  <a:cubicBezTo>
                    <a:pt x="4287898" y="0"/>
                    <a:pt x="4318000" y="30102"/>
                    <a:pt x="4318000" y="67235"/>
                  </a:cubicBezTo>
                  <a:lnTo>
                    <a:pt x="4318000" y="1456765"/>
                  </a:lnTo>
                  <a:cubicBezTo>
                    <a:pt x="4318000" y="1493898"/>
                    <a:pt x="4287898" y="1524000"/>
                    <a:pt x="4250765" y="1524000"/>
                  </a:cubicBezTo>
                  <a:lnTo>
                    <a:pt x="67235" y="1524000"/>
                  </a:lnTo>
                  <a:cubicBezTo>
                    <a:pt x="30102" y="1524000"/>
                    <a:pt x="0" y="1493898"/>
                    <a:pt x="0" y="1456765"/>
                  </a:cubicBezTo>
                  <a:lnTo>
                    <a:pt x="0" y="67235"/>
                  </a:lnTo>
                  <a:cubicBezTo>
                    <a:pt x="0" y="30102"/>
                    <a:pt x="30102" y="0"/>
                    <a:pt x="67235" y="0"/>
                  </a:cubicBezTo>
                  <a:close/>
                </a:path>
              </a:pathLst>
            </a:custGeom>
            <a:solidFill>
              <a:srgbClr val="0B2239"/>
            </a:solidFill>
            <a:ln cap="sq">
              <a:noFill/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28575"/>
              <a:ext cx="4318000" cy="1495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DECISÃO: AVANÇAR,</a:t>
              </a:r>
            </a:p>
            <a:p>
              <a:pPr algn="ctr">
                <a:lnSpc>
                  <a:spcPts val="189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AJUSTAR OU PARAR?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2381250" y="7353300"/>
            <a:ext cx="13525500" cy="220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3"/>
              </a:lnSpc>
            </a:pPr>
            <a:r>
              <a:rPr lang="en-US" sz="1575" b="1">
                <a:solidFill>
                  <a:srgbClr val="EF6F6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 desafios podem surgir na coordenação — prioridades, informação, recursos ou tempo — e como podem ser ultrapassados?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57250" y="9705975"/>
            <a:ext cx="16573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500">
                <a:solidFill>
                  <a:srgbClr val="17324D">
                    <a:alpha val="71765"/>
                  </a:srgbClr>
                </a:solidFill>
                <a:latin typeface="IBM Plex Sans"/>
                <a:ea typeface="IBM Plex Sans"/>
                <a:cs typeface="IBM Plex Sans"/>
                <a:sym typeface="IBM Plex Sans"/>
              </a:rPr>
              <a:t>FUNDAMENTOS DE GESTÃO  •  UNIPS                                      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50" y="552450"/>
            <a:ext cx="14287500" cy="1054418"/>
            <a:chOff x="0" y="0"/>
            <a:chExt cx="19050000" cy="1405890"/>
          </a:xfrm>
        </p:grpSpPr>
        <p:sp>
          <p:nvSpPr>
            <p:cNvPr id="3" name="TextBox 3"/>
            <p:cNvSpPr txBox="1"/>
            <p:nvPr/>
          </p:nvSpPr>
          <p:spPr>
            <a:xfrm>
              <a:off x="0" y="-38100"/>
              <a:ext cx="2159000" cy="36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10"/>
                </a:lnSpc>
              </a:pPr>
              <a:r>
                <a:rPr lang="en-US" sz="1650" b="1" spc="198">
                  <a:solidFill>
                    <a:srgbClr val="F2C14E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05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05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67"/>
                </a:lnSpc>
              </a:pPr>
              <a:r>
                <a:rPr lang="en-US" sz="435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Desafios contemporâneos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18A999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6750" y="2571750"/>
            <a:ext cx="5334000" cy="4476750"/>
            <a:chOff x="0" y="0"/>
            <a:chExt cx="7112000" cy="5969000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7112000" cy="5969000"/>
              <a:chOff x="0" y="0"/>
              <a:chExt cx="7112000" cy="5969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112000" cy="5969000"/>
              </a:xfrm>
              <a:custGeom>
                <a:avLst/>
                <a:gdLst/>
                <a:ahLst/>
                <a:cxnLst/>
                <a:rect l="l" t="t" r="r" b="b"/>
                <a:pathLst>
                  <a:path w="7112000" h="5969000">
                    <a:moveTo>
                      <a:pt x="0" y="0"/>
                    </a:moveTo>
                    <a:lnTo>
                      <a:pt x="7112000" y="0"/>
                    </a:lnTo>
                    <a:lnTo>
                      <a:pt x="7112000" y="5969000"/>
                    </a:lnTo>
                    <a:lnTo>
                      <a:pt x="0" y="5969000"/>
                    </a:lnTo>
                    <a:close/>
                  </a:path>
                </a:pathLst>
              </a:custGeom>
              <a:solidFill>
                <a:srgbClr val="14344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7112000" cy="600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381000" y="352425"/>
              <a:ext cx="6604000" cy="409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875" b="1" spc="225">
                  <a:solidFill>
                    <a:srgbClr val="18A999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CONTEXTO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81000" y="1184275"/>
              <a:ext cx="6604000" cy="1987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68"/>
                </a:lnSpc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Globalização</a:t>
              </a:r>
            </a:p>
            <a:p>
              <a:pPr algn="l">
                <a:lnSpc>
                  <a:spcPts val="4068"/>
                </a:lnSpc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Mudanças demográficas</a:t>
              </a:r>
            </a:p>
            <a:p>
              <a:pPr algn="l">
                <a:lnSpc>
                  <a:spcPts val="4068"/>
                </a:lnSpc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Gestão de crises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81750" y="2571750"/>
            <a:ext cx="5334000" cy="4476750"/>
            <a:chOff x="0" y="0"/>
            <a:chExt cx="7112000" cy="596900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7112000" cy="5969000"/>
              <a:chOff x="0" y="0"/>
              <a:chExt cx="7112000" cy="5969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7112000" cy="5969000"/>
              </a:xfrm>
              <a:custGeom>
                <a:avLst/>
                <a:gdLst/>
                <a:ahLst/>
                <a:cxnLst/>
                <a:rect l="l" t="t" r="r" b="b"/>
                <a:pathLst>
                  <a:path w="7112000" h="5969000">
                    <a:moveTo>
                      <a:pt x="0" y="0"/>
                    </a:moveTo>
                    <a:lnTo>
                      <a:pt x="7112000" y="0"/>
                    </a:lnTo>
                    <a:lnTo>
                      <a:pt x="7112000" y="5969000"/>
                    </a:lnTo>
                    <a:lnTo>
                      <a:pt x="0" y="5969000"/>
                    </a:lnTo>
                    <a:close/>
                  </a:path>
                </a:pathLst>
              </a:custGeom>
              <a:solidFill>
                <a:srgbClr val="14344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7112000" cy="600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381000" y="352425"/>
              <a:ext cx="6604000" cy="409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875" b="1" spc="225">
                  <a:solidFill>
                    <a:srgbClr val="EF6F61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TRANSFORMAÇÃO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81000" y="1184275"/>
              <a:ext cx="6604000" cy="1987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68"/>
                </a:lnSpc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Tecnologia</a:t>
              </a:r>
            </a:p>
            <a:p>
              <a:pPr algn="l">
                <a:lnSpc>
                  <a:spcPts val="4068"/>
                </a:lnSpc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Novas formas de trabalho</a:t>
              </a:r>
            </a:p>
            <a:p>
              <a:pPr algn="l">
                <a:lnSpc>
                  <a:spcPts val="4068"/>
                </a:lnSpc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Inovação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096750" y="2571750"/>
            <a:ext cx="5334000" cy="4476750"/>
            <a:chOff x="0" y="0"/>
            <a:chExt cx="7112000" cy="5969000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7112000" cy="5969000"/>
              <a:chOff x="0" y="0"/>
              <a:chExt cx="7112000" cy="59690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7112000" cy="5969000"/>
              </a:xfrm>
              <a:custGeom>
                <a:avLst/>
                <a:gdLst/>
                <a:ahLst/>
                <a:cxnLst/>
                <a:rect l="l" t="t" r="r" b="b"/>
                <a:pathLst>
                  <a:path w="7112000" h="5969000">
                    <a:moveTo>
                      <a:pt x="0" y="0"/>
                    </a:moveTo>
                    <a:lnTo>
                      <a:pt x="7112000" y="0"/>
                    </a:lnTo>
                    <a:lnTo>
                      <a:pt x="7112000" y="5969000"/>
                    </a:lnTo>
                    <a:lnTo>
                      <a:pt x="0" y="5969000"/>
                    </a:lnTo>
                    <a:close/>
                  </a:path>
                </a:pathLst>
              </a:custGeom>
              <a:solidFill>
                <a:srgbClr val="14344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7112000" cy="600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381000" y="352425"/>
              <a:ext cx="6604000" cy="409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875" b="1" spc="225">
                  <a:solidFill>
                    <a:srgbClr val="F2C14E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VALOR RESPONSÁVEL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81000" y="1184275"/>
              <a:ext cx="6604000" cy="1987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68"/>
                </a:lnSpc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Sustentabilidade</a:t>
              </a:r>
            </a:p>
            <a:p>
              <a:pPr algn="l">
                <a:lnSpc>
                  <a:spcPts val="4068"/>
                </a:lnSpc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Diversidade</a:t>
              </a:r>
            </a:p>
            <a:p>
              <a:pPr algn="l">
                <a:lnSpc>
                  <a:spcPts val="4068"/>
                </a:lnSpc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Empreendedorismo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714500" y="7781925"/>
            <a:ext cx="14859000" cy="33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2"/>
              </a:lnSpc>
            </a:pPr>
            <a:r>
              <a:rPr lang="en-US" sz="2025" b="1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DESAFIO = exige resposta   •   RISCO = perda possível   •   OPORTUNIDADE = valor possível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857500" y="8543925"/>
            <a:ext cx="12573000" cy="353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7"/>
              </a:lnSpc>
            </a:pPr>
            <a:r>
              <a:rPr lang="en-US" sz="2175">
                <a:solidFill>
                  <a:srgbClr val="F2C14E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Como distingue um desafio de uma oportunidade numa situação empresarial?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57250" y="9705975"/>
            <a:ext cx="16573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500">
                <a:solidFill>
                  <a:srgbClr val="FFFFFF">
                    <a:alpha val="71765"/>
                  </a:srgbClr>
                </a:solidFill>
                <a:latin typeface="IBM Plex Sans"/>
                <a:ea typeface="IBM Plex Sans"/>
                <a:cs typeface="IBM Plex Sans"/>
                <a:sym typeface="IBM Plex Sans"/>
              </a:rPr>
              <a:t>FUNDAMENTOS DE GESTÃO  •  UNIPS                                      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000" r="-50000"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7810500" y="0"/>
            <a:ext cx="10477500" cy="10287000"/>
            <a:chOff x="0" y="0"/>
            <a:chExt cx="13970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70000" cy="13716000"/>
            </a:xfrm>
            <a:custGeom>
              <a:avLst/>
              <a:gdLst/>
              <a:ahLst/>
              <a:cxnLst/>
              <a:rect l="l" t="t" r="r" b="b"/>
              <a:pathLst>
                <a:path w="13970000" h="13716000">
                  <a:moveTo>
                    <a:pt x="0" y="0"/>
                  </a:moveTo>
                  <a:lnTo>
                    <a:pt x="13970000" y="0"/>
                  </a:lnTo>
                  <a:lnTo>
                    <a:pt x="13970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B2239">
                <a:alpha val="11765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970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7250" y="552450"/>
            <a:ext cx="14287500" cy="1625917"/>
            <a:chOff x="0" y="0"/>
            <a:chExt cx="19050000" cy="2167890"/>
          </a:xfrm>
        </p:grpSpPr>
        <p:sp>
          <p:nvSpPr>
            <p:cNvPr id="7" name="TextBox 7"/>
            <p:cNvSpPr txBox="1"/>
            <p:nvPr/>
          </p:nvSpPr>
          <p:spPr>
            <a:xfrm>
              <a:off x="0" y="-38100"/>
              <a:ext cx="2159000" cy="36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10"/>
                </a:lnSpc>
              </a:pPr>
              <a:r>
                <a:rPr lang="en-US" sz="1650" b="1" spc="198">
                  <a:solidFill>
                    <a:srgbClr val="18A999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06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600075"/>
              <a:ext cx="19050000" cy="1567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67"/>
                </a:lnSpc>
              </a:pPr>
              <a:r>
                <a:rPr lang="en-US" sz="4350" b="1">
                  <a:solidFill>
                    <a:srgbClr val="1732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Globalização, tecnologia</a:t>
              </a:r>
            </a:p>
            <a:p>
              <a:pPr algn="l">
                <a:lnSpc>
                  <a:spcPts val="4567"/>
                </a:lnSpc>
              </a:pPr>
              <a:r>
                <a:rPr lang="en-US" sz="4350" b="1">
                  <a:solidFill>
                    <a:srgbClr val="1732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 novas formas de trabalho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52500" y="2819400"/>
            <a:ext cx="6667500" cy="299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5"/>
              </a:lnSpc>
            </a:pPr>
            <a:r>
              <a:rPr lang="en-US" sz="1725" b="1" spc="207">
                <a:solidFill>
                  <a:srgbClr val="18A999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MERCADOS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2500" y="3257550"/>
            <a:ext cx="6667500" cy="797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7"/>
              </a:lnSpc>
            </a:pPr>
            <a:r>
              <a:rPr lang="en-US" sz="2475">
                <a:solidFill>
                  <a:srgbClr val="17324D"/>
                </a:solidFill>
                <a:latin typeface="IBM Plex Sans"/>
                <a:ea typeface="IBM Plex Sans"/>
                <a:cs typeface="IBM Plex Sans"/>
                <a:sym typeface="IBM Plex Sans"/>
              </a:rPr>
              <a:t>Interdependência e competição global ampliam escala — e exposição.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2500" y="4914900"/>
            <a:ext cx="6667500" cy="299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5"/>
              </a:lnSpc>
            </a:pPr>
            <a:r>
              <a:rPr lang="en-US" sz="1725" b="1" spc="207">
                <a:solidFill>
                  <a:srgbClr val="EF6F61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TECNOLOGIA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52500" y="5353050"/>
            <a:ext cx="6667500" cy="797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7"/>
              </a:lnSpc>
            </a:pPr>
            <a:r>
              <a:rPr lang="en-US" sz="2475">
                <a:solidFill>
                  <a:srgbClr val="17324D"/>
                </a:solidFill>
                <a:latin typeface="IBM Plex Sans"/>
                <a:ea typeface="IBM Plex Sans"/>
                <a:cs typeface="IBM Plex Sans"/>
                <a:sym typeface="IBM Plex Sans"/>
              </a:rPr>
              <a:t>Digitalização, automação e IA redesenham processos e competências.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2500" y="7010400"/>
            <a:ext cx="6667500" cy="299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5"/>
              </a:lnSpc>
            </a:pPr>
            <a:r>
              <a:rPr lang="en-US" sz="1725" b="1" spc="207">
                <a:solidFill>
                  <a:srgbClr val="F2C14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TRABALHO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500" y="7448550"/>
            <a:ext cx="6667500" cy="797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7"/>
              </a:lnSpc>
            </a:pPr>
            <a:r>
              <a:rPr lang="en-US" sz="2475">
                <a:solidFill>
                  <a:srgbClr val="17324D"/>
                </a:solidFill>
                <a:latin typeface="IBM Plex Sans"/>
                <a:ea typeface="IBM Plex Sans"/>
                <a:cs typeface="IBM Plex Sans"/>
                <a:sym typeface="IBM Plex Sans"/>
              </a:rPr>
              <a:t>Modelos remoto e híbrido exigem autonomia, confiança e inclusão.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57250" y="9705975"/>
            <a:ext cx="16573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500">
                <a:solidFill>
                  <a:srgbClr val="17324D">
                    <a:alpha val="71765"/>
                  </a:srgbClr>
                </a:solidFill>
                <a:latin typeface="IBM Plex Sans"/>
                <a:ea typeface="IBM Plex Sans"/>
                <a:cs typeface="IBM Plex Sans"/>
                <a:sym typeface="IBM Plex Sans"/>
              </a:rPr>
              <a:t>FUNDAMENTOS DE GESTÃO  •  UNIPS                                      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2000" y="2095500"/>
            <a:ext cx="8096250" cy="6667500"/>
          </a:xfrm>
          <a:custGeom>
            <a:avLst/>
            <a:gdLst/>
            <a:ahLst/>
            <a:cxnLst/>
            <a:rect l="l" t="t" r="r" b="b"/>
            <a:pathLst>
              <a:path w="8096250" h="6667500">
                <a:moveTo>
                  <a:pt x="0" y="0"/>
                </a:moveTo>
                <a:lnTo>
                  <a:pt x="8096250" y="0"/>
                </a:lnTo>
                <a:lnTo>
                  <a:pt x="8096250" y="6667500"/>
                </a:lnTo>
                <a:lnTo>
                  <a:pt x="0" y="6667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202" r="-23202"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857250" y="552450"/>
            <a:ext cx="14287500" cy="1625917"/>
            <a:chOff x="0" y="0"/>
            <a:chExt cx="19050000" cy="2167890"/>
          </a:xfrm>
        </p:grpSpPr>
        <p:sp>
          <p:nvSpPr>
            <p:cNvPr id="4" name="TextBox 4"/>
            <p:cNvSpPr txBox="1"/>
            <p:nvPr/>
          </p:nvSpPr>
          <p:spPr>
            <a:xfrm>
              <a:off x="0" y="-38100"/>
              <a:ext cx="2159000" cy="36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10"/>
                </a:lnSpc>
              </a:pPr>
              <a:r>
                <a:rPr lang="en-US" sz="1650" b="1" spc="198">
                  <a:solidFill>
                    <a:srgbClr val="18A999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07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600075"/>
              <a:ext cx="19050000" cy="1567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67"/>
                </a:lnSpc>
              </a:pPr>
              <a:r>
                <a:rPr lang="en-US" sz="4350" b="1">
                  <a:solidFill>
                    <a:srgbClr val="1732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Sustentabilidade, diversidade</a:t>
              </a:r>
            </a:p>
            <a:p>
              <a:pPr algn="l">
                <a:lnSpc>
                  <a:spcPts val="4567"/>
                </a:lnSpc>
              </a:pPr>
              <a:r>
                <a:rPr lang="en-US" sz="4350" b="1">
                  <a:solidFill>
                    <a:srgbClr val="1732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 mudanças demográficas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525000" y="2476500"/>
            <a:ext cx="7239000" cy="1714500"/>
            <a:chOff x="0" y="0"/>
            <a:chExt cx="96520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9652000" cy="2286000"/>
              <a:chOff x="0" y="0"/>
              <a:chExt cx="9652000" cy="2286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9652000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9652000" h="2286000">
                    <a:moveTo>
                      <a:pt x="0" y="0"/>
                    </a:moveTo>
                    <a:lnTo>
                      <a:pt x="9652000" y="0"/>
                    </a:lnTo>
                    <a:lnTo>
                      <a:pt x="9652000" y="2286000"/>
                    </a:lnTo>
                    <a:lnTo>
                      <a:pt x="0" y="2286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9652000" cy="2324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0" y="0"/>
              <a:ext cx="177800" cy="2286000"/>
              <a:chOff x="0" y="0"/>
              <a:chExt cx="177800" cy="2286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77800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2286000">
                    <a:moveTo>
                      <a:pt x="0" y="0"/>
                    </a:moveTo>
                    <a:lnTo>
                      <a:pt x="177800" y="0"/>
                    </a:lnTo>
                    <a:lnTo>
                      <a:pt x="177800" y="2286000"/>
                    </a:lnTo>
                    <a:lnTo>
                      <a:pt x="0" y="2286000"/>
                    </a:lnTo>
                    <a:close/>
                  </a:path>
                </a:pathLst>
              </a:custGeom>
              <a:solidFill>
                <a:srgbClr val="18A999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177800" cy="2324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508000" y="327025"/>
              <a:ext cx="8763000" cy="409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875" b="1" spc="225">
                  <a:solidFill>
                    <a:srgbClr val="18A999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DECIDIR COM TRÊS LENTES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08000" y="996950"/>
              <a:ext cx="8763000" cy="971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2250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Viabilidade económica, impacto social e responsabilidade ambiental.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525000" y="4572000"/>
            <a:ext cx="7239000" cy="1714500"/>
            <a:chOff x="0" y="0"/>
            <a:chExt cx="9652000" cy="2286000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9652000" cy="2286000"/>
              <a:chOff x="0" y="0"/>
              <a:chExt cx="9652000" cy="22860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9652000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9652000" h="2286000">
                    <a:moveTo>
                      <a:pt x="0" y="0"/>
                    </a:moveTo>
                    <a:lnTo>
                      <a:pt x="9652000" y="0"/>
                    </a:lnTo>
                    <a:lnTo>
                      <a:pt x="9652000" y="2286000"/>
                    </a:lnTo>
                    <a:lnTo>
                      <a:pt x="0" y="2286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9652000" cy="2324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0" y="0"/>
              <a:ext cx="177800" cy="2286000"/>
              <a:chOff x="0" y="0"/>
              <a:chExt cx="177800" cy="22860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77800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2286000">
                    <a:moveTo>
                      <a:pt x="0" y="0"/>
                    </a:moveTo>
                    <a:lnTo>
                      <a:pt x="177800" y="0"/>
                    </a:lnTo>
                    <a:lnTo>
                      <a:pt x="177800" y="2286000"/>
                    </a:lnTo>
                    <a:lnTo>
                      <a:pt x="0" y="2286000"/>
                    </a:lnTo>
                    <a:close/>
                  </a:path>
                </a:pathLst>
              </a:custGeom>
              <a:solidFill>
                <a:srgbClr val="EF6F6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177800" cy="2324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508000" y="327025"/>
              <a:ext cx="8763000" cy="409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875" b="1" spc="225">
                  <a:solidFill>
                    <a:srgbClr val="EF6F61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LIDERAR PARA INCLUIR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08000" y="996950"/>
              <a:ext cx="8763000" cy="971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2250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Diversidade valorizada melhora perspetivas, pertença e relação com clientes.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525000" y="6667500"/>
            <a:ext cx="7239000" cy="1714500"/>
            <a:chOff x="0" y="0"/>
            <a:chExt cx="9652000" cy="2286000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9652000" cy="2286000"/>
              <a:chOff x="0" y="0"/>
              <a:chExt cx="9652000" cy="22860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9652000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9652000" h="2286000">
                    <a:moveTo>
                      <a:pt x="0" y="0"/>
                    </a:moveTo>
                    <a:lnTo>
                      <a:pt x="9652000" y="0"/>
                    </a:lnTo>
                    <a:lnTo>
                      <a:pt x="9652000" y="2286000"/>
                    </a:lnTo>
                    <a:lnTo>
                      <a:pt x="0" y="2286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9652000" cy="2324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0" y="0"/>
              <a:ext cx="177800" cy="2286000"/>
              <a:chOff x="0" y="0"/>
              <a:chExt cx="177800" cy="22860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77800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2286000">
                    <a:moveTo>
                      <a:pt x="0" y="0"/>
                    </a:moveTo>
                    <a:lnTo>
                      <a:pt x="177800" y="0"/>
                    </a:lnTo>
                    <a:lnTo>
                      <a:pt x="177800" y="2286000"/>
                    </a:lnTo>
                    <a:lnTo>
                      <a:pt x="0" y="2286000"/>
                    </a:lnTo>
                    <a:close/>
                  </a:path>
                </a:pathLst>
              </a:custGeom>
              <a:solidFill>
                <a:srgbClr val="F2C14E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177800" cy="2324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508000" y="327025"/>
              <a:ext cx="8763000" cy="409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875" b="1" spc="225">
                  <a:solidFill>
                    <a:srgbClr val="F2C14E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DESENHAR PARA GERAÇÕES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08000" y="996950"/>
              <a:ext cx="8763000" cy="971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2250">
                  <a:solidFill>
                    <a:srgbClr val="17324D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Envelhecimento, mobilidade e coexistência geracional pedem flexibilidade.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857250" y="9705975"/>
            <a:ext cx="16573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500">
                <a:solidFill>
                  <a:srgbClr val="17324D">
                    <a:alpha val="71765"/>
                  </a:srgbClr>
                </a:solidFill>
                <a:latin typeface="IBM Plex Sans"/>
                <a:ea typeface="IBM Plex Sans"/>
                <a:cs typeface="IBM Plex Sans"/>
                <a:sym typeface="IBM Plex Sans"/>
              </a:rPr>
              <a:t>FUNDAMENTOS DE GESTÃO  •  UNIPS                                      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50" y="552450"/>
            <a:ext cx="14287500" cy="1054418"/>
            <a:chOff x="0" y="0"/>
            <a:chExt cx="19050000" cy="1405890"/>
          </a:xfrm>
        </p:grpSpPr>
        <p:sp>
          <p:nvSpPr>
            <p:cNvPr id="3" name="TextBox 3"/>
            <p:cNvSpPr txBox="1"/>
            <p:nvPr/>
          </p:nvSpPr>
          <p:spPr>
            <a:xfrm>
              <a:off x="0" y="-38100"/>
              <a:ext cx="2159000" cy="36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10"/>
                </a:lnSpc>
              </a:pPr>
              <a:r>
                <a:rPr lang="en-US" sz="1650" b="1" spc="198">
                  <a:solidFill>
                    <a:srgbClr val="18A999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08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05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67"/>
                </a:lnSpc>
              </a:pPr>
              <a:r>
                <a:rPr lang="en-US" sz="4350" b="1">
                  <a:solidFill>
                    <a:srgbClr val="17324D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Crise, inovação e empreendedorismo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476500" y="1809750"/>
            <a:ext cx="2381250" cy="1047750"/>
            <a:chOff x="0" y="0"/>
            <a:chExt cx="3175000" cy="1397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0" cy="1397000"/>
            </a:xfrm>
            <a:custGeom>
              <a:avLst/>
              <a:gdLst/>
              <a:ahLst/>
              <a:cxnLst/>
              <a:rect l="l" t="t" r="r" b="b"/>
              <a:pathLst>
                <a:path w="3175000" h="1397000">
                  <a:moveTo>
                    <a:pt x="91440" y="0"/>
                  </a:moveTo>
                  <a:lnTo>
                    <a:pt x="3083560" y="0"/>
                  </a:lnTo>
                  <a:cubicBezTo>
                    <a:pt x="3134061" y="0"/>
                    <a:pt x="3175000" y="40939"/>
                    <a:pt x="3175000" y="91440"/>
                  </a:cubicBezTo>
                  <a:lnTo>
                    <a:pt x="3175000" y="1305560"/>
                  </a:lnTo>
                  <a:cubicBezTo>
                    <a:pt x="3175000" y="1356061"/>
                    <a:pt x="3134061" y="1397000"/>
                    <a:pt x="3083560" y="1397000"/>
                  </a:cubicBezTo>
                  <a:lnTo>
                    <a:pt x="91440" y="1397000"/>
                  </a:lnTo>
                  <a:cubicBezTo>
                    <a:pt x="40939" y="1397000"/>
                    <a:pt x="0" y="1356061"/>
                    <a:pt x="0" y="1305560"/>
                  </a:cubicBezTo>
                  <a:lnTo>
                    <a:pt x="0" y="91440"/>
                  </a:lnTo>
                  <a:cubicBezTo>
                    <a:pt x="0" y="40939"/>
                    <a:pt x="40939" y="0"/>
                    <a:pt x="91440" y="0"/>
                  </a:cubicBezTo>
                  <a:close/>
                </a:path>
              </a:pathLst>
            </a:custGeom>
            <a:solidFill>
              <a:srgbClr val="18A999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3175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r>
                <a:rPr lang="en-US" sz="16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PREPARAR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810250" y="1809750"/>
            <a:ext cx="2381250" cy="1047750"/>
            <a:chOff x="0" y="0"/>
            <a:chExt cx="3175000" cy="1397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75000" cy="1397000"/>
            </a:xfrm>
            <a:custGeom>
              <a:avLst/>
              <a:gdLst/>
              <a:ahLst/>
              <a:cxnLst/>
              <a:rect l="l" t="t" r="r" b="b"/>
              <a:pathLst>
                <a:path w="3175000" h="1397000">
                  <a:moveTo>
                    <a:pt x="91440" y="0"/>
                  </a:moveTo>
                  <a:lnTo>
                    <a:pt x="3083560" y="0"/>
                  </a:lnTo>
                  <a:cubicBezTo>
                    <a:pt x="3134061" y="0"/>
                    <a:pt x="3175000" y="40939"/>
                    <a:pt x="3175000" y="91440"/>
                  </a:cubicBezTo>
                  <a:lnTo>
                    <a:pt x="3175000" y="1305560"/>
                  </a:lnTo>
                  <a:cubicBezTo>
                    <a:pt x="3175000" y="1356061"/>
                    <a:pt x="3134061" y="1397000"/>
                    <a:pt x="3083560" y="1397000"/>
                  </a:cubicBezTo>
                  <a:lnTo>
                    <a:pt x="91440" y="1397000"/>
                  </a:lnTo>
                  <a:cubicBezTo>
                    <a:pt x="40939" y="1397000"/>
                    <a:pt x="0" y="1356061"/>
                    <a:pt x="0" y="1305560"/>
                  </a:cubicBezTo>
                  <a:lnTo>
                    <a:pt x="0" y="91440"/>
                  </a:lnTo>
                  <a:cubicBezTo>
                    <a:pt x="0" y="40939"/>
                    <a:pt x="40939" y="0"/>
                    <a:pt x="91440" y="0"/>
                  </a:cubicBez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3175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r>
                <a:rPr lang="en-US" sz="16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RESPONDER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10250" y="4762500"/>
            <a:ext cx="2381250" cy="1047750"/>
            <a:chOff x="0" y="0"/>
            <a:chExt cx="3175000" cy="1397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75000" cy="1397000"/>
            </a:xfrm>
            <a:custGeom>
              <a:avLst/>
              <a:gdLst/>
              <a:ahLst/>
              <a:cxnLst/>
              <a:rect l="l" t="t" r="r" b="b"/>
              <a:pathLst>
                <a:path w="3175000" h="1397000">
                  <a:moveTo>
                    <a:pt x="91440" y="0"/>
                  </a:moveTo>
                  <a:lnTo>
                    <a:pt x="3083560" y="0"/>
                  </a:lnTo>
                  <a:cubicBezTo>
                    <a:pt x="3134061" y="0"/>
                    <a:pt x="3175000" y="40939"/>
                    <a:pt x="3175000" y="91440"/>
                  </a:cubicBezTo>
                  <a:lnTo>
                    <a:pt x="3175000" y="1305560"/>
                  </a:lnTo>
                  <a:cubicBezTo>
                    <a:pt x="3175000" y="1356061"/>
                    <a:pt x="3134061" y="1397000"/>
                    <a:pt x="3083560" y="1397000"/>
                  </a:cubicBezTo>
                  <a:lnTo>
                    <a:pt x="91440" y="1397000"/>
                  </a:lnTo>
                  <a:cubicBezTo>
                    <a:pt x="40939" y="1397000"/>
                    <a:pt x="0" y="1356061"/>
                    <a:pt x="0" y="1305560"/>
                  </a:cubicBezTo>
                  <a:lnTo>
                    <a:pt x="0" y="91440"/>
                  </a:lnTo>
                  <a:cubicBezTo>
                    <a:pt x="0" y="40939"/>
                    <a:pt x="40939" y="0"/>
                    <a:pt x="91440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3175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r>
                <a:rPr lang="en-US" sz="16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RECUPERAR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476500" y="4762500"/>
            <a:ext cx="2381250" cy="1047750"/>
            <a:chOff x="0" y="0"/>
            <a:chExt cx="3175000" cy="1397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175000" cy="1397000"/>
            </a:xfrm>
            <a:custGeom>
              <a:avLst/>
              <a:gdLst/>
              <a:ahLst/>
              <a:cxnLst/>
              <a:rect l="l" t="t" r="r" b="b"/>
              <a:pathLst>
                <a:path w="3175000" h="1397000">
                  <a:moveTo>
                    <a:pt x="91440" y="0"/>
                  </a:moveTo>
                  <a:lnTo>
                    <a:pt x="3083560" y="0"/>
                  </a:lnTo>
                  <a:cubicBezTo>
                    <a:pt x="3134061" y="0"/>
                    <a:pt x="3175000" y="40939"/>
                    <a:pt x="3175000" y="91440"/>
                  </a:cubicBezTo>
                  <a:lnTo>
                    <a:pt x="3175000" y="1305560"/>
                  </a:lnTo>
                  <a:cubicBezTo>
                    <a:pt x="3175000" y="1356061"/>
                    <a:pt x="3134061" y="1397000"/>
                    <a:pt x="3083560" y="1397000"/>
                  </a:cubicBezTo>
                  <a:lnTo>
                    <a:pt x="91440" y="1397000"/>
                  </a:lnTo>
                  <a:cubicBezTo>
                    <a:pt x="40939" y="1397000"/>
                    <a:pt x="0" y="1356061"/>
                    <a:pt x="0" y="1305560"/>
                  </a:cubicBezTo>
                  <a:lnTo>
                    <a:pt x="0" y="91440"/>
                  </a:lnTo>
                  <a:cubicBezTo>
                    <a:pt x="0" y="40939"/>
                    <a:pt x="40939" y="0"/>
                    <a:pt x="91440" y="0"/>
                  </a:cubicBezTo>
                  <a:close/>
                </a:path>
              </a:pathLst>
            </a:custGeom>
            <a:solidFill>
              <a:srgbClr val="0B2239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3175000" cy="1377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32"/>
                </a:lnSpc>
              </a:pPr>
              <a:r>
                <a:rPr lang="en-US" sz="16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APRENDER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810750" y="2095500"/>
            <a:ext cx="7239000" cy="4476750"/>
            <a:chOff x="0" y="0"/>
            <a:chExt cx="9652000" cy="5969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652000" cy="5969000"/>
            </a:xfrm>
            <a:custGeom>
              <a:avLst/>
              <a:gdLst/>
              <a:ahLst/>
              <a:cxnLst/>
              <a:rect l="l" t="t" r="r" b="b"/>
              <a:pathLst>
                <a:path w="9652000" h="5969000">
                  <a:moveTo>
                    <a:pt x="0" y="0"/>
                  </a:moveTo>
                  <a:lnTo>
                    <a:pt x="9652000" y="0"/>
                  </a:lnTo>
                  <a:lnTo>
                    <a:pt x="9652000" y="5969000"/>
                  </a:lnTo>
                  <a:lnTo>
                    <a:pt x="0" y="5969000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9652000" cy="6007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287000" y="2438400"/>
            <a:ext cx="60007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15">
                <a:solidFill>
                  <a:srgbClr val="EF6F61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CENÁRIO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0" y="2981325"/>
            <a:ext cx="6000750" cy="147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lang="en-US" sz="2250">
                <a:solidFill>
                  <a:srgbClr val="17324D"/>
                </a:solidFill>
                <a:latin typeface="IBM Plex Sans"/>
                <a:ea typeface="IBM Plex Sans"/>
                <a:cs typeface="IBM Plex Sans"/>
                <a:sym typeface="IBM Plex Sans"/>
              </a:rPr>
              <a:t>Uma falha crítica interrompe o serviço na semana de lançamento de uma solução inovadora. A equipa tem informação incompleta e clientes a aguardar.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87000" y="5162550"/>
            <a:ext cx="6000750" cy="669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2"/>
              </a:lnSpc>
            </a:pPr>
            <a:r>
              <a:rPr lang="en-US" sz="2025" b="1">
                <a:solidFill>
                  <a:srgbClr val="17324D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Decidir: pausar, lançar parcialmente ou adiar? Que informação falta?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24000" y="7353300"/>
            <a:ext cx="15240000" cy="220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3"/>
              </a:lnSpc>
            </a:pPr>
            <a:r>
              <a:rPr lang="en-US" sz="1575" b="1">
                <a:solidFill>
                  <a:srgbClr val="18A99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INOVAÇÃO INCREMENTAL melhora o existente  •  RADICAL cria uma nova lógica  •  EMPREENDEDORISMO transforma oportunidade em valor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095750" y="8429625"/>
            <a:ext cx="100965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lang="en-US" sz="3000" b="1">
                <a:solidFill>
                  <a:srgbClr val="EF6F6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Como equilibrar inovação e gestão de crise?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57250" y="9705975"/>
            <a:ext cx="16573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500">
                <a:solidFill>
                  <a:srgbClr val="17324D">
                    <a:alpha val="71765"/>
                  </a:srgbClr>
                </a:solidFill>
                <a:latin typeface="IBM Plex Sans"/>
                <a:ea typeface="IBM Plex Sans"/>
                <a:cs typeface="IBM Plex Sans"/>
                <a:sym typeface="IBM Plex Sans"/>
              </a:rPr>
              <a:t>FUNDAMENTOS DE GESTÃO  •  UNIPS                                      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50" y="552450"/>
            <a:ext cx="14287500" cy="1054418"/>
            <a:chOff x="0" y="0"/>
            <a:chExt cx="19050000" cy="1405890"/>
          </a:xfrm>
        </p:grpSpPr>
        <p:sp>
          <p:nvSpPr>
            <p:cNvPr id="3" name="TextBox 3"/>
            <p:cNvSpPr txBox="1"/>
            <p:nvPr/>
          </p:nvSpPr>
          <p:spPr>
            <a:xfrm>
              <a:off x="0" y="-38100"/>
              <a:ext cx="2159000" cy="36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10"/>
                </a:lnSpc>
              </a:pPr>
              <a:r>
                <a:rPr lang="en-US" sz="1650" b="1" spc="198">
                  <a:solidFill>
                    <a:srgbClr val="F2C14E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09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05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67"/>
                </a:lnSpc>
              </a:pPr>
              <a:r>
                <a:rPr lang="en-US" sz="435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Como responder aos desafios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18A999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57250" y="2762250"/>
            <a:ext cx="2286000" cy="952500"/>
            <a:chOff x="0" y="0"/>
            <a:chExt cx="3048000" cy="127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48000" cy="1270000"/>
            </a:xfrm>
            <a:custGeom>
              <a:avLst/>
              <a:gdLst/>
              <a:ahLst/>
              <a:cxnLst/>
              <a:rect l="l" t="t" r="r" b="b"/>
              <a:pathLst>
                <a:path w="3048000" h="1270000">
                  <a:moveTo>
                    <a:pt x="95250" y="0"/>
                  </a:moveTo>
                  <a:lnTo>
                    <a:pt x="2952750" y="0"/>
                  </a:lnTo>
                  <a:cubicBezTo>
                    <a:pt x="3005355" y="0"/>
                    <a:pt x="3048000" y="42645"/>
                    <a:pt x="3048000" y="95250"/>
                  </a:cubicBezTo>
                  <a:lnTo>
                    <a:pt x="3048000" y="1174750"/>
                  </a:lnTo>
                  <a:cubicBezTo>
                    <a:pt x="3048000" y="1227355"/>
                    <a:pt x="3005355" y="1270000"/>
                    <a:pt x="2952750" y="1270000"/>
                  </a:cubicBezTo>
                  <a:lnTo>
                    <a:pt x="95250" y="1270000"/>
                  </a:lnTo>
                  <a:cubicBezTo>
                    <a:pt x="42645" y="1270000"/>
                    <a:pt x="0" y="1227355"/>
                    <a:pt x="0" y="1174750"/>
                  </a:cubicBezTo>
                  <a:lnTo>
                    <a:pt x="0" y="95250"/>
                  </a:lnTo>
                  <a:cubicBezTo>
                    <a:pt x="0" y="42645"/>
                    <a:pt x="42645" y="0"/>
                    <a:pt x="95250" y="0"/>
                  </a:cubicBezTo>
                  <a:close/>
                </a:path>
              </a:pathLst>
            </a:custGeom>
            <a:solidFill>
              <a:srgbClr val="18A999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28575"/>
              <a:ext cx="3048000" cy="1241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75"/>
                </a:lnSpc>
              </a:pPr>
              <a:r>
                <a:rPr lang="en-US" sz="15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OBSERVAR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>
            <a:off x="3143250" y="3238500"/>
            <a:ext cx="49530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>
            <a:off x="3714750" y="2762250"/>
            <a:ext cx="2286000" cy="952500"/>
            <a:chOff x="0" y="0"/>
            <a:chExt cx="3048000" cy="127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048000" cy="1270000"/>
            </a:xfrm>
            <a:custGeom>
              <a:avLst/>
              <a:gdLst/>
              <a:ahLst/>
              <a:cxnLst/>
              <a:rect l="l" t="t" r="r" b="b"/>
              <a:pathLst>
                <a:path w="3048000" h="1270000">
                  <a:moveTo>
                    <a:pt x="95250" y="0"/>
                  </a:moveTo>
                  <a:lnTo>
                    <a:pt x="2952750" y="0"/>
                  </a:lnTo>
                  <a:cubicBezTo>
                    <a:pt x="3005355" y="0"/>
                    <a:pt x="3048000" y="42645"/>
                    <a:pt x="3048000" y="95250"/>
                  </a:cubicBezTo>
                  <a:lnTo>
                    <a:pt x="3048000" y="1174750"/>
                  </a:lnTo>
                  <a:cubicBezTo>
                    <a:pt x="3048000" y="1227355"/>
                    <a:pt x="3005355" y="1270000"/>
                    <a:pt x="2952750" y="1270000"/>
                  </a:cubicBezTo>
                  <a:lnTo>
                    <a:pt x="95250" y="1270000"/>
                  </a:lnTo>
                  <a:cubicBezTo>
                    <a:pt x="42645" y="1270000"/>
                    <a:pt x="0" y="1227355"/>
                    <a:pt x="0" y="1174750"/>
                  </a:cubicBezTo>
                  <a:lnTo>
                    <a:pt x="0" y="95250"/>
                  </a:lnTo>
                  <a:cubicBezTo>
                    <a:pt x="0" y="42645"/>
                    <a:pt x="42645" y="0"/>
                    <a:pt x="95250" y="0"/>
                  </a:cubicBez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28575"/>
              <a:ext cx="3048000" cy="1241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75"/>
                </a:lnSpc>
              </a:pPr>
              <a:r>
                <a:rPr lang="en-US" sz="15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INTERPRETAR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6000750" y="3238500"/>
            <a:ext cx="49530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>
            <a:off x="6572250" y="2762250"/>
            <a:ext cx="2286000" cy="952500"/>
            <a:chOff x="0" y="0"/>
            <a:chExt cx="3048000" cy="127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048000" cy="1270000"/>
            </a:xfrm>
            <a:custGeom>
              <a:avLst/>
              <a:gdLst/>
              <a:ahLst/>
              <a:cxnLst/>
              <a:rect l="l" t="t" r="r" b="b"/>
              <a:pathLst>
                <a:path w="3048000" h="1270000">
                  <a:moveTo>
                    <a:pt x="95250" y="0"/>
                  </a:moveTo>
                  <a:lnTo>
                    <a:pt x="2952750" y="0"/>
                  </a:lnTo>
                  <a:cubicBezTo>
                    <a:pt x="3005355" y="0"/>
                    <a:pt x="3048000" y="42645"/>
                    <a:pt x="3048000" y="95250"/>
                  </a:cubicBezTo>
                  <a:lnTo>
                    <a:pt x="3048000" y="1174750"/>
                  </a:lnTo>
                  <a:cubicBezTo>
                    <a:pt x="3048000" y="1227355"/>
                    <a:pt x="3005355" y="1270000"/>
                    <a:pt x="2952750" y="1270000"/>
                  </a:cubicBezTo>
                  <a:lnTo>
                    <a:pt x="95250" y="1270000"/>
                  </a:lnTo>
                  <a:cubicBezTo>
                    <a:pt x="42645" y="1270000"/>
                    <a:pt x="0" y="1227355"/>
                    <a:pt x="0" y="1174750"/>
                  </a:cubicBezTo>
                  <a:lnTo>
                    <a:pt x="0" y="95250"/>
                  </a:lnTo>
                  <a:cubicBezTo>
                    <a:pt x="0" y="42645"/>
                    <a:pt x="42645" y="0"/>
                    <a:pt x="95250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28575"/>
              <a:ext cx="3048000" cy="1241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75"/>
                </a:lnSpc>
              </a:pPr>
              <a:r>
                <a:rPr lang="en-US" sz="15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PRIORIZAR</a:t>
              </a:r>
            </a:p>
          </p:txBody>
        </p:sp>
      </p:grpSp>
      <p:sp>
        <p:nvSpPr>
          <p:cNvPr id="19" name="AutoShape 19"/>
          <p:cNvSpPr/>
          <p:nvPr/>
        </p:nvSpPr>
        <p:spPr>
          <a:xfrm>
            <a:off x="8858250" y="3238500"/>
            <a:ext cx="49530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9429750" y="2762250"/>
            <a:ext cx="2286000" cy="952500"/>
            <a:chOff x="0" y="0"/>
            <a:chExt cx="3048000" cy="127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48000" cy="1270000"/>
            </a:xfrm>
            <a:custGeom>
              <a:avLst/>
              <a:gdLst/>
              <a:ahLst/>
              <a:cxnLst/>
              <a:rect l="l" t="t" r="r" b="b"/>
              <a:pathLst>
                <a:path w="3048000" h="1270000">
                  <a:moveTo>
                    <a:pt x="95250" y="0"/>
                  </a:moveTo>
                  <a:lnTo>
                    <a:pt x="2952750" y="0"/>
                  </a:lnTo>
                  <a:cubicBezTo>
                    <a:pt x="3005355" y="0"/>
                    <a:pt x="3048000" y="42645"/>
                    <a:pt x="3048000" y="95250"/>
                  </a:cubicBezTo>
                  <a:lnTo>
                    <a:pt x="3048000" y="1174750"/>
                  </a:lnTo>
                  <a:cubicBezTo>
                    <a:pt x="3048000" y="1227355"/>
                    <a:pt x="3005355" y="1270000"/>
                    <a:pt x="2952750" y="1270000"/>
                  </a:cubicBezTo>
                  <a:lnTo>
                    <a:pt x="95250" y="1270000"/>
                  </a:lnTo>
                  <a:cubicBezTo>
                    <a:pt x="42645" y="1270000"/>
                    <a:pt x="0" y="1227355"/>
                    <a:pt x="0" y="1174750"/>
                  </a:cubicBezTo>
                  <a:lnTo>
                    <a:pt x="0" y="95250"/>
                  </a:lnTo>
                  <a:cubicBezTo>
                    <a:pt x="0" y="42645"/>
                    <a:pt x="42645" y="0"/>
                    <a:pt x="95250" y="0"/>
                  </a:cubicBezTo>
                  <a:close/>
                </a:path>
              </a:pathLst>
            </a:custGeom>
            <a:solidFill>
              <a:srgbClr val="18A999"/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28575"/>
              <a:ext cx="3048000" cy="1241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75"/>
                </a:lnSpc>
              </a:pPr>
              <a:r>
                <a:rPr lang="en-US" sz="15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EXPERIMENTAR</a:t>
              </a:r>
            </a:p>
          </p:txBody>
        </p:sp>
      </p:grpSp>
      <p:sp>
        <p:nvSpPr>
          <p:cNvPr id="23" name="AutoShape 23"/>
          <p:cNvSpPr/>
          <p:nvPr/>
        </p:nvSpPr>
        <p:spPr>
          <a:xfrm>
            <a:off x="11715750" y="3238500"/>
            <a:ext cx="49530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4" name="Group 24"/>
          <p:cNvGrpSpPr/>
          <p:nvPr/>
        </p:nvGrpSpPr>
        <p:grpSpPr>
          <a:xfrm>
            <a:off x="12287250" y="2762250"/>
            <a:ext cx="2286000" cy="952500"/>
            <a:chOff x="0" y="0"/>
            <a:chExt cx="3048000" cy="12700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048000" cy="1270000"/>
            </a:xfrm>
            <a:custGeom>
              <a:avLst/>
              <a:gdLst/>
              <a:ahLst/>
              <a:cxnLst/>
              <a:rect l="l" t="t" r="r" b="b"/>
              <a:pathLst>
                <a:path w="3048000" h="1270000">
                  <a:moveTo>
                    <a:pt x="95250" y="0"/>
                  </a:moveTo>
                  <a:lnTo>
                    <a:pt x="2952750" y="0"/>
                  </a:lnTo>
                  <a:cubicBezTo>
                    <a:pt x="3005355" y="0"/>
                    <a:pt x="3048000" y="42645"/>
                    <a:pt x="3048000" y="95250"/>
                  </a:cubicBezTo>
                  <a:lnTo>
                    <a:pt x="3048000" y="1174750"/>
                  </a:lnTo>
                  <a:cubicBezTo>
                    <a:pt x="3048000" y="1227355"/>
                    <a:pt x="3005355" y="1270000"/>
                    <a:pt x="2952750" y="1270000"/>
                  </a:cubicBezTo>
                  <a:lnTo>
                    <a:pt x="95250" y="1270000"/>
                  </a:lnTo>
                  <a:cubicBezTo>
                    <a:pt x="42645" y="1270000"/>
                    <a:pt x="0" y="1227355"/>
                    <a:pt x="0" y="1174750"/>
                  </a:cubicBezTo>
                  <a:lnTo>
                    <a:pt x="0" y="95250"/>
                  </a:lnTo>
                  <a:cubicBezTo>
                    <a:pt x="0" y="42645"/>
                    <a:pt x="42645" y="0"/>
                    <a:pt x="95250" y="0"/>
                  </a:cubicBez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28575"/>
              <a:ext cx="3048000" cy="1241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75"/>
                </a:lnSpc>
              </a:pPr>
              <a:r>
                <a:rPr lang="en-US" sz="15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MEDIR</a:t>
              </a:r>
            </a:p>
          </p:txBody>
        </p:sp>
      </p:grpSp>
      <p:sp>
        <p:nvSpPr>
          <p:cNvPr id="27" name="AutoShape 27"/>
          <p:cNvSpPr/>
          <p:nvPr/>
        </p:nvSpPr>
        <p:spPr>
          <a:xfrm>
            <a:off x="14573250" y="3238500"/>
            <a:ext cx="495300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8" name="Group 28"/>
          <p:cNvGrpSpPr/>
          <p:nvPr/>
        </p:nvGrpSpPr>
        <p:grpSpPr>
          <a:xfrm>
            <a:off x="15144750" y="2762250"/>
            <a:ext cx="2286000" cy="952500"/>
            <a:chOff x="0" y="0"/>
            <a:chExt cx="3048000" cy="127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048000" cy="1270000"/>
            </a:xfrm>
            <a:custGeom>
              <a:avLst/>
              <a:gdLst/>
              <a:ahLst/>
              <a:cxnLst/>
              <a:rect l="l" t="t" r="r" b="b"/>
              <a:pathLst>
                <a:path w="3048000" h="1270000">
                  <a:moveTo>
                    <a:pt x="95250" y="0"/>
                  </a:moveTo>
                  <a:lnTo>
                    <a:pt x="2952750" y="0"/>
                  </a:lnTo>
                  <a:cubicBezTo>
                    <a:pt x="3005355" y="0"/>
                    <a:pt x="3048000" y="42645"/>
                    <a:pt x="3048000" y="95250"/>
                  </a:cubicBezTo>
                  <a:lnTo>
                    <a:pt x="3048000" y="1174750"/>
                  </a:lnTo>
                  <a:cubicBezTo>
                    <a:pt x="3048000" y="1227355"/>
                    <a:pt x="3005355" y="1270000"/>
                    <a:pt x="2952750" y="1270000"/>
                  </a:cubicBezTo>
                  <a:lnTo>
                    <a:pt x="95250" y="1270000"/>
                  </a:lnTo>
                  <a:cubicBezTo>
                    <a:pt x="42645" y="1270000"/>
                    <a:pt x="0" y="1227355"/>
                    <a:pt x="0" y="1174750"/>
                  </a:cubicBezTo>
                  <a:lnTo>
                    <a:pt x="0" y="95250"/>
                  </a:lnTo>
                  <a:cubicBezTo>
                    <a:pt x="0" y="42645"/>
                    <a:pt x="42645" y="0"/>
                    <a:pt x="95250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0" y="28575"/>
              <a:ext cx="3048000" cy="1241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75"/>
                </a:lnSpc>
              </a:pPr>
              <a:r>
                <a:rPr lang="en-US" sz="15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APRENDER E</a:t>
              </a:r>
            </a:p>
            <a:p>
              <a:pPr algn="ctr">
                <a:lnSpc>
                  <a:spcPts val="1575"/>
                </a:lnSpc>
              </a:pPr>
              <a:r>
                <a:rPr lang="en-US" sz="15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ADAPTAR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2381250" y="4210050"/>
            <a:ext cx="13525500" cy="353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7"/>
              </a:lnSpc>
            </a:pPr>
            <a:r>
              <a:rPr lang="en-US" sz="2175" b="1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PLANEAR  →  dar direção     |     LIDERAR  →  mobilizar     |     AVALIAR  →  aprender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14500" y="5581650"/>
            <a:ext cx="57150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15">
                <a:solidFill>
                  <a:srgbClr val="F2C14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MATRIZ DE PRIORIZAÇÃO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2857500" y="6096000"/>
            <a:ext cx="5429250" cy="2095500"/>
            <a:chOff x="0" y="0"/>
            <a:chExt cx="7239000" cy="27940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7239000" cy="2794000"/>
            </a:xfrm>
            <a:custGeom>
              <a:avLst/>
              <a:gdLst/>
              <a:ahLst/>
              <a:cxnLst/>
              <a:rect l="l" t="t" r="r" b="b"/>
              <a:pathLst>
                <a:path w="7239000" h="2794000">
                  <a:moveTo>
                    <a:pt x="0" y="0"/>
                  </a:moveTo>
                  <a:lnTo>
                    <a:pt x="7239000" y="0"/>
                  </a:lnTo>
                  <a:lnTo>
                    <a:pt x="7239000" y="2794000"/>
                  </a:lnTo>
                  <a:lnTo>
                    <a:pt x="0" y="2794000"/>
                  </a:lnTo>
                  <a:close/>
                </a:path>
              </a:pathLst>
            </a:custGeom>
            <a:solidFill>
              <a:srgbClr val="EF6F61">
                <a:alpha val="5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7239000" cy="2832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286750" y="6096000"/>
            <a:ext cx="5429250" cy="2095500"/>
            <a:chOff x="0" y="0"/>
            <a:chExt cx="7239000" cy="27940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7239000" cy="2794000"/>
            </a:xfrm>
            <a:custGeom>
              <a:avLst/>
              <a:gdLst/>
              <a:ahLst/>
              <a:cxnLst/>
              <a:rect l="l" t="t" r="r" b="b"/>
              <a:pathLst>
                <a:path w="7239000" h="2794000">
                  <a:moveTo>
                    <a:pt x="0" y="0"/>
                  </a:moveTo>
                  <a:lnTo>
                    <a:pt x="7239000" y="0"/>
                  </a:lnTo>
                  <a:lnTo>
                    <a:pt x="7239000" y="2794000"/>
                  </a:lnTo>
                  <a:lnTo>
                    <a:pt x="0" y="2794000"/>
                  </a:lnTo>
                  <a:close/>
                </a:path>
              </a:pathLst>
            </a:custGeom>
            <a:solidFill>
              <a:srgbClr val="18A999">
                <a:alpha val="8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7239000" cy="2832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57500" y="8191500"/>
            <a:ext cx="5429250" cy="1143000"/>
            <a:chOff x="0" y="0"/>
            <a:chExt cx="7239000" cy="15240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239000" cy="1524000"/>
            </a:xfrm>
            <a:custGeom>
              <a:avLst/>
              <a:gdLst/>
              <a:ahLst/>
              <a:cxnLst/>
              <a:rect l="l" t="t" r="r" b="b"/>
              <a:pathLst>
                <a:path w="7239000" h="1524000">
                  <a:moveTo>
                    <a:pt x="0" y="0"/>
                  </a:moveTo>
                  <a:lnTo>
                    <a:pt x="7239000" y="0"/>
                  </a:lnTo>
                  <a:lnTo>
                    <a:pt x="72390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35526B"/>
            </a:solidFill>
            <a:ln cap="sq">
              <a:noFill/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7239000" cy="1562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286750" y="8191500"/>
            <a:ext cx="5429250" cy="1143000"/>
            <a:chOff x="0" y="0"/>
            <a:chExt cx="7239000" cy="15240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7239000" cy="1524000"/>
            </a:xfrm>
            <a:custGeom>
              <a:avLst/>
              <a:gdLst/>
              <a:ahLst/>
              <a:cxnLst/>
              <a:rect l="l" t="t" r="r" b="b"/>
              <a:pathLst>
                <a:path w="7239000" h="1524000">
                  <a:moveTo>
                    <a:pt x="0" y="0"/>
                  </a:moveTo>
                  <a:lnTo>
                    <a:pt x="7239000" y="0"/>
                  </a:lnTo>
                  <a:lnTo>
                    <a:pt x="72390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F2C14E">
                <a:alpha val="64706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7239000" cy="1562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 rot="-5400000">
            <a:off x="614365" y="6989802"/>
            <a:ext cx="2466974" cy="2412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500" b="1" dirty="0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ALTO IMPACTO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857750" y="8532739"/>
            <a:ext cx="142875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500" dirty="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BAIXO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363200" y="8536394"/>
            <a:ext cx="238125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500" dirty="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ALTA CAPACIDADE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572000" y="6829425"/>
            <a:ext cx="2095500" cy="33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2"/>
              </a:lnSpc>
            </a:pPr>
            <a:r>
              <a:rPr lang="en-US" sz="2025" b="1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PREPARAR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9906000" y="6838950"/>
            <a:ext cx="238125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lang="en-US" sz="2250" b="1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AGIR PRIMEIRO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57250" y="9705975"/>
            <a:ext cx="16573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500">
                <a:solidFill>
                  <a:srgbClr val="FFFFFF">
                    <a:alpha val="71765"/>
                  </a:srgbClr>
                </a:solidFill>
                <a:latin typeface="IBM Plex Sans"/>
                <a:ea typeface="IBM Plex Sans"/>
                <a:cs typeface="IBM Plex Sans"/>
                <a:sym typeface="IBM Plex Sans"/>
              </a:rPr>
              <a:t>FUNDAMENTOS DE GESTÃO  •  UNIPS                                   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50" y="552450"/>
            <a:ext cx="14287500" cy="1054418"/>
            <a:chOff x="0" y="0"/>
            <a:chExt cx="19050000" cy="1405890"/>
          </a:xfrm>
        </p:grpSpPr>
        <p:sp>
          <p:nvSpPr>
            <p:cNvPr id="3" name="TextBox 3"/>
            <p:cNvSpPr txBox="1"/>
            <p:nvPr/>
          </p:nvSpPr>
          <p:spPr>
            <a:xfrm>
              <a:off x="0" y="-38100"/>
              <a:ext cx="2159000" cy="36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310"/>
                </a:lnSpc>
              </a:pPr>
              <a:r>
                <a:rPr lang="en-US" sz="1650" b="1" spc="198">
                  <a:solidFill>
                    <a:srgbClr val="F2C14E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11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00075"/>
              <a:ext cx="19050000" cy="805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67"/>
                </a:lnSpc>
              </a:pPr>
              <a:r>
                <a:rPr lang="en-US" sz="435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Síntese final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18A999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28750" y="2667000"/>
            <a:ext cx="4095750" cy="1428750"/>
            <a:chOff x="0" y="0"/>
            <a:chExt cx="5461000" cy="1905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61000" cy="1905000"/>
            </a:xfrm>
            <a:custGeom>
              <a:avLst/>
              <a:gdLst/>
              <a:ahLst/>
              <a:cxnLst/>
              <a:rect l="l" t="t" r="r" b="b"/>
              <a:pathLst>
                <a:path w="5461000" h="1905000">
                  <a:moveTo>
                    <a:pt x="53163" y="0"/>
                  </a:moveTo>
                  <a:lnTo>
                    <a:pt x="5407837" y="0"/>
                  </a:lnTo>
                  <a:cubicBezTo>
                    <a:pt x="5421937" y="0"/>
                    <a:pt x="5435459" y="5601"/>
                    <a:pt x="5445429" y="15571"/>
                  </a:cubicBezTo>
                  <a:cubicBezTo>
                    <a:pt x="5455399" y="25541"/>
                    <a:pt x="5461000" y="39063"/>
                    <a:pt x="5461000" y="53163"/>
                  </a:cubicBezTo>
                  <a:lnTo>
                    <a:pt x="5461000" y="1851837"/>
                  </a:lnTo>
                  <a:cubicBezTo>
                    <a:pt x="5461000" y="1865937"/>
                    <a:pt x="5455399" y="1879459"/>
                    <a:pt x="5445429" y="1889429"/>
                  </a:cubicBezTo>
                  <a:cubicBezTo>
                    <a:pt x="5435459" y="1899399"/>
                    <a:pt x="5421937" y="1905000"/>
                    <a:pt x="5407837" y="1905000"/>
                  </a:cubicBezTo>
                  <a:lnTo>
                    <a:pt x="53163" y="1905000"/>
                  </a:lnTo>
                  <a:cubicBezTo>
                    <a:pt x="39063" y="1905000"/>
                    <a:pt x="25541" y="1899399"/>
                    <a:pt x="15571" y="1889429"/>
                  </a:cubicBezTo>
                  <a:cubicBezTo>
                    <a:pt x="5601" y="1879459"/>
                    <a:pt x="0" y="1865937"/>
                    <a:pt x="0" y="1851837"/>
                  </a:cubicBezTo>
                  <a:lnTo>
                    <a:pt x="0" y="53163"/>
                  </a:lnTo>
                  <a:cubicBezTo>
                    <a:pt x="0" y="39063"/>
                    <a:pt x="5601" y="25541"/>
                    <a:pt x="15571" y="15571"/>
                  </a:cubicBezTo>
                  <a:cubicBezTo>
                    <a:pt x="25541" y="5601"/>
                    <a:pt x="39063" y="0"/>
                    <a:pt x="53163" y="0"/>
                  </a:cubicBezTo>
                  <a:close/>
                </a:path>
              </a:pathLst>
            </a:custGeom>
            <a:solidFill>
              <a:srgbClr val="18A999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38100"/>
              <a:ext cx="5461000" cy="1866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2"/>
                </a:lnSpc>
              </a:pPr>
              <a:r>
                <a:rPr lang="en-US" sz="22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ÁREAS FUNCIONAIS</a:t>
              </a:r>
            </a:p>
            <a:p>
              <a:pPr algn="ctr">
                <a:lnSpc>
                  <a:spcPts val="2362"/>
                </a:lnSpc>
              </a:pPr>
              <a:r>
                <a:rPr lang="en-US" sz="22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INTEGRADAS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096125" y="2667000"/>
            <a:ext cx="4095750" cy="1428750"/>
            <a:chOff x="0" y="0"/>
            <a:chExt cx="5461000" cy="1905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61000" cy="1905000"/>
            </a:xfrm>
            <a:custGeom>
              <a:avLst/>
              <a:gdLst/>
              <a:ahLst/>
              <a:cxnLst/>
              <a:rect l="l" t="t" r="r" b="b"/>
              <a:pathLst>
                <a:path w="5461000" h="1905000">
                  <a:moveTo>
                    <a:pt x="53163" y="0"/>
                  </a:moveTo>
                  <a:lnTo>
                    <a:pt x="5407837" y="0"/>
                  </a:lnTo>
                  <a:cubicBezTo>
                    <a:pt x="5421937" y="0"/>
                    <a:pt x="5435459" y="5601"/>
                    <a:pt x="5445429" y="15571"/>
                  </a:cubicBezTo>
                  <a:cubicBezTo>
                    <a:pt x="5455399" y="25541"/>
                    <a:pt x="5461000" y="39063"/>
                    <a:pt x="5461000" y="53163"/>
                  </a:cubicBezTo>
                  <a:lnTo>
                    <a:pt x="5461000" y="1851837"/>
                  </a:lnTo>
                  <a:cubicBezTo>
                    <a:pt x="5461000" y="1865937"/>
                    <a:pt x="5455399" y="1879459"/>
                    <a:pt x="5445429" y="1889429"/>
                  </a:cubicBezTo>
                  <a:cubicBezTo>
                    <a:pt x="5435459" y="1899399"/>
                    <a:pt x="5421937" y="1905000"/>
                    <a:pt x="5407837" y="1905000"/>
                  </a:cubicBezTo>
                  <a:lnTo>
                    <a:pt x="53163" y="1905000"/>
                  </a:lnTo>
                  <a:cubicBezTo>
                    <a:pt x="39063" y="1905000"/>
                    <a:pt x="25541" y="1899399"/>
                    <a:pt x="15571" y="1889429"/>
                  </a:cubicBezTo>
                  <a:cubicBezTo>
                    <a:pt x="5601" y="1879459"/>
                    <a:pt x="0" y="1865937"/>
                    <a:pt x="0" y="1851837"/>
                  </a:cubicBezTo>
                  <a:lnTo>
                    <a:pt x="0" y="53163"/>
                  </a:lnTo>
                  <a:cubicBezTo>
                    <a:pt x="0" y="39063"/>
                    <a:pt x="5601" y="25541"/>
                    <a:pt x="15571" y="15571"/>
                  </a:cubicBezTo>
                  <a:cubicBezTo>
                    <a:pt x="25541" y="5601"/>
                    <a:pt x="39063" y="0"/>
                    <a:pt x="53163" y="0"/>
                  </a:cubicBezTo>
                  <a:close/>
                </a:path>
              </a:pathLst>
            </a:custGeom>
            <a:solidFill>
              <a:srgbClr val="EF6F61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38100"/>
              <a:ext cx="5461000" cy="1866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62"/>
                </a:lnSpc>
              </a:pPr>
              <a:r>
                <a:rPr lang="en-US" sz="22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GESTÃO</a:t>
              </a:r>
            </a:p>
            <a:p>
              <a:pPr algn="ctr">
                <a:lnSpc>
                  <a:spcPts val="2362"/>
                </a:lnSpc>
              </a:pPr>
              <a:r>
                <a:rPr lang="en-US" sz="22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ADAPTATIVA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763500" y="2667000"/>
            <a:ext cx="4095750" cy="1428750"/>
            <a:chOff x="0" y="0"/>
            <a:chExt cx="5461000" cy="1905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461000" cy="1905000"/>
            </a:xfrm>
            <a:custGeom>
              <a:avLst/>
              <a:gdLst/>
              <a:ahLst/>
              <a:cxnLst/>
              <a:rect l="l" t="t" r="r" b="b"/>
              <a:pathLst>
                <a:path w="5461000" h="1905000">
                  <a:moveTo>
                    <a:pt x="53163" y="0"/>
                  </a:moveTo>
                  <a:lnTo>
                    <a:pt x="5407837" y="0"/>
                  </a:lnTo>
                  <a:cubicBezTo>
                    <a:pt x="5421937" y="0"/>
                    <a:pt x="5435459" y="5601"/>
                    <a:pt x="5445429" y="15571"/>
                  </a:cubicBezTo>
                  <a:cubicBezTo>
                    <a:pt x="5455399" y="25541"/>
                    <a:pt x="5461000" y="39063"/>
                    <a:pt x="5461000" y="53163"/>
                  </a:cubicBezTo>
                  <a:lnTo>
                    <a:pt x="5461000" y="1851837"/>
                  </a:lnTo>
                  <a:cubicBezTo>
                    <a:pt x="5461000" y="1865937"/>
                    <a:pt x="5455399" y="1879459"/>
                    <a:pt x="5445429" y="1889429"/>
                  </a:cubicBezTo>
                  <a:cubicBezTo>
                    <a:pt x="5435459" y="1899399"/>
                    <a:pt x="5421937" y="1905000"/>
                    <a:pt x="5407837" y="1905000"/>
                  </a:cubicBezTo>
                  <a:lnTo>
                    <a:pt x="53163" y="1905000"/>
                  </a:lnTo>
                  <a:cubicBezTo>
                    <a:pt x="39063" y="1905000"/>
                    <a:pt x="25541" y="1899399"/>
                    <a:pt x="15571" y="1889429"/>
                  </a:cubicBezTo>
                  <a:cubicBezTo>
                    <a:pt x="5601" y="1879459"/>
                    <a:pt x="0" y="1865937"/>
                    <a:pt x="0" y="1851837"/>
                  </a:cubicBezTo>
                  <a:lnTo>
                    <a:pt x="0" y="53163"/>
                  </a:lnTo>
                  <a:cubicBezTo>
                    <a:pt x="0" y="39063"/>
                    <a:pt x="5601" y="25541"/>
                    <a:pt x="15571" y="15571"/>
                  </a:cubicBezTo>
                  <a:cubicBezTo>
                    <a:pt x="25541" y="5601"/>
                    <a:pt x="39063" y="0"/>
                    <a:pt x="53163" y="0"/>
                  </a:cubicBezTo>
                  <a:close/>
                </a:path>
              </a:pathLst>
            </a:custGeom>
            <a:solidFill>
              <a:srgbClr val="F2C14E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5461000" cy="1885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5"/>
                </a:lnSpc>
              </a:pPr>
              <a:r>
                <a:rPr lang="en-US" sz="21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DESEMPENHO E</a:t>
              </a:r>
            </a:p>
            <a:p>
              <a:pPr algn="ctr">
                <a:lnSpc>
                  <a:spcPts val="2205"/>
                </a:lnSpc>
              </a:pPr>
              <a:r>
                <a:rPr lang="en-US" sz="21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CRIAÇÃO DE VALOR</a:t>
              </a:r>
            </a:p>
          </p:txBody>
        </p:sp>
      </p:grpSp>
      <p:sp>
        <p:nvSpPr>
          <p:cNvPr id="17" name="AutoShape 17"/>
          <p:cNvSpPr/>
          <p:nvPr/>
        </p:nvSpPr>
        <p:spPr>
          <a:xfrm>
            <a:off x="5524500" y="3381375"/>
            <a:ext cx="1476375" cy="0"/>
          </a:xfrm>
          <a:prstGeom prst="line">
            <a:avLst/>
          </a:prstGeom>
          <a:ln w="6667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11191875" y="3381375"/>
            <a:ext cx="1476375" cy="0"/>
          </a:xfrm>
          <a:prstGeom prst="line">
            <a:avLst/>
          </a:prstGeom>
          <a:ln w="6667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TextBox 19"/>
          <p:cNvSpPr txBox="1"/>
          <p:nvPr/>
        </p:nvSpPr>
        <p:spPr>
          <a:xfrm>
            <a:off x="2476500" y="4991100"/>
            <a:ext cx="13335000" cy="354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6"/>
              </a:lnSpc>
            </a:pPr>
            <a:r>
              <a:rPr lang="en-US" sz="2625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Coordenar. Aprender continuamente. Agir com responsabilidade. Adaptar.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14500" y="6553200"/>
            <a:ext cx="9525000" cy="1331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5"/>
              </a:lnSpc>
            </a:pPr>
            <a:r>
              <a:rPr lang="en-US" sz="165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REFERÊNCIAS</a:t>
            </a:r>
          </a:p>
          <a:p>
            <a:pPr algn="l">
              <a:lnSpc>
                <a:spcPts val="2145"/>
              </a:lnSpc>
            </a:pPr>
            <a:r>
              <a:rPr lang="en-US" sz="165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Robbins, S. P. &amp; Coulter, M. — Management. Pearson.</a:t>
            </a:r>
          </a:p>
          <a:p>
            <a:pPr algn="l">
              <a:lnSpc>
                <a:spcPts val="2145"/>
              </a:lnSpc>
            </a:pPr>
            <a:r>
              <a:rPr lang="en-US" sz="165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Daft, R. L. — Management. Cengage.</a:t>
            </a:r>
          </a:p>
          <a:p>
            <a:pPr algn="l">
              <a:lnSpc>
                <a:spcPts val="2145"/>
              </a:lnSpc>
            </a:pPr>
            <a:r>
              <a:rPr lang="en-US" sz="165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Comissão Europeia — Transição digital e sustentabilidade.</a:t>
            </a:r>
          </a:p>
          <a:p>
            <a:pPr algn="l">
              <a:lnSpc>
                <a:spcPts val="2145"/>
              </a:lnSpc>
            </a:pPr>
            <a:r>
              <a:rPr lang="en-US" sz="165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Organização Internacional do Trabalho — Futuro do trabalho.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573000" y="6724650"/>
            <a:ext cx="4000500" cy="1107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1"/>
              </a:lnSpc>
            </a:pPr>
            <a:r>
              <a:rPr lang="en-US" sz="4125" b="1">
                <a:solidFill>
                  <a:srgbClr val="F2C14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Obrigado.</a:t>
            </a:r>
          </a:p>
          <a:p>
            <a:pPr algn="ctr">
              <a:lnSpc>
                <a:spcPts val="4331"/>
              </a:lnSpc>
            </a:pPr>
            <a:r>
              <a:rPr lang="en-US" sz="4125" b="1">
                <a:solidFill>
                  <a:srgbClr val="F2C14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Perguntas?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57250" y="9705975"/>
            <a:ext cx="16573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1500">
                <a:solidFill>
                  <a:srgbClr val="FFFFFF">
                    <a:alpha val="71765"/>
                  </a:srgbClr>
                </a:solidFill>
                <a:latin typeface="IBM Plex Sans"/>
                <a:ea typeface="IBM Plex Sans"/>
                <a:cs typeface="IBM Plex Sans"/>
                <a:sym typeface="IBM Plex Sans"/>
              </a:rPr>
              <a:t>FUNDAMENTOS DE GESTÃO  •  UNIPS                                     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649</Words>
  <Application>Microsoft Office PowerPoint</Application>
  <PresentationFormat>Personalizar</PresentationFormat>
  <Paragraphs>160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Calibri</vt:lpstr>
      <vt:lpstr>Arial</vt:lpstr>
      <vt:lpstr>IBM Plex Sans</vt:lpstr>
      <vt:lpstr>IBM Plex Sans Bold</vt:lpstr>
      <vt:lpstr>Montserrat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de Gestão: Escola Clássica</dc:title>
  <cp:lastModifiedBy>robson antonio tavares costa</cp:lastModifiedBy>
  <cp:revision>4</cp:revision>
  <dcterms:created xsi:type="dcterms:W3CDTF">2006-08-16T00:00:00Z</dcterms:created>
  <dcterms:modified xsi:type="dcterms:W3CDTF">2026-09-11T17:29:35Z</dcterms:modified>
  <dc:identifier>DAHUmkhtP2g</dc:identifier>
</cp:coreProperties>
</file>