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Montserrat Bold" panose="020B0604020202020204" charset="0"/>
      <p:regular r:id="rId17"/>
    </p:embeddedFont>
    <p:embeddedFont>
      <p:font typeface="Source Sans 3" panose="020B0604020202020204" charset="0"/>
      <p:regular r:id="rId18"/>
    </p:embeddedFont>
    <p:embeddedFont>
      <p:font typeface="Source Sans 3 Bold" panose="020B0604020202020204" charset="0"/>
      <p:regular r:id="rId19"/>
    </p:embeddedFont>
    <p:embeddedFont>
      <p:font typeface="Source Sans 3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0" y="0"/>
            <a:ext cx="10191750" cy="10287000"/>
          </a:xfrm>
          <a:custGeom>
            <a:avLst/>
            <a:gdLst/>
            <a:ahLst/>
            <a:cxnLst/>
            <a:rect l="l" t="t" r="r" b="b"/>
            <a:pathLst>
              <a:path w="10191750" h="10287000">
                <a:moveTo>
                  <a:pt x="0" y="0"/>
                </a:moveTo>
                <a:lnTo>
                  <a:pt x="10191750" y="0"/>
                </a:lnTo>
                <a:lnTo>
                  <a:pt x="10191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719" r="-39719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6858000" y="0"/>
            <a:ext cx="11430000" cy="10287000"/>
            <a:chOff x="0" y="0"/>
            <a:chExt cx="15240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240000" cy="13716000"/>
            </a:xfrm>
            <a:custGeom>
              <a:avLst/>
              <a:gdLst/>
              <a:ahLst/>
              <a:cxnLst/>
              <a:rect l="l" t="t" r="r" b="b"/>
              <a:pathLst>
                <a:path w="15240000" h="13716000">
                  <a:moveTo>
                    <a:pt x="0" y="0"/>
                  </a:moveTo>
                  <a:lnTo>
                    <a:pt x="15240000" y="0"/>
                  </a:lnTo>
                  <a:lnTo>
                    <a:pt x="15240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2A43">
                <a:alpha val="3372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5240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" y="1809750"/>
            <a:ext cx="1047750" cy="95250"/>
            <a:chOff x="0" y="0"/>
            <a:chExt cx="1397000" cy="127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7000" cy="127000"/>
            </a:xfrm>
            <a:custGeom>
              <a:avLst/>
              <a:gdLst/>
              <a:ahLst/>
              <a:cxnLst/>
              <a:rect l="l" t="t" r="r" b="b"/>
              <a:pathLst>
                <a:path w="1397000" h="127000">
                  <a:moveTo>
                    <a:pt x="0" y="0"/>
                  </a:moveTo>
                  <a:lnTo>
                    <a:pt x="1397000" y="0"/>
                  </a:lnTo>
                  <a:lnTo>
                    <a:pt x="1397000" y="127000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970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14400" y="2419350"/>
            <a:ext cx="7810500" cy="307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6"/>
              </a:lnSpc>
            </a:pPr>
            <a:r>
              <a:rPr lang="en-US" sz="7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Planear,</a:t>
            </a:r>
          </a:p>
          <a:p>
            <a:pPr algn="l">
              <a:lnSpc>
                <a:spcPts val="7956"/>
              </a:lnSpc>
            </a:pPr>
            <a:r>
              <a:rPr lang="en-US" sz="7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Liderar e</a:t>
            </a:r>
          </a:p>
          <a:p>
            <a:pPr algn="l">
              <a:lnSpc>
                <a:spcPts val="7956"/>
              </a:lnSpc>
            </a:pPr>
            <a:r>
              <a:rPr lang="en-US" sz="7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Avaliar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5991225"/>
            <a:ext cx="6667500" cy="71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Transformar objetivos em resultados — e resultados em aprendizagem.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7791450"/>
            <a:ext cx="6858000" cy="858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Professor Robson Costa</a:t>
            </a:r>
          </a:p>
          <a:p>
            <a:pPr algn="l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Fundamentos de Gestão</a:t>
            </a:r>
          </a:p>
          <a:p>
            <a:pPr algn="l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Universidade Politécnica de Setúbal —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MAPA DA AULA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 intenção ao resultado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14400" y="24193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1  Compreender as três funções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34150" y="24193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2  Definir objetivos e metas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32956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3  Estruturar ação e recursos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34150" y="32956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4  Motivar e comunicar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41719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5  Gerir conflitos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34150" y="4171950"/>
            <a:ext cx="5143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6  Monitorizar e melhorar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619250" y="6286500"/>
            <a:ext cx="2095500" cy="952500"/>
            <a:chOff x="0" y="0"/>
            <a:chExt cx="2794000" cy="127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94000" cy="1270000"/>
            </a:xfrm>
            <a:custGeom>
              <a:avLst/>
              <a:gdLst/>
              <a:ahLst/>
              <a:cxnLst/>
              <a:rect l="l" t="t" r="r" b="b"/>
              <a:pathLst>
                <a:path w="2794000" h="1270000">
                  <a:moveTo>
                    <a:pt x="103909" y="0"/>
                  </a:moveTo>
                  <a:lnTo>
                    <a:pt x="2690091" y="0"/>
                  </a:lnTo>
                  <a:cubicBezTo>
                    <a:pt x="2717649" y="0"/>
                    <a:pt x="2744079" y="10948"/>
                    <a:pt x="2763566" y="30434"/>
                  </a:cubicBezTo>
                  <a:cubicBezTo>
                    <a:pt x="2783052" y="49921"/>
                    <a:pt x="2794000" y="76351"/>
                    <a:pt x="2794000" y="103909"/>
                  </a:cubicBezTo>
                  <a:lnTo>
                    <a:pt x="2794000" y="1166091"/>
                  </a:lnTo>
                  <a:cubicBezTo>
                    <a:pt x="2794000" y="1193649"/>
                    <a:pt x="2783052" y="1220079"/>
                    <a:pt x="2763566" y="1239566"/>
                  </a:cubicBezTo>
                  <a:cubicBezTo>
                    <a:pt x="2744079" y="1259053"/>
                    <a:pt x="2717649" y="1270000"/>
                    <a:pt x="2690091" y="1270000"/>
                  </a:cubicBezTo>
                  <a:lnTo>
                    <a:pt x="103909" y="1270000"/>
                  </a:lnTo>
                  <a:cubicBezTo>
                    <a:pt x="76351" y="1270000"/>
                    <a:pt x="49921" y="1259053"/>
                    <a:pt x="30434" y="1239566"/>
                  </a:cubicBezTo>
                  <a:cubicBezTo>
                    <a:pt x="10948" y="1220079"/>
                    <a:pt x="0" y="1193649"/>
                    <a:pt x="0" y="1166091"/>
                  </a:cubicBezTo>
                  <a:lnTo>
                    <a:pt x="0" y="103909"/>
                  </a:lnTo>
                  <a:cubicBezTo>
                    <a:pt x="0" y="76351"/>
                    <a:pt x="10948" y="49921"/>
                    <a:pt x="30434" y="30434"/>
                  </a:cubicBezTo>
                  <a:cubicBezTo>
                    <a:pt x="49921" y="10948"/>
                    <a:pt x="76351" y="0"/>
                    <a:pt x="103909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2794000" cy="1250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PLANEAR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3714750" y="6762750"/>
            <a:ext cx="238125" cy="0"/>
          </a:xfrm>
          <a:prstGeom prst="line">
            <a:avLst/>
          </a:prstGeom>
          <a:ln w="47625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4095750" y="6286500"/>
            <a:ext cx="2095500" cy="952500"/>
            <a:chOff x="0" y="0"/>
            <a:chExt cx="2794000" cy="127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94000" cy="1270000"/>
            </a:xfrm>
            <a:custGeom>
              <a:avLst/>
              <a:gdLst/>
              <a:ahLst/>
              <a:cxnLst/>
              <a:rect l="l" t="t" r="r" b="b"/>
              <a:pathLst>
                <a:path w="2794000" h="1270000">
                  <a:moveTo>
                    <a:pt x="103909" y="0"/>
                  </a:moveTo>
                  <a:lnTo>
                    <a:pt x="2690091" y="0"/>
                  </a:lnTo>
                  <a:cubicBezTo>
                    <a:pt x="2717649" y="0"/>
                    <a:pt x="2744079" y="10948"/>
                    <a:pt x="2763566" y="30434"/>
                  </a:cubicBezTo>
                  <a:cubicBezTo>
                    <a:pt x="2783052" y="49921"/>
                    <a:pt x="2794000" y="76351"/>
                    <a:pt x="2794000" y="103909"/>
                  </a:cubicBezTo>
                  <a:lnTo>
                    <a:pt x="2794000" y="1166091"/>
                  </a:lnTo>
                  <a:cubicBezTo>
                    <a:pt x="2794000" y="1193649"/>
                    <a:pt x="2783052" y="1220079"/>
                    <a:pt x="2763566" y="1239566"/>
                  </a:cubicBezTo>
                  <a:cubicBezTo>
                    <a:pt x="2744079" y="1259053"/>
                    <a:pt x="2717649" y="1270000"/>
                    <a:pt x="2690091" y="1270000"/>
                  </a:cubicBezTo>
                  <a:lnTo>
                    <a:pt x="103909" y="1270000"/>
                  </a:lnTo>
                  <a:cubicBezTo>
                    <a:pt x="76351" y="1270000"/>
                    <a:pt x="49921" y="1259053"/>
                    <a:pt x="30434" y="1239566"/>
                  </a:cubicBezTo>
                  <a:cubicBezTo>
                    <a:pt x="10948" y="1220079"/>
                    <a:pt x="0" y="1193649"/>
                    <a:pt x="0" y="1166091"/>
                  </a:cubicBezTo>
                  <a:lnTo>
                    <a:pt x="0" y="103909"/>
                  </a:lnTo>
                  <a:cubicBezTo>
                    <a:pt x="0" y="76351"/>
                    <a:pt x="10948" y="49921"/>
                    <a:pt x="30434" y="30434"/>
                  </a:cubicBezTo>
                  <a:cubicBezTo>
                    <a:pt x="49921" y="10948"/>
                    <a:pt x="76351" y="0"/>
                    <a:pt x="103909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2794000" cy="1250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LIDERAR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>
            <a:off x="6191250" y="6762750"/>
            <a:ext cx="238125" cy="0"/>
          </a:xfrm>
          <a:prstGeom prst="line">
            <a:avLst/>
          </a:prstGeom>
          <a:ln w="47625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6572250" y="6286500"/>
            <a:ext cx="2095500" cy="952500"/>
            <a:chOff x="0" y="0"/>
            <a:chExt cx="2794000" cy="127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794000" cy="1270000"/>
            </a:xfrm>
            <a:custGeom>
              <a:avLst/>
              <a:gdLst/>
              <a:ahLst/>
              <a:cxnLst/>
              <a:rect l="l" t="t" r="r" b="b"/>
              <a:pathLst>
                <a:path w="2794000" h="1270000">
                  <a:moveTo>
                    <a:pt x="103909" y="0"/>
                  </a:moveTo>
                  <a:lnTo>
                    <a:pt x="2690091" y="0"/>
                  </a:lnTo>
                  <a:cubicBezTo>
                    <a:pt x="2717649" y="0"/>
                    <a:pt x="2744079" y="10948"/>
                    <a:pt x="2763566" y="30434"/>
                  </a:cubicBezTo>
                  <a:cubicBezTo>
                    <a:pt x="2783052" y="49921"/>
                    <a:pt x="2794000" y="76351"/>
                    <a:pt x="2794000" y="103909"/>
                  </a:cubicBezTo>
                  <a:lnTo>
                    <a:pt x="2794000" y="1166091"/>
                  </a:lnTo>
                  <a:cubicBezTo>
                    <a:pt x="2794000" y="1193649"/>
                    <a:pt x="2783052" y="1220079"/>
                    <a:pt x="2763566" y="1239566"/>
                  </a:cubicBezTo>
                  <a:cubicBezTo>
                    <a:pt x="2744079" y="1259053"/>
                    <a:pt x="2717649" y="1270000"/>
                    <a:pt x="2690091" y="1270000"/>
                  </a:cubicBezTo>
                  <a:lnTo>
                    <a:pt x="103909" y="1270000"/>
                  </a:lnTo>
                  <a:cubicBezTo>
                    <a:pt x="76351" y="1270000"/>
                    <a:pt x="49921" y="1259053"/>
                    <a:pt x="30434" y="1239566"/>
                  </a:cubicBezTo>
                  <a:cubicBezTo>
                    <a:pt x="10948" y="1220079"/>
                    <a:pt x="0" y="1193649"/>
                    <a:pt x="0" y="1166091"/>
                  </a:cubicBezTo>
                  <a:lnTo>
                    <a:pt x="0" y="103909"/>
                  </a:lnTo>
                  <a:cubicBezTo>
                    <a:pt x="0" y="76351"/>
                    <a:pt x="10948" y="49921"/>
                    <a:pt x="30434" y="30434"/>
                  </a:cubicBezTo>
                  <a:cubicBezTo>
                    <a:pt x="49921" y="10948"/>
                    <a:pt x="76351" y="0"/>
                    <a:pt x="103909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2794000" cy="1250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AVALIAR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8667750" y="6762750"/>
            <a:ext cx="238125" cy="0"/>
          </a:xfrm>
          <a:prstGeom prst="line">
            <a:avLst/>
          </a:prstGeom>
          <a:ln w="47625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9048750" y="6286500"/>
            <a:ext cx="2095500" cy="952500"/>
            <a:chOff x="0" y="0"/>
            <a:chExt cx="2794000" cy="1270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94000" cy="1270000"/>
            </a:xfrm>
            <a:custGeom>
              <a:avLst/>
              <a:gdLst/>
              <a:ahLst/>
              <a:cxnLst/>
              <a:rect l="l" t="t" r="r" b="b"/>
              <a:pathLst>
                <a:path w="2794000" h="1270000">
                  <a:moveTo>
                    <a:pt x="103909" y="0"/>
                  </a:moveTo>
                  <a:lnTo>
                    <a:pt x="2690091" y="0"/>
                  </a:lnTo>
                  <a:cubicBezTo>
                    <a:pt x="2717649" y="0"/>
                    <a:pt x="2744079" y="10948"/>
                    <a:pt x="2763566" y="30434"/>
                  </a:cubicBezTo>
                  <a:cubicBezTo>
                    <a:pt x="2783052" y="49921"/>
                    <a:pt x="2794000" y="76351"/>
                    <a:pt x="2794000" y="103909"/>
                  </a:cubicBezTo>
                  <a:lnTo>
                    <a:pt x="2794000" y="1166091"/>
                  </a:lnTo>
                  <a:cubicBezTo>
                    <a:pt x="2794000" y="1193649"/>
                    <a:pt x="2783052" y="1220079"/>
                    <a:pt x="2763566" y="1239566"/>
                  </a:cubicBezTo>
                  <a:cubicBezTo>
                    <a:pt x="2744079" y="1259053"/>
                    <a:pt x="2717649" y="1270000"/>
                    <a:pt x="2690091" y="1270000"/>
                  </a:cubicBezTo>
                  <a:lnTo>
                    <a:pt x="103909" y="1270000"/>
                  </a:lnTo>
                  <a:cubicBezTo>
                    <a:pt x="76351" y="1270000"/>
                    <a:pt x="49921" y="1259053"/>
                    <a:pt x="30434" y="1239566"/>
                  </a:cubicBezTo>
                  <a:cubicBezTo>
                    <a:pt x="10948" y="1220079"/>
                    <a:pt x="0" y="1193649"/>
                    <a:pt x="0" y="1166091"/>
                  </a:cubicBezTo>
                  <a:lnTo>
                    <a:pt x="0" y="103909"/>
                  </a:lnTo>
                  <a:cubicBezTo>
                    <a:pt x="0" y="76351"/>
                    <a:pt x="10948" y="49921"/>
                    <a:pt x="30434" y="30434"/>
                  </a:cubicBezTo>
                  <a:cubicBezTo>
                    <a:pt x="49921" y="10948"/>
                    <a:pt x="76351" y="0"/>
                    <a:pt x="103909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2794000" cy="1250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AJUSTAR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430000" y="2190750"/>
            <a:ext cx="5905500" cy="2857500"/>
            <a:chOff x="0" y="0"/>
            <a:chExt cx="7874000" cy="3810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874000" cy="3810000"/>
            </a:xfrm>
            <a:custGeom>
              <a:avLst/>
              <a:gdLst/>
              <a:ahLst/>
              <a:cxnLst/>
              <a:rect l="l" t="t" r="r" b="b"/>
              <a:pathLst>
                <a:path w="7874000" h="3810000">
                  <a:moveTo>
                    <a:pt x="0" y="0"/>
                  </a:moveTo>
                  <a:lnTo>
                    <a:pt x="7874000" y="0"/>
                  </a:lnTo>
                  <a:lnTo>
                    <a:pt x="787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7874000" cy="384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763375" y="2466975"/>
            <a:ext cx="5524500" cy="64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4"/>
              </a:lnSpc>
            </a:pPr>
            <a:r>
              <a:rPr lang="en-US" sz="2475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transformar uma intenção</a:t>
            </a:r>
          </a:p>
          <a:p>
            <a:pPr algn="l">
              <a:lnSpc>
                <a:spcPts val="2524"/>
              </a:lnSpc>
            </a:pPr>
            <a:r>
              <a:rPr lang="en-US" sz="2475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num resultado concreto?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PLANEAR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Objetivos que orientam a ação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14400" y="2295525"/>
            <a:ext cx="257175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138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MISSÃO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2676525"/>
            <a:ext cx="257175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Razão de existir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05250" y="2295525"/>
            <a:ext cx="257175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138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OBJETIVO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05250" y="2676525"/>
            <a:ext cx="257175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Direção desejada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05625" y="2295525"/>
            <a:ext cx="257175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138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META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05625" y="2676525"/>
            <a:ext cx="295275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Resultado quantificado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0" y="2295525"/>
            <a:ext cx="257175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138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ATIVIDADE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0" y="2676525"/>
            <a:ext cx="257175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Ação executada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7750" y="5667375"/>
            <a:ext cx="6667500" cy="699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7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FRACO</a:t>
            </a:r>
          </a:p>
          <a:p>
            <a:pPr algn="l">
              <a:lnSpc>
                <a:spcPts val="2754"/>
              </a:lnSpc>
            </a:pPr>
            <a:r>
              <a:rPr lang="en-US" sz="27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“Melhorar o atendimento.”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2125" y="5362575"/>
            <a:ext cx="7239000" cy="44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CLARO</a:t>
            </a:r>
          </a:p>
          <a:p>
            <a:pPr algn="l">
              <a:lnSpc>
                <a:spcPts val="1759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“Reduzir o tempo médio de resposta para 24 h até dezembro.”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953000" y="8572500"/>
            <a:ext cx="8382000" cy="31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8"/>
              </a:lnSpc>
            </a:pPr>
            <a:r>
              <a:rPr lang="en-US" sz="2400" b="1">
                <a:solidFill>
                  <a:srgbClr val="F26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Qual parece mais eficaz — e porquê?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14400" y="5143500"/>
            <a:ext cx="7524750" cy="2476500"/>
            <a:chOff x="0" y="0"/>
            <a:chExt cx="10033000" cy="3302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033000" cy="3302000"/>
            </a:xfrm>
            <a:custGeom>
              <a:avLst/>
              <a:gdLst/>
              <a:ahLst/>
              <a:cxnLst/>
              <a:rect l="l" t="t" r="r" b="b"/>
              <a:pathLst>
                <a:path w="10033000" h="3302000">
                  <a:moveTo>
                    <a:pt x="0" y="0"/>
                  </a:moveTo>
                  <a:lnTo>
                    <a:pt x="10033000" y="0"/>
                  </a:lnTo>
                  <a:lnTo>
                    <a:pt x="100330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00330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58250" y="5143500"/>
            <a:ext cx="8477250" cy="2476500"/>
            <a:chOff x="0" y="0"/>
            <a:chExt cx="11303000" cy="3302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303000" cy="3302000"/>
            </a:xfrm>
            <a:custGeom>
              <a:avLst/>
              <a:gdLst/>
              <a:ahLst/>
              <a:cxnLst/>
              <a:rect l="l" t="t" r="r" b="b"/>
              <a:pathLst>
                <a:path w="11303000" h="3302000">
                  <a:moveTo>
                    <a:pt x="0" y="0"/>
                  </a:moveTo>
                  <a:lnTo>
                    <a:pt x="11303000" y="0"/>
                  </a:lnTo>
                  <a:lnTo>
                    <a:pt x="113030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13030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19250" y="3714750"/>
            <a:ext cx="2381250" cy="809625"/>
            <a:chOff x="0" y="0"/>
            <a:chExt cx="3175000" cy="10795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75000" cy="1079500"/>
            </a:xfrm>
            <a:custGeom>
              <a:avLst/>
              <a:gdLst/>
              <a:ahLst/>
              <a:cxnLst/>
              <a:rect l="l" t="t" r="r" b="b"/>
              <a:pathLst>
                <a:path w="3175000" h="10795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988060"/>
                  </a:lnTo>
                  <a:cubicBezTo>
                    <a:pt x="3175000" y="1038561"/>
                    <a:pt x="3134061" y="1079500"/>
                    <a:pt x="3083560" y="1079500"/>
                  </a:cubicBezTo>
                  <a:lnTo>
                    <a:pt x="91440" y="1079500"/>
                  </a:lnTo>
                  <a:cubicBezTo>
                    <a:pt x="40939" y="1079500"/>
                    <a:pt x="0" y="1038561"/>
                    <a:pt x="0" y="9880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3175000" cy="106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Específico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714875" y="3714750"/>
            <a:ext cx="2381250" cy="809625"/>
            <a:chOff x="0" y="0"/>
            <a:chExt cx="3175000" cy="10795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75000" cy="1079500"/>
            </a:xfrm>
            <a:custGeom>
              <a:avLst/>
              <a:gdLst/>
              <a:ahLst/>
              <a:cxnLst/>
              <a:rect l="l" t="t" r="r" b="b"/>
              <a:pathLst>
                <a:path w="3175000" h="10795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988060"/>
                  </a:lnTo>
                  <a:cubicBezTo>
                    <a:pt x="3175000" y="1038561"/>
                    <a:pt x="3134061" y="1079500"/>
                    <a:pt x="3083560" y="1079500"/>
                  </a:cubicBezTo>
                  <a:lnTo>
                    <a:pt x="91440" y="1079500"/>
                  </a:lnTo>
                  <a:cubicBezTo>
                    <a:pt x="40939" y="1079500"/>
                    <a:pt x="0" y="1038561"/>
                    <a:pt x="0" y="9880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19050"/>
              <a:ext cx="3175000" cy="106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Mensurável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810500" y="3714750"/>
            <a:ext cx="2381250" cy="809625"/>
            <a:chOff x="0" y="0"/>
            <a:chExt cx="3175000" cy="10795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175000" cy="1079500"/>
            </a:xfrm>
            <a:custGeom>
              <a:avLst/>
              <a:gdLst/>
              <a:ahLst/>
              <a:cxnLst/>
              <a:rect l="l" t="t" r="r" b="b"/>
              <a:pathLst>
                <a:path w="3175000" h="10795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988060"/>
                  </a:lnTo>
                  <a:cubicBezTo>
                    <a:pt x="3175000" y="1038561"/>
                    <a:pt x="3134061" y="1079500"/>
                    <a:pt x="3083560" y="1079500"/>
                  </a:cubicBezTo>
                  <a:lnTo>
                    <a:pt x="91440" y="1079500"/>
                  </a:lnTo>
                  <a:cubicBezTo>
                    <a:pt x="40939" y="1079500"/>
                    <a:pt x="0" y="1038561"/>
                    <a:pt x="0" y="9880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3175000" cy="106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Alcançável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906125" y="3714750"/>
            <a:ext cx="2381250" cy="809625"/>
            <a:chOff x="0" y="0"/>
            <a:chExt cx="3175000" cy="10795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175000" cy="1079500"/>
            </a:xfrm>
            <a:custGeom>
              <a:avLst/>
              <a:gdLst/>
              <a:ahLst/>
              <a:cxnLst/>
              <a:rect l="l" t="t" r="r" b="b"/>
              <a:pathLst>
                <a:path w="3175000" h="10795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988060"/>
                  </a:lnTo>
                  <a:cubicBezTo>
                    <a:pt x="3175000" y="1038561"/>
                    <a:pt x="3134061" y="1079500"/>
                    <a:pt x="3083560" y="1079500"/>
                  </a:cubicBezTo>
                  <a:lnTo>
                    <a:pt x="91440" y="1079500"/>
                  </a:lnTo>
                  <a:cubicBezTo>
                    <a:pt x="40939" y="1079500"/>
                    <a:pt x="0" y="1038561"/>
                    <a:pt x="0" y="9880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19050"/>
              <a:ext cx="3175000" cy="106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Relevante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001750" y="3714750"/>
            <a:ext cx="2381250" cy="809625"/>
            <a:chOff x="0" y="0"/>
            <a:chExt cx="3175000" cy="10795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175000" cy="1079500"/>
            </a:xfrm>
            <a:custGeom>
              <a:avLst/>
              <a:gdLst/>
              <a:ahLst/>
              <a:cxnLst/>
              <a:rect l="l" t="t" r="r" b="b"/>
              <a:pathLst>
                <a:path w="3175000" h="10795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988060"/>
                  </a:lnTo>
                  <a:cubicBezTo>
                    <a:pt x="3175000" y="1038561"/>
                    <a:pt x="3134061" y="1079500"/>
                    <a:pt x="3083560" y="1079500"/>
                  </a:cubicBezTo>
                  <a:lnTo>
                    <a:pt x="91440" y="1079500"/>
                  </a:lnTo>
                  <a:cubicBezTo>
                    <a:pt x="40939" y="1079500"/>
                    <a:pt x="0" y="1038561"/>
                    <a:pt x="0" y="9880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19050"/>
              <a:ext cx="3175000" cy="106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Temporal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PLANEAR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Um plano não é uma lista vaga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" y="2714625"/>
            <a:ext cx="2628900" cy="666750"/>
            <a:chOff x="0" y="0"/>
            <a:chExt cx="3505200" cy="889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4400" y="3476625"/>
            <a:ext cx="2628900" cy="1428750"/>
            <a:chOff x="0" y="0"/>
            <a:chExt cx="3505200" cy="1905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38550" y="2714625"/>
            <a:ext cx="2628900" cy="666750"/>
            <a:chOff x="0" y="0"/>
            <a:chExt cx="3505200" cy="889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638550" y="3476625"/>
            <a:ext cx="2628900" cy="1428750"/>
            <a:chOff x="0" y="0"/>
            <a:chExt cx="3505200" cy="1905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362700" y="2714625"/>
            <a:ext cx="2628900" cy="666750"/>
            <a:chOff x="0" y="0"/>
            <a:chExt cx="3505200" cy="889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62700" y="3476625"/>
            <a:ext cx="2628900" cy="1428750"/>
            <a:chOff x="0" y="0"/>
            <a:chExt cx="3505200" cy="1905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086850" y="2714625"/>
            <a:ext cx="2628900" cy="666750"/>
            <a:chOff x="0" y="0"/>
            <a:chExt cx="3505200" cy="889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086850" y="3476625"/>
            <a:ext cx="2628900" cy="1428750"/>
            <a:chOff x="0" y="0"/>
            <a:chExt cx="3505200" cy="1905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811000" y="2714625"/>
            <a:ext cx="2628900" cy="666750"/>
            <a:chOff x="0" y="0"/>
            <a:chExt cx="3505200" cy="8890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811000" y="3476625"/>
            <a:ext cx="2628900" cy="1428750"/>
            <a:chOff x="0" y="0"/>
            <a:chExt cx="3505200" cy="19050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535150" y="2714625"/>
            <a:ext cx="2628900" cy="666750"/>
            <a:chOff x="0" y="0"/>
            <a:chExt cx="3505200" cy="8890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505200" cy="889000"/>
            </a:xfrm>
            <a:custGeom>
              <a:avLst/>
              <a:gdLst/>
              <a:ahLst/>
              <a:cxnLst/>
              <a:rect l="l" t="t" r="r" b="b"/>
              <a:pathLst>
                <a:path w="3505200" h="889000">
                  <a:moveTo>
                    <a:pt x="0" y="0"/>
                  </a:moveTo>
                  <a:lnTo>
                    <a:pt x="3505200" y="0"/>
                  </a:lnTo>
                  <a:lnTo>
                    <a:pt x="3505200" y="889000"/>
                  </a:lnTo>
                  <a:lnTo>
                    <a:pt x="0" y="889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3505200" cy="92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535150" y="3476625"/>
            <a:ext cx="2628900" cy="1428750"/>
            <a:chOff x="0" y="0"/>
            <a:chExt cx="3505200" cy="19050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505200" cy="1905000"/>
            </a:xfrm>
            <a:custGeom>
              <a:avLst/>
              <a:gdLst/>
              <a:ahLst/>
              <a:cxnLst/>
              <a:rect l="l" t="t" r="r" b="b"/>
              <a:pathLst>
                <a:path w="3505200" h="1905000">
                  <a:moveTo>
                    <a:pt x="0" y="0"/>
                  </a:moveTo>
                  <a:lnTo>
                    <a:pt x="3505200" y="0"/>
                  </a:lnTo>
                  <a:lnTo>
                    <a:pt x="35052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3505200" cy="194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2870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AÇÃO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4775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Mapear pedidos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75285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RESPONSÁVEL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77190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Coord. apoio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47700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PRAZO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49605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15 set.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20115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RECURSOS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22020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4 h + CRM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92530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RISCO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94435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Dados incompletos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649450" y="2895600"/>
            <a:ext cx="24003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CONCLUSÃO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4668500" y="3810000"/>
            <a:ext cx="2362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87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Mapa validado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190750" y="6248400"/>
            <a:ext cx="13906500" cy="38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</a:pPr>
            <a:r>
              <a:rPr lang="en-US" sz="2925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Prioridade → sequência → responsabilidade → verificação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381500" y="7419975"/>
            <a:ext cx="95250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025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Cenário ilustrativo: organizar o tratamento de pedidos internos.</a:t>
            </a:r>
          </a:p>
        </p:txBody>
      </p:sp>
      <p:sp>
        <p:nvSpPr>
          <p:cNvPr id="58" name="AutoShape 58"/>
          <p:cNvSpPr/>
          <p:nvPr/>
        </p:nvSpPr>
        <p:spPr>
          <a:xfrm>
            <a:off x="2667000" y="7000875"/>
            <a:ext cx="12954000" cy="0"/>
          </a:xfrm>
          <a:prstGeom prst="line">
            <a:avLst/>
          </a:prstGeom>
          <a:ln w="66675" cap="rnd">
            <a:solidFill>
              <a:srgbClr val="F26B4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9" name="TextBox 59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 PLANEAR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Recursos são escolhas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0" y="3143250"/>
            <a:ext cx="3810000" cy="2476500"/>
            <a:chOff x="0" y="0"/>
            <a:chExt cx="5080000" cy="3302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80000" cy="3302000"/>
            </a:xfrm>
            <a:custGeom>
              <a:avLst/>
              <a:gdLst/>
              <a:ahLst/>
              <a:cxnLst/>
              <a:rect l="l" t="t" r="r" b="b"/>
              <a:pathLst>
                <a:path w="5080000" h="3302000">
                  <a:moveTo>
                    <a:pt x="0" y="0"/>
                  </a:moveTo>
                  <a:lnTo>
                    <a:pt x="5080000" y="0"/>
                  </a:lnTo>
                  <a:lnTo>
                    <a:pt x="50800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0800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77750" y="3143250"/>
            <a:ext cx="3810000" cy="2476500"/>
            <a:chOff x="0" y="0"/>
            <a:chExt cx="5080000" cy="3302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80000" cy="3302000"/>
            </a:xfrm>
            <a:custGeom>
              <a:avLst/>
              <a:gdLst/>
              <a:ahLst/>
              <a:cxnLst/>
              <a:rect l="l" t="t" r="r" b="b"/>
              <a:pathLst>
                <a:path w="5080000" h="3302000">
                  <a:moveTo>
                    <a:pt x="0" y="0"/>
                  </a:moveTo>
                  <a:lnTo>
                    <a:pt x="5080000" y="0"/>
                  </a:lnTo>
                  <a:lnTo>
                    <a:pt x="50800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0800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572500" y="5715000"/>
            <a:ext cx="3810000" cy="2381250"/>
            <a:chOff x="0" y="0"/>
            <a:chExt cx="5080000" cy="317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80000" cy="3175000"/>
            </a:xfrm>
            <a:custGeom>
              <a:avLst/>
              <a:gdLst/>
              <a:ahLst/>
              <a:cxnLst/>
              <a:rect l="l" t="t" r="r" b="b"/>
              <a:pathLst>
                <a:path w="5080000" h="3175000">
                  <a:moveTo>
                    <a:pt x="0" y="0"/>
                  </a:moveTo>
                  <a:lnTo>
                    <a:pt x="5080000" y="0"/>
                  </a:lnTo>
                  <a:lnTo>
                    <a:pt x="5080000" y="3175000"/>
                  </a:lnTo>
                  <a:lnTo>
                    <a:pt x="0" y="3175000"/>
                  </a:ln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0800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477750" y="5715000"/>
            <a:ext cx="3810000" cy="2381250"/>
            <a:chOff x="0" y="0"/>
            <a:chExt cx="5080000" cy="3175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0000" cy="3175000"/>
            </a:xfrm>
            <a:custGeom>
              <a:avLst/>
              <a:gdLst/>
              <a:ahLst/>
              <a:cxnLst/>
              <a:rect l="l" t="t" r="r" b="b"/>
              <a:pathLst>
                <a:path w="5080000" h="3175000">
                  <a:moveTo>
                    <a:pt x="0" y="0"/>
                  </a:moveTo>
                  <a:lnTo>
                    <a:pt x="5080000" y="0"/>
                  </a:lnTo>
                  <a:lnTo>
                    <a:pt x="5080000" y="3175000"/>
                  </a:lnTo>
                  <a:lnTo>
                    <a:pt x="0" y="31750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0800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14400" y="2181225"/>
            <a:ext cx="164592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250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Pessoas · tempo · equipamentos · informação · tecnologia · dinheiro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58250" y="2438400"/>
            <a:ext cx="238125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IMPACTO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097000" y="8134350"/>
            <a:ext cx="2476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ESFORÇO  →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00875" y="3581400"/>
            <a:ext cx="1333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ALTO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00875" y="6819900"/>
            <a:ext cx="1333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BAIXO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25000" y="3895725"/>
            <a:ext cx="6191250" cy="58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22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 Automatizar triagem</a:t>
            </a:r>
          </a:p>
          <a:p>
            <a:pPr algn="l">
              <a:lnSpc>
                <a:spcPts val="2295"/>
              </a:lnSpc>
            </a:pPr>
            <a:r>
              <a:rPr lang="en-US" sz="22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Impacto alto · esforço maior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25000" y="6610350"/>
            <a:ext cx="6191250" cy="58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225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  Rever formulário</a:t>
            </a:r>
          </a:p>
          <a:p>
            <a:pPr algn="l">
              <a:lnSpc>
                <a:spcPts val="2295"/>
              </a:lnSpc>
            </a:pPr>
            <a:r>
              <a:rPr lang="en-US" sz="225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Impacto médio · esforço baixo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" y="8515350"/>
            <a:ext cx="8572500" cy="28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8"/>
              </a:lnSpc>
            </a:pPr>
            <a:r>
              <a:rPr lang="en-US" sz="2175" b="1">
                <a:solidFill>
                  <a:srgbClr val="F26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 recursos limitados, qual opção escolheria primeiro?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LIDERAR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Criar condições para o desempenho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06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05750" y="2571750"/>
            <a:ext cx="2476500" cy="857250"/>
            <a:chOff x="0" y="0"/>
            <a:chExt cx="3302000" cy="1143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Propósito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405814" y="3540040"/>
            <a:ext cx="2476500" cy="857250"/>
            <a:chOff x="0" y="0"/>
            <a:chExt cx="3302000" cy="1143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Autonomia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70259" y="5715768"/>
            <a:ext cx="2476500" cy="857250"/>
            <a:chOff x="0" y="0"/>
            <a:chExt cx="3302000" cy="1143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Reconhecimento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48139" y="7460567"/>
            <a:ext cx="2476500" cy="857250"/>
            <a:chOff x="0" y="0"/>
            <a:chExt cx="3302000" cy="1143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Justiça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63361" y="7460567"/>
            <a:ext cx="2476500" cy="857250"/>
            <a:chOff x="0" y="0"/>
            <a:chExt cx="3302000" cy="1143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Desenvolvimento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541241" y="5715768"/>
            <a:ext cx="2476500" cy="857250"/>
            <a:chOff x="0" y="0"/>
            <a:chExt cx="3302000" cy="1143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Confiança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05686" y="3540040"/>
            <a:ext cx="2476500" cy="857250"/>
            <a:chOff x="0" y="0"/>
            <a:chExt cx="3302000" cy="1143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02000" cy="1143000"/>
            </a:xfrm>
            <a:custGeom>
              <a:avLst/>
              <a:gdLst/>
              <a:ahLst/>
              <a:cxnLst/>
              <a:rect l="l" t="t" r="r" b="b"/>
              <a:pathLst>
                <a:path w="3302000" h="1143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055077"/>
                  </a:lnTo>
                  <a:cubicBezTo>
                    <a:pt x="3302000" y="1078396"/>
                    <a:pt x="3292737" y="1100759"/>
                    <a:pt x="3276248" y="1117248"/>
                  </a:cubicBezTo>
                  <a:cubicBezTo>
                    <a:pt x="3259759" y="1133737"/>
                    <a:pt x="3237396" y="1143000"/>
                    <a:pt x="3214077" y="1143000"/>
                  </a:cubicBezTo>
                  <a:lnTo>
                    <a:pt x="87923" y="1143000"/>
                  </a:lnTo>
                  <a:cubicBezTo>
                    <a:pt x="64604" y="1143000"/>
                    <a:pt x="42241" y="1133737"/>
                    <a:pt x="25752" y="1117248"/>
                  </a:cubicBezTo>
                  <a:cubicBezTo>
                    <a:pt x="9263" y="1100759"/>
                    <a:pt x="0" y="1078396"/>
                    <a:pt x="0" y="1055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3302000" cy="112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Participação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39000" y="4762500"/>
            <a:ext cx="3810000" cy="1428750"/>
            <a:chOff x="0" y="0"/>
            <a:chExt cx="5080000" cy="1905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080000" cy="1905000"/>
            </a:xfrm>
            <a:custGeom>
              <a:avLst/>
              <a:gdLst/>
              <a:ahLst/>
              <a:cxnLst/>
              <a:rect l="l" t="t" r="r" b="b"/>
              <a:pathLst>
                <a:path w="5080000" h="19050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1847850"/>
                  </a:lnTo>
                  <a:cubicBezTo>
                    <a:pt x="5080000" y="1879413"/>
                    <a:pt x="5054413" y="1905000"/>
                    <a:pt x="5022850" y="1905000"/>
                  </a:cubicBezTo>
                  <a:lnTo>
                    <a:pt x="57150" y="1905000"/>
                  </a:lnTo>
                  <a:cubicBezTo>
                    <a:pt x="25587" y="1905000"/>
                    <a:pt x="0" y="1879413"/>
                    <a:pt x="0" y="18478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19050"/>
              <a:ext cx="5080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  <a:r>
                <a:rPr lang="en-US" sz="2400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MOTIVAÇÃO</a:t>
              </a:r>
            </a:p>
            <a:p>
              <a:pPr algn="ctr">
                <a:lnSpc>
                  <a:spcPts val="2640"/>
                </a:lnSpc>
              </a:pPr>
              <a:r>
                <a:rPr lang="en-US" sz="2400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≠ apenas prémios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476500" y="8324850"/>
            <a:ext cx="13335000" cy="71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2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Cenário: uma equipa cumpre tarefas, mas deixou de propor melhorias.</a:t>
            </a:r>
          </a:p>
          <a:p>
            <a:pPr algn="ctr">
              <a:lnSpc>
                <a:spcPts val="2880"/>
              </a:lnSpc>
            </a:pPr>
            <a:r>
              <a:rPr lang="en-US" sz="22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Que intervenção de liderança experimentaria primeiro?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LIDERAR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Comunicar é construir entendimento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07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3500" y="3238500"/>
            <a:ext cx="3048000" cy="1238250"/>
            <a:chOff x="0" y="0"/>
            <a:chExt cx="4064000" cy="1651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0" cy="1651000"/>
            </a:xfrm>
            <a:custGeom>
              <a:avLst/>
              <a:gdLst/>
              <a:ahLst/>
              <a:cxnLst/>
              <a:rect l="l" t="t" r="r" b="b"/>
              <a:pathLst>
                <a:path w="4064000" h="1651000">
                  <a:moveTo>
                    <a:pt x="71438" y="0"/>
                  </a:moveTo>
                  <a:lnTo>
                    <a:pt x="3992562" y="0"/>
                  </a:lnTo>
                  <a:cubicBezTo>
                    <a:pt x="4032016" y="0"/>
                    <a:pt x="4064000" y="31984"/>
                    <a:pt x="4064000" y="71438"/>
                  </a:cubicBezTo>
                  <a:lnTo>
                    <a:pt x="4064000" y="1579562"/>
                  </a:lnTo>
                  <a:cubicBezTo>
                    <a:pt x="4064000" y="1619016"/>
                    <a:pt x="4032016" y="1651000"/>
                    <a:pt x="3992562" y="1651000"/>
                  </a:cubicBezTo>
                  <a:lnTo>
                    <a:pt x="71438" y="1651000"/>
                  </a:lnTo>
                  <a:cubicBezTo>
                    <a:pt x="31984" y="1651000"/>
                    <a:pt x="0" y="1619016"/>
                    <a:pt x="0" y="1579562"/>
                  </a:cubicBezTo>
                  <a:lnTo>
                    <a:pt x="0" y="71438"/>
                  </a:lnTo>
                  <a:cubicBezTo>
                    <a:pt x="0" y="31984"/>
                    <a:pt x="31984" y="0"/>
                    <a:pt x="71438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4064000" cy="1631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PERGUNTAR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4381500" y="3857625"/>
            <a:ext cx="1000125" cy="0"/>
          </a:xfrm>
          <a:prstGeom prst="line">
            <a:avLst/>
          </a:prstGeom>
          <a:ln w="47625" cap="rnd">
            <a:solidFill>
              <a:srgbClr val="F26B4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5524500" y="3238500"/>
            <a:ext cx="3048000" cy="1238250"/>
            <a:chOff x="0" y="0"/>
            <a:chExt cx="4064000" cy="1651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64000" cy="1651000"/>
            </a:xfrm>
            <a:custGeom>
              <a:avLst/>
              <a:gdLst/>
              <a:ahLst/>
              <a:cxnLst/>
              <a:rect l="l" t="t" r="r" b="b"/>
              <a:pathLst>
                <a:path w="4064000" h="1651000">
                  <a:moveTo>
                    <a:pt x="71438" y="0"/>
                  </a:moveTo>
                  <a:lnTo>
                    <a:pt x="3992562" y="0"/>
                  </a:lnTo>
                  <a:cubicBezTo>
                    <a:pt x="4032016" y="0"/>
                    <a:pt x="4064000" y="31984"/>
                    <a:pt x="4064000" y="71438"/>
                  </a:cubicBezTo>
                  <a:lnTo>
                    <a:pt x="4064000" y="1579562"/>
                  </a:lnTo>
                  <a:cubicBezTo>
                    <a:pt x="4064000" y="1619016"/>
                    <a:pt x="4032016" y="1651000"/>
                    <a:pt x="3992562" y="1651000"/>
                  </a:cubicBezTo>
                  <a:lnTo>
                    <a:pt x="71438" y="1651000"/>
                  </a:lnTo>
                  <a:cubicBezTo>
                    <a:pt x="31984" y="1651000"/>
                    <a:pt x="0" y="1619016"/>
                    <a:pt x="0" y="1579562"/>
                  </a:cubicBezTo>
                  <a:lnTo>
                    <a:pt x="0" y="71438"/>
                  </a:lnTo>
                  <a:cubicBezTo>
                    <a:pt x="0" y="31984"/>
                    <a:pt x="31984" y="0"/>
                    <a:pt x="71438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4064000" cy="1631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ESCUTAR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8572500" y="3857625"/>
            <a:ext cx="1000125" cy="0"/>
          </a:xfrm>
          <a:prstGeom prst="line">
            <a:avLst/>
          </a:prstGeom>
          <a:ln w="47625" cap="rnd">
            <a:solidFill>
              <a:srgbClr val="F26B4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9715500" y="3238500"/>
            <a:ext cx="3048000" cy="1238250"/>
            <a:chOff x="0" y="0"/>
            <a:chExt cx="4064000" cy="1651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064000" cy="1651000"/>
            </a:xfrm>
            <a:custGeom>
              <a:avLst/>
              <a:gdLst/>
              <a:ahLst/>
              <a:cxnLst/>
              <a:rect l="l" t="t" r="r" b="b"/>
              <a:pathLst>
                <a:path w="4064000" h="1651000">
                  <a:moveTo>
                    <a:pt x="71438" y="0"/>
                  </a:moveTo>
                  <a:lnTo>
                    <a:pt x="3992562" y="0"/>
                  </a:lnTo>
                  <a:cubicBezTo>
                    <a:pt x="4032016" y="0"/>
                    <a:pt x="4064000" y="31984"/>
                    <a:pt x="4064000" y="71438"/>
                  </a:cubicBezTo>
                  <a:lnTo>
                    <a:pt x="4064000" y="1579562"/>
                  </a:lnTo>
                  <a:cubicBezTo>
                    <a:pt x="4064000" y="1619016"/>
                    <a:pt x="4032016" y="1651000"/>
                    <a:pt x="3992562" y="1651000"/>
                  </a:cubicBezTo>
                  <a:lnTo>
                    <a:pt x="71438" y="1651000"/>
                  </a:lnTo>
                  <a:cubicBezTo>
                    <a:pt x="31984" y="1651000"/>
                    <a:pt x="0" y="1619016"/>
                    <a:pt x="0" y="1579562"/>
                  </a:cubicBezTo>
                  <a:lnTo>
                    <a:pt x="0" y="71438"/>
                  </a:lnTo>
                  <a:cubicBezTo>
                    <a:pt x="0" y="31984"/>
                    <a:pt x="31984" y="0"/>
                    <a:pt x="71438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4064000" cy="1631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ADAPTAR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12763500" y="3857625"/>
            <a:ext cx="1000125" cy="0"/>
          </a:xfrm>
          <a:prstGeom prst="line">
            <a:avLst/>
          </a:prstGeom>
          <a:ln w="47625" cap="rnd">
            <a:solidFill>
              <a:srgbClr val="F26B4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3906500" y="3238500"/>
            <a:ext cx="3048000" cy="1238250"/>
            <a:chOff x="0" y="0"/>
            <a:chExt cx="4064000" cy="1651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064000" cy="1651000"/>
            </a:xfrm>
            <a:custGeom>
              <a:avLst/>
              <a:gdLst/>
              <a:ahLst/>
              <a:cxnLst/>
              <a:rect l="l" t="t" r="r" b="b"/>
              <a:pathLst>
                <a:path w="4064000" h="1651000">
                  <a:moveTo>
                    <a:pt x="71438" y="0"/>
                  </a:moveTo>
                  <a:lnTo>
                    <a:pt x="3992562" y="0"/>
                  </a:lnTo>
                  <a:cubicBezTo>
                    <a:pt x="4032016" y="0"/>
                    <a:pt x="4064000" y="31984"/>
                    <a:pt x="4064000" y="71438"/>
                  </a:cubicBezTo>
                  <a:lnTo>
                    <a:pt x="4064000" y="1579562"/>
                  </a:lnTo>
                  <a:cubicBezTo>
                    <a:pt x="4064000" y="1619016"/>
                    <a:pt x="4032016" y="1651000"/>
                    <a:pt x="3992562" y="1651000"/>
                  </a:cubicBezTo>
                  <a:lnTo>
                    <a:pt x="71438" y="1651000"/>
                  </a:lnTo>
                  <a:cubicBezTo>
                    <a:pt x="31984" y="1651000"/>
                    <a:pt x="0" y="1619016"/>
                    <a:pt x="0" y="1579562"/>
                  </a:cubicBezTo>
                  <a:lnTo>
                    <a:pt x="0" y="71438"/>
                  </a:lnTo>
                  <a:cubicBezTo>
                    <a:pt x="0" y="31984"/>
                    <a:pt x="31984" y="0"/>
                    <a:pt x="71438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4064000" cy="1631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CONFIRMAR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381250" y="5467350"/>
            <a:ext cx="13525500" cy="332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sz="2475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Mensagem eficaz = conteúdo claro + canal adequado + oportunidade + verificação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43250" y="6791325"/>
            <a:ext cx="12001500" cy="738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Em vez de: “Façam isto depressa.”</a:t>
            </a:r>
          </a:p>
          <a:p>
            <a:pPr algn="ctr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Experimente: “Precisamos da versão validada até às 16 h. Que obstáculos antecipam?”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5238750" y="6477000"/>
            <a:ext cx="7810500" cy="47625"/>
            <a:chOff x="0" y="0"/>
            <a:chExt cx="10414000" cy="635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414000" cy="63500"/>
            </a:xfrm>
            <a:custGeom>
              <a:avLst/>
              <a:gdLst/>
              <a:ahLst/>
              <a:cxnLst/>
              <a:rect l="l" t="t" r="r" b="b"/>
              <a:pathLst>
                <a:path w="10414000" h="63500">
                  <a:moveTo>
                    <a:pt x="0" y="0"/>
                  </a:moveTo>
                  <a:lnTo>
                    <a:pt x="10414000" y="0"/>
                  </a:lnTo>
                  <a:lnTo>
                    <a:pt x="10414000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0414000" cy="10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 LIDERAR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Conflito: sinal, não sentença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08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28750" y="2381250"/>
            <a:ext cx="4762500" cy="1047750"/>
            <a:chOff x="0" y="0"/>
            <a:chExt cx="6350000" cy="1397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1397000"/>
            </a:xfrm>
            <a:custGeom>
              <a:avLst/>
              <a:gdLst/>
              <a:ahLst/>
              <a:cxnLst/>
              <a:rect l="l" t="t" r="r" b="b"/>
              <a:pathLst>
                <a:path w="6350000" h="1397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1351280"/>
                  </a:lnTo>
                  <a:cubicBezTo>
                    <a:pt x="6350000" y="1376531"/>
                    <a:pt x="6329530" y="1397000"/>
                    <a:pt x="6304280" y="1397000"/>
                  </a:cubicBezTo>
                  <a:lnTo>
                    <a:pt x="45720" y="1397000"/>
                  </a:lnTo>
                  <a:cubicBezTo>
                    <a:pt x="20470" y="1397000"/>
                    <a:pt x="0" y="1376531"/>
                    <a:pt x="0" y="1351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6350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TAREFA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O quê?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953250" y="2381250"/>
            <a:ext cx="4762500" cy="1047750"/>
            <a:chOff x="0" y="0"/>
            <a:chExt cx="6350000" cy="139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1397000"/>
            </a:xfrm>
            <a:custGeom>
              <a:avLst/>
              <a:gdLst/>
              <a:ahLst/>
              <a:cxnLst/>
              <a:rect l="l" t="t" r="r" b="b"/>
              <a:pathLst>
                <a:path w="6350000" h="1397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1351280"/>
                  </a:lnTo>
                  <a:cubicBezTo>
                    <a:pt x="6350000" y="1376531"/>
                    <a:pt x="6329530" y="1397000"/>
                    <a:pt x="6304280" y="1397000"/>
                  </a:cubicBezTo>
                  <a:lnTo>
                    <a:pt x="45720" y="1397000"/>
                  </a:lnTo>
                  <a:cubicBezTo>
                    <a:pt x="20470" y="1397000"/>
                    <a:pt x="0" y="1376531"/>
                    <a:pt x="0" y="1351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6350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PROCESSO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Como?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77750" y="2381250"/>
            <a:ext cx="4762500" cy="1047750"/>
            <a:chOff x="0" y="0"/>
            <a:chExt cx="6350000" cy="1397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1397000"/>
            </a:xfrm>
            <a:custGeom>
              <a:avLst/>
              <a:gdLst/>
              <a:ahLst/>
              <a:cxnLst/>
              <a:rect l="l" t="t" r="r" b="b"/>
              <a:pathLst>
                <a:path w="6350000" h="1397000">
                  <a:moveTo>
                    <a:pt x="45720" y="0"/>
                  </a:moveTo>
                  <a:lnTo>
                    <a:pt x="6304280" y="0"/>
                  </a:lnTo>
                  <a:cubicBezTo>
                    <a:pt x="6316406" y="0"/>
                    <a:pt x="6328035" y="4817"/>
                    <a:pt x="6336609" y="13391"/>
                  </a:cubicBezTo>
                  <a:cubicBezTo>
                    <a:pt x="6345183" y="21965"/>
                    <a:pt x="6350000" y="33594"/>
                    <a:pt x="6350000" y="45720"/>
                  </a:cubicBezTo>
                  <a:lnTo>
                    <a:pt x="6350000" y="1351280"/>
                  </a:lnTo>
                  <a:cubicBezTo>
                    <a:pt x="6350000" y="1376531"/>
                    <a:pt x="6329530" y="1397000"/>
                    <a:pt x="6304280" y="1397000"/>
                  </a:cubicBezTo>
                  <a:lnTo>
                    <a:pt x="45720" y="1397000"/>
                  </a:lnTo>
                  <a:cubicBezTo>
                    <a:pt x="20470" y="1397000"/>
                    <a:pt x="0" y="1376531"/>
                    <a:pt x="0" y="1351280"/>
                  </a:cubicBezTo>
                  <a:lnTo>
                    <a:pt x="0" y="45720"/>
                  </a:lnTo>
                  <a:cubicBezTo>
                    <a:pt x="0" y="20470"/>
                    <a:pt x="20470" y="0"/>
                    <a:pt x="45720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6350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RELAÇÃO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Entre quem?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4875" y="4762500"/>
            <a:ext cx="2857500" cy="1190625"/>
            <a:chOff x="0" y="0"/>
            <a:chExt cx="3810000" cy="1587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10000" cy="1587500"/>
            </a:xfrm>
            <a:custGeom>
              <a:avLst/>
              <a:gdLst/>
              <a:ahLst/>
              <a:cxnLst/>
              <a:rect l="l" t="t" r="r" b="b"/>
              <a:pathLst>
                <a:path w="3810000" h="15875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1511300"/>
                  </a:lnTo>
                  <a:cubicBezTo>
                    <a:pt x="3810000" y="1553384"/>
                    <a:pt x="3775884" y="1587500"/>
                    <a:pt x="3733800" y="1587500"/>
                  </a:cubicBezTo>
                  <a:lnTo>
                    <a:pt x="76200" y="1587500"/>
                  </a:lnTo>
                  <a:cubicBezTo>
                    <a:pt x="34116" y="1587500"/>
                    <a:pt x="0" y="1553384"/>
                    <a:pt x="0" y="15113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381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1  Compreender</a:t>
              </a:r>
            </a:p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interesses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286250" y="4762500"/>
            <a:ext cx="2857500" cy="1190625"/>
            <a:chOff x="0" y="0"/>
            <a:chExt cx="3810000" cy="15875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10000" cy="1587500"/>
            </a:xfrm>
            <a:custGeom>
              <a:avLst/>
              <a:gdLst/>
              <a:ahLst/>
              <a:cxnLst/>
              <a:rect l="l" t="t" r="r" b="b"/>
              <a:pathLst>
                <a:path w="3810000" h="15875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1511300"/>
                  </a:lnTo>
                  <a:cubicBezTo>
                    <a:pt x="3810000" y="1553384"/>
                    <a:pt x="3775884" y="1587500"/>
                    <a:pt x="3733800" y="1587500"/>
                  </a:cubicBezTo>
                  <a:lnTo>
                    <a:pt x="76200" y="1587500"/>
                  </a:lnTo>
                  <a:cubicBezTo>
                    <a:pt x="34116" y="1587500"/>
                    <a:pt x="0" y="1553384"/>
                    <a:pt x="0" y="15113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381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2  Clarificar</a:t>
              </a:r>
            </a:p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o problema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67625" y="4762500"/>
            <a:ext cx="2857500" cy="1190625"/>
            <a:chOff x="0" y="0"/>
            <a:chExt cx="3810000" cy="15875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10000" cy="1587500"/>
            </a:xfrm>
            <a:custGeom>
              <a:avLst/>
              <a:gdLst/>
              <a:ahLst/>
              <a:cxnLst/>
              <a:rect l="l" t="t" r="r" b="b"/>
              <a:pathLst>
                <a:path w="3810000" h="15875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1511300"/>
                  </a:lnTo>
                  <a:cubicBezTo>
                    <a:pt x="3810000" y="1553384"/>
                    <a:pt x="3775884" y="1587500"/>
                    <a:pt x="3733800" y="1587500"/>
                  </a:cubicBezTo>
                  <a:lnTo>
                    <a:pt x="76200" y="1587500"/>
                  </a:lnTo>
                  <a:cubicBezTo>
                    <a:pt x="34116" y="1587500"/>
                    <a:pt x="0" y="1553384"/>
                    <a:pt x="0" y="15113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381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3  Construir</a:t>
              </a:r>
            </a:p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opções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49000" y="4762500"/>
            <a:ext cx="2857500" cy="1190625"/>
            <a:chOff x="0" y="0"/>
            <a:chExt cx="3810000" cy="15875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810000" cy="1587500"/>
            </a:xfrm>
            <a:custGeom>
              <a:avLst/>
              <a:gdLst/>
              <a:ahLst/>
              <a:cxnLst/>
              <a:rect l="l" t="t" r="r" b="b"/>
              <a:pathLst>
                <a:path w="3810000" h="15875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1511300"/>
                  </a:lnTo>
                  <a:cubicBezTo>
                    <a:pt x="3810000" y="1553384"/>
                    <a:pt x="3775884" y="1587500"/>
                    <a:pt x="3733800" y="1587500"/>
                  </a:cubicBezTo>
                  <a:lnTo>
                    <a:pt x="76200" y="1587500"/>
                  </a:lnTo>
                  <a:cubicBezTo>
                    <a:pt x="34116" y="1587500"/>
                    <a:pt x="0" y="1553384"/>
                    <a:pt x="0" y="15113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381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4  Acordar</a:t>
              </a:r>
            </a:p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responsabilidades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430375" y="4762500"/>
            <a:ext cx="2857500" cy="1190625"/>
            <a:chOff x="0" y="0"/>
            <a:chExt cx="3810000" cy="15875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810000" cy="1587500"/>
            </a:xfrm>
            <a:custGeom>
              <a:avLst/>
              <a:gdLst/>
              <a:ahLst/>
              <a:cxnLst/>
              <a:rect l="l" t="t" r="r" b="b"/>
              <a:pathLst>
                <a:path w="3810000" h="15875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1511300"/>
                  </a:lnTo>
                  <a:cubicBezTo>
                    <a:pt x="3810000" y="1553384"/>
                    <a:pt x="3775884" y="1587500"/>
                    <a:pt x="3733800" y="1587500"/>
                  </a:cubicBezTo>
                  <a:lnTo>
                    <a:pt x="76200" y="1587500"/>
                  </a:lnTo>
                  <a:cubicBezTo>
                    <a:pt x="34116" y="1587500"/>
                    <a:pt x="0" y="1553384"/>
                    <a:pt x="0" y="15113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19050"/>
              <a:ext cx="381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5  Acompanhar</a:t>
              </a:r>
            </a:p>
            <a:p>
              <a:pPr algn="ctr">
                <a:lnSpc>
                  <a:spcPts val="1897"/>
                </a:lnSpc>
              </a:pPr>
              <a:r>
                <a:rPr lang="en-US" sz="17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 execução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762250" y="6981825"/>
            <a:ext cx="12763500" cy="3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2400" i="1">
                <a:solidFill>
                  <a:srgbClr val="172B3A"/>
                </a:solidFill>
                <a:latin typeface="Source Sans 3 Italics"/>
                <a:ea typeface="Source Sans 3 Italics"/>
                <a:cs typeface="Source Sans 3 Italics"/>
                <a:sym typeface="Source Sans 3 Italics"/>
              </a:rPr>
              <a:t>“A prioridade mudou sem aviso.”  —  “Recebi instruções diferentes.”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619500" y="8039100"/>
            <a:ext cx="11049000" cy="344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2550" b="1">
                <a:solidFill>
                  <a:srgbClr val="F26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conflito está na tarefa, no processo ou na relação?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AVALIAR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Medir para decidir — não para decorar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09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7750" y="2857500"/>
            <a:ext cx="3810000" cy="2190750"/>
            <a:chOff x="0" y="0"/>
            <a:chExt cx="5080000" cy="2921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80000" cy="2921000"/>
            </a:xfrm>
            <a:custGeom>
              <a:avLst/>
              <a:gdLst/>
              <a:ahLst/>
              <a:cxnLst/>
              <a:rect l="l" t="t" r="r" b="b"/>
              <a:pathLst>
                <a:path w="5080000" h="2921000">
                  <a:moveTo>
                    <a:pt x="0" y="0"/>
                  </a:moveTo>
                  <a:lnTo>
                    <a:pt x="5080000" y="0"/>
                  </a:lnTo>
                  <a:lnTo>
                    <a:pt x="5080000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080000" cy="295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86375" y="2857500"/>
            <a:ext cx="3810000" cy="2190750"/>
            <a:chOff x="0" y="0"/>
            <a:chExt cx="5080000" cy="2921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80000" cy="2921000"/>
            </a:xfrm>
            <a:custGeom>
              <a:avLst/>
              <a:gdLst/>
              <a:ahLst/>
              <a:cxnLst/>
              <a:rect l="l" t="t" r="r" b="b"/>
              <a:pathLst>
                <a:path w="5080000" h="2921000">
                  <a:moveTo>
                    <a:pt x="0" y="0"/>
                  </a:moveTo>
                  <a:lnTo>
                    <a:pt x="5080000" y="0"/>
                  </a:lnTo>
                  <a:lnTo>
                    <a:pt x="5080000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080000" cy="295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25000" y="2857500"/>
            <a:ext cx="3810000" cy="2190750"/>
            <a:chOff x="0" y="0"/>
            <a:chExt cx="5080000" cy="2921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80000" cy="2921000"/>
            </a:xfrm>
            <a:custGeom>
              <a:avLst/>
              <a:gdLst/>
              <a:ahLst/>
              <a:cxnLst/>
              <a:rect l="l" t="t" r="r" b="b"/>
              <a:pathLst>
                <a:path w="5080000" h="2921000">
                  <a:moveTo>
                    <a:pt x="0" y="0"/>
                  </a:moveTo>
                  <a:lnTo>
                    <a:pt x="5080000" y="0"/>
                  </a:lnTo>
                  <a:lnTo>
                    <a:pt x="5080000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080000" cy="295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63625" y="2857500"/>
            <a:ext cx="3810000" cy="2190750"/>
            <a:chOff x="0" y="0"/>
            <a:chExt cx="5080000" cy="2921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0000" cy="2921000"/>
            </a:xfrm>
            <a:custGeom>
              <a:avLst/>
              <a:gdLst/>
              <a:ahLst/>
              <a:cxnLst/>
              <a:rect l="l" t="t" r="r" b="b"/>
              <a:pathLst>
                <a:path w="5080000" h="2921000">
                  <a:moveTo>
                    <a:pt x="0" y="0"/>
                  </a:moveTo>
                  <a:lnTo>
                    <a:pt x="5080000" y="0"/>
                  </a:lnTo>
                  <a:lnTo>
                    <a:pt x="5080000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080000" cy="295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81125" y="3152775"/>
            <a:ext cx="314325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26B4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RECURSOS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81125" y="3895725"/>
            <a:ext cx="3143250" cy="31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1"/>
              </a:lnSpc>
            </a:pPr>
            <a:r>
              <a:rPr lang="en-US" sz="2325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Horas disponíveis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619750" y="3152775"/>
            <a:ext cx="314325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PROCESSO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19750" y="3895725"/>
            <a:ext cx="3143250" cy="31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1"/>
              </a:lnSpc>
            </a:pPr>
            <a:r>
              <a:rPr lang="en-US" sz="23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Tempo de resposta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58375" y="3152775"/>
            <a:ext cx="314325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26B4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RESULTADO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58375" y="3895725"/>
            <a:ext cx="3143250" cy="31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1"/>
              </a:lnSpc>
            </a:pPr>
            <a:r>
              <a:rPr lang="en-US" sz="2325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Pedidos resolvidos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097000" y="3152775"/>
            <a:ext cx="314325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IMPACTO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097000" y="3895725"/>
            <a:ext cx="3143250" cy="31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1"/>
              </a:lnSpc>
            </a:pPr>
            <a:r>
              <a:rPr lang="en-US" sz="23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Melhoria percebida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95500" y="6181725"/>
            <a:ext cx="14097000" cy="39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4"/>
              </a:lnSpc>
            </a:pPr>
            <a:r>
              <a:rPr lang="en-US" sz="255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Bom indicador: relevante · claro · fiável · periódico · acionável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52750" y="7724775"/>
            <a:ext cx="12382500" cy="38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</a:pPr>
            <a:r>
              <a:rPr lang="en-US" sz="2925" b="1">
                <a:solidFill>
                  <a:srgbClr val="F2C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que pode ser medido, mas não ser realmente importante?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AVALIAR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Comparar, interpretar, agir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10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05750" y="2238375"/>
            <a:ext cx="2476500" cy="1047750"/>
            <a:chOff x="0" y="0"/>
            <a:chExt cx="3302000" cy="1397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Definir</a:t>
              </a:r>
            </a:p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padrão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30196" y="3571875"/>
            <a:ext cx="2476500" cy="1047750"/>
            <a:chOff x="0" y="0"/>
            <a:chExt cx="3302000" cy="139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Medir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30196" y="6238875"/>
            <a:ext cx="2476500" cy="1047750"/>
            <a:chOff x="0" y="0"/>
            <a:chExt cx="3302000" cy="1397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Comparar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05750" y="7572375"/>
            <a:ext cx="2476500" cy="1047750"/>
            <a:chOff x="0" y="0"/>
            <a:chExt cx="3302000" cy="1397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Interpretar</a:t>
              </a:r>
            </a:p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desvios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781304" y="6238875"/>
            <a:ext cx="2476500" cy="1047750"/>
            <a:chOff x="0" y="0"/>
            <a:chExt cx="3302000" cy="1397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Agir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781304" y="3571875"/>
            <a:ext cx="2476500" cy="1047750"/>
            <a:chOff x="0" y="0"/>
            <a:chExt cx="3302000" cy="1397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02000" cy="1397000"/>
            </a:xfrm>
            <a:custGeom>
              <a:avLst/>
              <a:gdLst/>
              <a:ahLst/>
              <a:cxnLst/>
              <a:rect l="l" t="t" r="r" b="b"/>
              <a:pathLst>
                <a:path w="3302000" h="1397000">
                  <a:moveTo>
                    <a:pt x="87923" y="0"/>
                  </a:moveTo>
                  <a:lnTo>
                    <a:pt x="3214077" y="0"/>
                  </a:lnTo>
                  <a:cubicBezTo>
                    <a:pt x="3237396" y="0"/>
                    <a:pt x="3259759" y="9263"/>
                    <a:pt x="3276248" y="25752"/>
                  </a:cubicBezTo>
                  <a:cubicBezTo>
                    <a:pt x="3292737" y="42241"/>
                    <a:pt x="3302000" y="64604"/>
                    <a:pt x="3302000" y="87923"/>
                  </a:cubicBezTo>
                  <a:lnTo>
                    <a:pt x="3302000" y="1309077"/>
                  </a:lnTo>
                  <a:cubicBezTo>
                    <a:pt x="3302000" y="1332396"/>
                    <a:pt x="3292737" y="1354759"/>
                    <a:pt x="3276248" y="1371248"/>
                  </a:cubicBezTo>
                  <a:cubicBezTo>
                    <a:pt x="3259759" y="1387737"/>
                    <a:pt x="3237396" y="1397000"/>
                    <a:pt x="3214077" y="1397000"/>
                  </a:cubicBezTo>
                  <a:lnTo>
                    <a:pt x="87923" y="1397000"/>
                  </a:lnTo>
                  <a:cubicBezTo>
                    <a:pt x="64604" y="1397000"/>
                    <a:pt x="42241" y="1387737"/>
                    <a:pt x="25752" y="1371248"/>
                  </a:cubicBezTo>
                  <a:cubicBezTo>
                    <a:pt x="9263" y="1354759"/>
                    <a:pt x="0" y="1332396"/>
                    <a:pt x="0" y="1309077"/>
                  </a:cubicBezTo>
                  <a:lnTo>
                    <a:pt x="0" y="87923"/>
                  </a:lnTo>
                  <a:cubicBezTo>
                    <a:pt x="0" y="64604"/>
                    <a:pt x="9263" y="42241"/>
                    <a:pt x="25752" y="25752"/>
                  </a:cubicBezTo>
                  <a:cubicBezTo>
                    <a:pt x="42241" y="9263"/>
                    <a:pt x="64604" y="0"/>
                    <a:pt x="87923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3302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Voltar a</a:t>
              </a:r>
            </a:p>
            <a:p>
              <a:pPr algn="ctr">
                <a:lnSpc>
                  <a:spcPts val="1980"/>
                </a:lnSpc>
              </a:pPr>
              <a:r>
                <a:rPr lang="en-US" sz="1800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medir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477125" y="4667250"/>
            <a:ext cx="3333750" cy="1524000"/>
            <a:chOff x="0" y="0"/>
            <a:chExt cx="4445000" cy="2032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45000" cy="2032000"/>
            </a:xfrm>
            <a:custGeom>
              <a:avLst/>
              <a:gdLst/>
              <a:ahLst/>
              <a:cxnLst/>
              <a:rect l="l" t="t" r="r" b="b"/>
              <a:pathLst>
                <a:path w="4445000" h="2032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1966686"/>
                  </a:lnTo>
                  <a:cubicBezTo>
                    <a:pt x="4445000" y="1984008"/>
                    <a:pt x="4438119" y="2000621"/>
                    <a:pt x="4425870" y="2012870"/>
                  </a:cubicBezTo>
                  <a:cubicBezTo>
                    <a:pt x="4413621" y="2025119"/>
                    <a:pt x="4397008" y="2032000"/>
                    <a:pt x="4379686" y="2032000"/>
                  </a:cubicBezTo>
                  <a:lnTo>
                    <a:pt x="65314" y="2032000"/>
                  </a:lnTo>
                  <a:cubicBezTo>
                    <a:pt x="47992" y="2032000"/>
                    <a:pt x="31379" y="2025119"/>
                    <a:pt x="19130" y="2012870"/>
                  </a:cubicBezTo>
                  <a:cubicBezTo>
                    <a:pt x="6881" y="2000621"/>
                    <a:pt x="0" y="1984008"/>
                    <a:pt x="0" y="1966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28575"/>
              <a:ext cx="4445000" cy="2003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5"/>
                </a:lnSpc>
              </a:pPr>
              <a:r>
                <a:rPr lang="en-US" sz="2250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PDCA</a:t>
              </a:r>
            </a:p>
            <a:p>
              <a:pPr algn="ctr">
                <a:lnSpc>
                  <a:spcPts val="2475"/>
                </a:lnSpc>
              </a:pPr>
              <a:r>
                <a:rPr lang="en-US" sz="2250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aprender fazendo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476500" y="8248650"/>
            <a:ext cx="13335000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168">
                <a:solidFill>
                  <a:srgbClr val="172B3A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PREVENTIVO  antes  ·  CONCOMITANTE  durante  ·  CORRETIVO  depois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905250" y="8896350"/>
            <a:ext cx="104775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025">
                <a:solidFill>
                  <a:srgbClr val="F26B4F"/>
                </a:solidFill>
                <a:latin typeface="Source Sans 3"/>
                <a:ea typeface="Source Sans 3"/>
                <a:cs typeface="Source Sans 3"/>
                <a:sym typeface="Source Sans 3"/>
              </a:rPr>
              <a:t>Feedback útil descreve o desvio e orienta o próximo passo.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 dirty="0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AVALIAR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Melhoria contínua é um hábito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11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5500" y="2857500"/>
            <a:ext cx="3143250" cy="1047750"/>
            <a:chOff x="0" y="0"/>
            <a:chExt cx="4191000" cy="1397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OBSERVAR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5238750" y="3381375"/>
            <a:ext cx="3619500" cy="1428750"/>
          </a:xfrm>
          <a:prstGeom prst="line">
            <a:avLst/>
          </a:prstGeom>
          <a:ln w="57150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5524500" y="4286250"/>
            <a:ext cx="3143250" cy="1047750"/>
            <a:chOff x="0" y="0"/>
            <a:chExt cx="4191000" cy="1397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COMPREENDER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8667750" y="4810125"/>
            <a:ext cx="3619500" cy="1428750"/>
          </a:xfrm>
          <a:prstGeom prst="line">
            <a:avLst/>
          </a:prstGeom>
          <a:ln w="57150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8953500" y="5715000"/>
            <a:ext cx="3143250" cy="1047750"/>
            <a:chOff x="0" y="0"/>
            <a:chExt cx="4191000" cy="1397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EXPERIMENTAR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12096750" y="6238875"/>
            <a:ext cx="3619500" cy="1428750"/>
          </a:xfrm>
          <a:prstGeom prst="line">
            <a:avLst/>
          </a:prstGeom>
          <a:ln w="57150" cap="rnd">
            <a:solidFill>
              <a:srgbClr val="65778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2382500" y="7143750"/>
            <a:ext cx="3143250" cy="1047750"/>
            <a:chOff x="0" y="0"/>
            <a:chExt cx="4191000" cy="1397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INCORPORAR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24000" y="2428875"/>
            <a:ext cx="14287500" cy="379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85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Feedback → aprendizagem → ajuste → novo padrão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00500" y="8610600"/>
            <a:ext cx="10477500" cy="344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2550" b="1">
                <a:solidFill>
                  <a:srgbClr val="F26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transformar críticas em oportunidades para crescer?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SÍNTESE INTEGRADA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Um ciclo. Três funções. Uma aprendizagem.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12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8250" y="3238500"/>
            <a:ext cx="3429000" cy="1524000"/>
            <a:chOff x="0" y="0"/>
            <a:chExt cx="4572000" cy="2032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2000" cy="2032000"/>
            </a:xfrm>
            <a:custGeom>
              <a:avLst/>
              <a:gdLst/>
              <a:ahLst/>
              <a:cxnLst/>
              <a:rect l="l" t="t" r="r" b="b"/>
              <a:pathLst>
                <a:path w="4572000" h="2032000">
                  <a:moveTo>
                    <a:pt x="63500" y="0"/>
                  </a:moveTo>
                  <a:lnTo>
                    <a:pt x="4508500" y="0"/>
                  </a:lnTo>
                  <a:cubicBezTo>
                    <a:pt x="4543570" y="0"/>
                    <a:pt x="4572000" y="28430"/>
                    <a:pt x="4572000" y="63500"/>
                  </a:cubicBezTo>
                  <a:lnTo>
                    <a:pt x="4572000" y="1968500"/>
                  </a:lnTo>
                  <a:cubicBezTo>
                    <a:pt x="4572000" y="2003570"/>
                    <a:pt x="4543570" y="2032000"/>
                    <a:pt x="4508500" y="2032000"/>
                  </a:cubicBezTo>
                  <a:lnTo>
                    <a:pt x="63500" y="2032000"/>
                  </a:lnTo>
                  <a:cubicBezTo>
                    <a:pt x="28430" y="2032000"/>
                    <a:pt x="0" y="2003570"/>
                    <a:pt x="0" y="1968500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4572000" cy="201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META + PLANO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+ ORÇAMENTO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4667250" y="4000500"/>
            <a:ext cx="714375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5476875" y="3238500"/>
            <a:ext cx="3429000" cy="1524000"/>
            <a:chOff x="0" y="0"/>
            <a:chExt cx="4572000" cy="2032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572000" cy="2032000"/>
            </a:xfrm>
            <a:custGeom>
              <a:avLst/>
              <a:gdLst/>
              <a:ahLst/>
              <a:cxnLst/>
              <a:rect l="l" t="t" r="r" b="b"/>
              <a:pathLst>
                <a:path w="4572000" h="2032000">
                  <a:moveTo>
                    <a:pt x="63500" y="0"/>
                  </a:moveTo>
                  <a:lnTo>
                    <a:pt x="4508500" y="0"/>
                  </a:lnTo>
                  <a:cubicBezTo>
                    <a:pt x="4543570" y="0"/>
                    <a:pt x="4572000" y="28430"/>
                    <a:pt x="4572000" y="63500"/>
                  </a:cubicBezTo>
                  <a:lnTo>
                    <a:pt x="4572000" y="1968500"/>
                  </a:lnTo>
                  <a:cubicBezTo>
                    <a:pt x="4572000" y="2003570"/>
                    <a:pt x="4543570" y="2032000"/>
                    <a:pt x="4508500" y="2032000"/>
                  </a:cubicBezTo>
                  <a:lnTo>
                    <a:pt x="63500" y="2032000"/>
                  </a:lnTo>
                  <a:cubicBezTo>
                    <a:pt x="28430" y="2032000"/>
                    <a:pt x="0" y="2003570"/>
                    <a:pt x="0" y="1968500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4572000" cy="201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LIDERAR A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EXECUÇÃO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8905875" y="4000500"/>
            <a:ext cx="714375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9715500" y="3238500"/>
            <a:ext cx="3429000" cy="1524000"/>
            <a:chOff x="0" y="0"/>
            <a:chExt cx="4572000" cy="2032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72000" cy="2032000"/>
            </a:xfrm>
            <a:custGeom>
              <a:avLst/>
              <a:gdLst/>
              <a:ahLst/>
              <a:cxnLst/>
              <a:rect l="l" t="t" r="r" b="b"/>
              <a:pathLst>
                <a:path w="4572000" h="2032000">
                  <a:moveTo>
                    <a:pt x="63500" y="0"/>
                  </a:moveTo>
                  <a:lnTo>
                    <a:pt x="4508500" y="0"/>
                  </a:lnTo>
                  <a:cubicBezTo>
                    <a:pt x="4543570" y="0"/>
                    <a:pt x="4572000" y="28430"/>
                    <a:pt x="4572000" y="63500"/>
                  </a:cubicBezTo>
                  <a:lnTo>
                    <a:pt x="4572000" y="1968500"/>
                  </a:lnTo>
                  <a:cubicBezTo>
                    <a:pt x="4572000" y="2003570"/>
                    <a:pt x="4543570" y="2032000"/>
                    <a:pt x="4508500" y="2032000"/>
                  </a:cubicBezTo>
                  <a:lnTo>
                    <a:pt x="63500" y="2032000"/>
                  </a:lnTo>
                  <a:cubicBezTo>
                    <a:pt x="28430" y="2032000"/>
                    <a:pt x="0" y="2003570"/>
                    <a:pt x="0" y="1968500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4572000" cy="201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INDICADORES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+ FEEDBACK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13144500" y="4000500"/>
            <a:ext cx="714375" cy="0"/>
          </a:xfrm>
          <a:prstGeom prst="line">
            <a:avLst/>
          </a:prstGeom>
          <a:ln w="571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3954125" y="3238500"/>
            <a:ext cx="3429000" cy="1524000"/>
            <a:chOff x="0" y="0"/>
            <a:chExt cx="4572000" cy="2032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572000" cy="2032000"/>
            </a:xfrm>
            <a:custGeom>
              <a:avLst/>
              <a:gdLst/>
              <a:ahLst/>
              <a:cxnLst/>
              <a:rect l="l" t="t" r="r" b="b"/>
              <a:pathLst>
                <a:path w="4572000" h="2032000">
                  <a:moveTo>
                    <a:pt x="63500" y="0"/>
                  </a:moveTo>
                  <a:lnTo>
                    <a:pt x="4508500" y="0"/>
                  </a:lnTo>
                  <a:cubicBezTo>
                    <a:pt x="4543570" y="0"/>
                    <a:pt x="4572000" y="28430"/>
                    <a:pt x="4572000" y="63500"/>
                  </a:cubicBezTo>
                  <a:lnTo>
                    <a:pt x="4572000" y="1968500"/>
                  </a:lnTo>
                  <a:cubicBezTo>
                    <a:pt x="4572000" y="2003570"/>
                    <a:pt x="4543570" y="2032000"/>
                    <a:pt x="4508500" y="2032000"/>
                  </a:cubicBezTo>
                  <a:lnTo>
                    <a:pt x="63500" y="2032000"/>
                  </a:lnTo>
                  <a:cubicBezTo>
                    <a:pt x="28430" y="2032000"/>
                    <a:pt x="0" y="2003570"/>
                    <a:pt x="0" y="1968500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4572000" cy="201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APRENDER</a:t>
              </a:r>
            </a:p>
            <a:p>
              <a:pPr algn="ctr">
                <a:lnSpc>
                  <a:spcPts val="2227"/>
                </a:lnSpc>
              </a:pPr>
              <a:r>
                <a:rPr lang="en-US" sz="2025" b="1">
                  <a:solidFill>
                    <a:srgbClr val="172B3A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+ AJUSTAR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24000" y="6276975"/>
            <a:ext cx="4953000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2"/>
              </a:lnSpc>
            </a:pPr>
            <a:r>
              <a:rPr lang="en-US" sz="21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Planear sem liderar não mobiliza.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67500" y="6276975"/>
            <a:ext cx="4953000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2"/>
              </a:lnSpc>
            </a:pPr>
            <a:r>
              <a:rPr lang="en-US" sz="21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Liderar sem avaliar não aprende.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811000" y="6276975"/>
            <a:ext cx="4953000" cy="31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1"/>
              </a:lnSpc>
            </a:pPr>
            <a:r>
              <a:rPr lang="en-US" sz="23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Avaliar sem agir não melhora.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81250" y="7753350"/>
            <a:ext cx="13525500" cy="69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4"/>
              </a:lnSpc>
            </a:pPr>
            <a:r>
              <a:rPr lang="en-US" sz="2175">
                <a:solidFill>
                  <a:srgbClr val="F2C14E"/>
                </a:solidFill>
                <a:latin typeface="Source Sans 3"/>
                <a:ea typeface="Source Sans 3"/>
                <a:cs typeface="Source Sans 3"/>
                <a:sym typeface="Source Sans 3"/>
              </a:rPr>
              <a:t>Caso: melhorar o acolhimento de novos colaboradores — definir a meta, organizar recursos, envolver a equipa, observar sinais e ajustar.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PARA APROFUNDAR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Referências essenciais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13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3000" y="2619375"/>
            <a:ext cx="190500" cy="904875"/>
            <a:chOff x="0" y="0"/>
            <a:chExt cx="254000" cy="1206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4000" cy="1206500"/>
            </a:xfrm>
            <a:custGeom>
              <a:avLst/>
              <a:gdLst/>
              <a:ahLst/>
              <a:cxnLst/>
              <a:rect l="l" t="t" r="r" b="b"/>
              <a:pathLst>
                <a:path w="254000" h="1206500">
                  <a:moveTo>
                    <a:pt x="0" y="0"/>
                  </a:moveTo>
                  <a:lnTo>
                    <a:pt x="254000" y="0"/>
                  </a:lnTo>
                  <a:lnTo>
                    <a:pt x="254000" y="1206500"/>
                  </a:lnTo>
                  <a:lnTo>
                    <a:pt x="0" y="12065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54000" cy="1244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43000" y="4000500"/>
            <a:ext cx="190500" cy="904875"/>
            <a:chOff x="0" y="0"/>
            <a:chExt cx="254000" cy="1206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4000" cy="1206500"/>
            </a:xfrm>
            <a:custGeom>
              <a:avLst/>
              <a:gdLst/>
              <a:ahLst/>
              <a:cxnLst/>
              <a:rect l="l" t="t" r="r" b="b"/>
              <a:pathLst>
                <a:path w="254000" h="1206500">
                  <a:moveTo>
                    <a:pt x="0" y="0"/>
                  </a:moveTo>
                  <a:lnTo>
                    <a:pt x="254000" y="0"/>
                  </a:lnTo>
                  <a:lnTo>
                    <a:pt x="254000" y="1206500"/>
                  </a:lnTo>
                  <a:lnTo>
                    <a:pt x="0" y="1206500"/>
                  </a:lnTo>
                  <a:close/>
                </a:path>
              </a:pathLst>
            </a:custGeom>
            <a:solidFill>
              <a:srgbClr val="F26B4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54000" cy="1244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43000" y="5381625"/>
            <a:ext cx="190500" cy="904875"/>
            <a:chOff x="0" y="0"/>
            <a:chExt cx="254000" cy="1206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4000" cy="1206500"/>
            </a:xfrm>
            <a:custGeom>
              <a:avLst/>
              <a:gdLst/>
              <a:ahLst/>
              <a:cxnLst/>
              <a:rect l="l" t="t" r="r" b="b"/>
              <a:pathLst>
                <a:path w="254000" h="1206500">
                  <a:moveTo>
                    <a:pt x="0" y="0"/>
                  </a:moveTo>
                  <a:lnTo>
                    <a:pt x="254000" y="0"/>
                  </a:lnTo>
                  <a:lnTo>
                    <a:pt x="254000" y="1206500"/>
                  </a:lnTo>
                  <a:lnTo>
                    <a:pt x="0" y="1206500"/>
                  </a:ln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54000" cy="1244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43000" y="6762750"/>
            <a:ext cx="190500" cy="904875"/>
            <a:chOff x="0" y="0"/>
            <a:chExt cx="254000" cy="1206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4000" cy="1206500"/>
            </a:xfrm>
            <a:custGeom>
              <a:avLst/>
              <a:gdLst/>
              <a:ahLst/>
              <a:cxnLst/>
              <a:rect l="l" t="t" r="r" b="b"/>
              <a:pathLst>
                <a:path w="254000" h="1206500">
                  <a:moveTo>
                    <a:pt x="0" y="0"/>
                  </a:moveTo>
                  <a:lnTo>
                    <a:pt x="254000" y="0"/>
                  </a:lnTo>
                  <a:lnTo>
                    <a:pt x="254000" y="1206500"/>
                  </a:lnTo>
                  <a:lnTo>
                    <a:pt x="0" y="12065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54000" cy="1244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714500" y="2762250"/>
            <a:ext cx="14287500" cy="3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DRUCKER  Management: Tasks, Responsibilities, Practices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14500" y="4143375"/>
            <a:ext cx="14287500" cy="3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MINTZBERG  The Nature of Managerial Work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14500" y="5524500"/>
            <a:ext cx="14287500" cy="3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LOCKE &amp; LATHAM  Goal Setting and Task Motivation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14500" y="6905625"/>
            <a:ext cx="14287500" cy="3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sz="2325">
                <a:solidFill>
                  <a:srgbClr val="172B3A"/>
                </a:solidFill>
                <a:latin typeface="Source Sans 3"/>
                <a:ea typeface="Source Sans 3"/>
                <a:cs typeface="Source Sans 3"/>
                <a:sym typeface="Source Sans 3"/>
              </a:rPr>
              <a:t>DEMING  Out of the Crisis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14500" y="82677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875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Complementar com literatura académica e materiais disponibilizados na unidade curricular.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514350"/>
            <a:ext cx="40005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44">
                <a:solidFill>
                  <a:srgbClr val="12A59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PARTICIPAÇÃO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076325"/>
            <a:ext cx="1428750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500" b="1">
                <a:solidFill>
                  <a:srgbClr val="172B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Levar o ciclo para a realidade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73500" y="609600"/>
            <a:ext cx="800100" cy="28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04"/>
              </a:lnSpc>
            </a:pPr>
            <a:r>
              <a:rPr lang="en-US" sz="1800">
                <a:solidFill>
                  <a:srgbClr val="657786"/>
                </a:solidFill>
                <a:latin typeface="Source Sans 3"/>
                <a:ea typeface="Source Sans 3"/>
                <a:cs typeface="Source Sans 3"/>
                <a:sym typeface="Source Sans 3"/>
              </a:rPr>
              <a:t>14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4400" y="1809750"/>
            <a:ext cx="16459200" cy="28575"/>
            <a:chOff x="0" y="0"/>
            <a:chExt cx="219456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45600" cy="38100"/>
            </a:xfrm>
            <a:custGeom>
              <a:avLst/>
              <a:gdLst/>
              <a:ahLst/>
              <a:cxnLst/>
              <a:rect l="l" t="t" r="r" b="b"/>
              <a:pathLst>
                <a:path w="21945600" h="38100">
                  <a:moveTo>
                    <a:pt x="0" y="0"/>
                  </a:moveTo>
                  <a:lnTo>
                    <a:pt x="21945600" y="0"/>
                  </a:lnTo>
                  <a:lnTo>
                    <a:pt x="219456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9E5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9456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" y="2571750"/>
            <a:ext cx="7810500" cy="2952750"/>
            <a:chOff x="0" y="0"/>
            <a:chExt cx="10414000" cy="3937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14000" cy="3937000"/>
            </a:xfrm>
            <a:custGeom>
              <a:avLst/>
              <a:gdLst/>
              <a:ahLst/>
              <a:cxnLst/>
              <a:rect l="l" t="t" r="r" b="b"/>
              <a:pathLst>
                <a:path w="10414000" h="3937000">
                  <a:moveTo>
                    <a:pt x="0" y="0"/>
                  </a:moveTo>
                  <a:lnTo>
                    <a:pt x="10414000" y="0"/>
                  </a:lnTo>
                  <a:lnTo>
                    <a:pt x="10414000" y="3937000"/>
                  </a:lnTo>
                  <a:lnTo>
                    <a:pt x="0" y="3937000"/>
                  </a:lnTo>
                  <a:close/>
                </a:path>
              </a:pathLst>
            </a:custGeom>
            <a:solidFill>
              <a:srgbClr val="102A43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414000" cy="397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63100" y="2571750"/>
            <a:ext cx="7810500" cy="2952750"/>
            <a:chOff x="0" y="0"/>
            <a:chExt cx="10414000" cy="393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14000" cy="3937000"/>
            </a:xfrm>
            <a:custGeom>
              <a:avLst/>
              <a:gdLst/>
              <a:ahLst/>
              <a:cxnLst/>
              <a:rect l="l" t="t" r="r" b="b"/>
              <a:pathLst>
                <a:path w="10414000" h="3937000">
                  <a:moveTo>
                    <a:pt x="0" y="0"/>
                  </a:moveTo>
                  <a:lnTo>
                    <a:pt x="10414000" y="0"/>
                  </a:lnTo>
                  <a:lnTo>
                    <a:pt x="10414000" y="3937000"/>
                  </a:lnTo>
                  <a:lnTo>
                    <a:pt x="0" y="3937000"/>
                  </a:lnTo>
                  <a:close/>
                </a:path>
              </a:pathLst>
            </a:custGeom>
            <a:solidFill>
              <a:srgbClr val="12A594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414000" cy="397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" y="6191250"/>
            <a:ext cx="16459200" cy="2476500"/>
            <a:chOff x="0" y="0"/>
            <a:chExt cx="21945600" cy="3302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945600" cy="3302000"/>
            </a:xfrm>
            <a:custGeom>
              <a:avLst/>
              <a:gdLst/>
              <a:ahLst/>
              <a:cxnLst/>
              <a:rect l="l" t="t" r="r" b="b"/>
              <a:pathLst>
                <a:path w="21945600" h="3302000">
                  <a:moveTo>
                    <a:pt x="0" y="0"/>
                  </a:moveTo>
                  <a:lnTo>
                    <a:pt x="21945600" y="0"/>
                  </a:lnTo>
                  <a:lnTo>
                    <a:pt x="219456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19456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81125" y="3076575"/>
            <a:ext cx="6762750" cy="34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7"/>
              </a:lnSpc>
            </a:pPr>
            <a:r>
              <a:rPr lang="en-US" sz="13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  <a:p>
            <a:pPr algn="l">
              <a:lnSpc>
                <a:spcPts val="1377"/>
              </a:lnSpc>
            </a:pPr>
            <a:r>
              <a:rPr lang="en-US" sz="13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aplicaria este ciclo de gestão numa equipa real da sua experiência?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48875" y="3076575"/>
            <a:ext cx="6667500" cy="44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  <a:p>
            <a:pPr algn="l">
              <a:lnSpc>
                <a:spcPts val="1759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 desafios prevê na implementação destes conceitos?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81125" y="6534150"/>
            <a:ext cx="4762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26B4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NOTAS · IDEIAS · EXEMPLOS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1125" y="7134225"/>
            <a:ext cx="14287500" cy="654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DCE9E5"/>
                </a:solidFill>
                <a:latin typeface="Source Sans 3"/>
                <a:ea typeface="Source Sans 3"/>
                <a:cs typeface="Source Sans 3"/>
                <a:sym typeface="Source Sans 3"/>
              </a:rPr>
              <a:t>____________________________________________________________</a:t>
            </a:r>
          </a:p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DCE9E5"/>
                </a:solidFill>
                <a:latin typeface="Source Sans 3"/>
                <a:ea typeface="Source Sans 3"/>
                <a:cs typeface="Source Sans 3"/>
                <a:sym typeface="Source Sans 3"/>
              </a:rPr>
              <a:t>____________________________________________________________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4400" y="9705975"/>
            <a:ext cx="6667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20">
                <a:solidFill>
                  <a:srgbClr val="657786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 ·  UNIPS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0" y="-1245117"/>
            <a:ext cx="6667500" cy="6667500"/>
            <a:chOff x="0" y="0"/>
            <a:chExt cx="8890000" cy="889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0000" cy="8890000"/>
            </a:xfrm>
            <a:custGeom>
              <a:avLst/>
              <a:gdLst/>
              <a:ahLst/>
              <a:cxnLst/>
              <a:rect l="l" t="t" r="r" b="b"/>
              <a:pathLst>
                <a:path w="8890000" h="8890000">
                  <a:moveTo>
                    <a:pt x="0" y="0"/>
                  </a:moveTo>
                  <a:lnTo>
                    <a:pt x="8890000" y="0"/>
                  </a:lnTo>
                  <a:lnTo>
                    <a:pt x="8890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12A594">
                <a:alpha val="27843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890000" cy="892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30349" y="6477000"/>
            <a:ext cx="5905500" cy="3810000"/>
            <a:chOff x="0" y="0"/>
            <a:chExt cx="7874000" cy="508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74000" cy="5080000"/>
            </a:xfrm>
            <a:custGeom>
              <a:avLst/>
              <a:gdLst/>
              <a:ahLst/>
              <a:cxnLst/>
              <a:rect l="l" t="t" r="r" b="b"/>
              <a:pathLst>
                <a:path w="7874000" h="5080000">
                  <a:moveTo>
                    <a:pt x="0" y="0"/>
                  </a:moveTo>
                  <a:lnTo>
                    <a:pt x="7874000" y="0"/>
                  </a:lnTo>
                  <a:lnTo>
                    <a:pt x="7874000" y="5080000"/>
                  </a:lnTo>
                  <a:lnTo>
                    <a:pt x="0" y="5080000"/>
                  </a:lnTo>
                  <a:close/>
                </a:path>
              </a:pathLst>
            </a:custGeom>
            <a:solidFill>
              <a:srgbClr val="F26B4F">
                <a:alpha val="3372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874000" cy="511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14400" y="866775"/>
            <a:ext cx="8572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32">
                <a:solidFill>
                  <a:srgbClr val="F2C14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FUNDAMENTOS DE GESTÃO · UNIPS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90750" y="2867025"/>
            <a:ext cx="10477500" cy="221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8"/>
              </a:lnSpc>
            </a:pPr>
            <a:r>
              <a:rPr lang="en-US" sz="8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Obrigado</a:t>
            </a:r>
          </a:p>
          <a:p>
            <a:pPr algn="l">
              <a:lnSpc>
                <a:spcPts val="8568"/>
              </a:lnSpc>
            </a:pPr>
            <a:r>
              <a:rPr lang="en-US" sz="8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pela atenção!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39500" y="5419725"/>
            <a:ext cx="5334000" cy="66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9"/>
              </a:lnSpc>
            </a:pPr>
            <a:r>
              <a:rPr lang="en-US" sz="4950" b="1">
                <a:solidFill>
                  <a:srgbClr val="F2C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Perguntas?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90750" y="8134350"/>
            <a:ext cx="5715000" cy="312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025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Professor Robson Costa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63000" y="8820150"/>
            <a:ext cx="76200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25"/>
              </a:lnSpc>
            </a:pPr>
            <a:r>
              <a:rPr lang="en-US" sz="1875" b="1" spc="150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planear  →  liderar  →  avaliar  →  ajustar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716</Words>
  <Application>Microsoft Office PowerPoint</Application>
  <PresentationFormat>Personalizar</PresentationFormat>
  <Paragraphs>208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Source Sans 3</vt:lpstr>
      <vt:lpstr>Calibri</vt:lpstr>
      <vt:lpstr>Source Sans 3 Bold</vt:lpstr>
      <vt:lpstr>Montserrat Bold</vt:lpstr>
      <vt:lpstr>Arial</vt:lpstr>
      <vt:lpstr>Source Sans 3 Italics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3</cp:revision>
  <dcterms:created xsi:type="dcterms:W3CDTF">2006-08-16T00:00:00Z</dcterms:created>
  <dcterms:modified xsi:type="dcterms:W3CDTF">2026-09-11T17:25:02Z</dcterms:modified>
  <dc:identifier>DAHUmkhtP2g</dc:identifier>
</cp:coreProperties>
</file>