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18288000" cy="10287000"/>
  <p:notesSz cx="6858000" cy="9144000"/>
  <p:embeddedFontLst>
    <p:embeddedFont>
      <p:font typeface="Lato" panose="020F0502020204030203" pitchFamily="34" charset="0"/>
      <p:regular r:id="rId11"/>
    </p:embeddedFont>
    <p:embeddedFont>
      <p:font typeface="Lato Bold" panose="020B0604020202020204" charset="0"/>
      <p:regular r:id="rId12"/>
    </p:embeddedFont>
    <p:embeddedFont>
      <p:font typeface="Lato Italics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81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image" Target="../media/image62.png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17" Type="http://schemas.openxmlformats.org/officeDocument/2006/relationships/image" Target="../media/image94.png"/><Relationship Id="rId2" Type="http://schemas.openxmlformats.org/officeDocument/2006/relationships/image" Target="../media/image79.png"/><Relationship Id="rId16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5" Type="http://schemas.openxmlformats.org/officeDocument/2006/relationships/image" Target="../media/image9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3" Type="http://schemas.openxmlformats.org/officeDocument/2006/relationships/image" Target="../media/image96.png"/><Relationship Id="rId21" Type="http://schemas.openxmlformats.org/officeDocument/2006/relationships/image" Target="../media/image114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" Type="http://schemas.openxmlformats.org/officeDocument/2006/relationships/image" Target="../media/image95.png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10" Type="http://schemas.openxmlformats.org/officeDocument/2006/relationships/image" Target="../media/image103.png"/><Relationship Id="rId19" Type="http://schemas.openxmlformats.org/officeDocument/2006/relationships/image" Target="../media/image112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6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17" Type="http://schemas.openxmlformats.org/officeDocument/2006/relationships/image" Target="../media/image130.png"/><Relationship Id="rId2" Type="http://schemas.openxmlformats.org/officeDocument/2006/relationships/image" Target="../media/image115.png"/><Relationship Id="rId16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Relationship Id="rId14" Type="http://schemas.openxmlformats.org/officeDocument/2006/relationships/image" Target="../media/image1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353550" y="0"/>
            <a:ext cx="8934450" cy="10287000"/>
          </a:xfrm>
          <a:custGeom>
            <a:avLst/>
            <a:gdLst/>
            <a:ahLst/>
            <a:cxnLst/>
            <a:rect l="l" t="t" r="r" b="b"/>
            <a:pathLst>
              <a:path w="8934450" h="10287000">
                <a:moveTo>
                  <a:pt x="0" y="0"/>
                </a:moveTo>
                <a:lnTo>
                  <a:pt x="8934450" y="0"/>
                </a:lnTo>
                <a:lnTo>
                  <a:pt x="89344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6858000"/>
            <a:ext cx="10239375" cy="3429000"/>
          </a:xfrm>
          <a:custGeom>
            <a:avLst/>
            <a:gdLst/>
            <a:ahLst/>
            <a:cxnLst/>
            <a:rect l="l" t="t" r="r" b="b"/>
            <a:pathLst>
              <a:path w="10239375" h="3429000">
                <a:moveTo>
                  <a:pt x="0" y="0"/>
                </a:moveTo>
                <a:lnTo>
                  <a:pt x="10239375" y="0"/>
                </a:lnTo>
                <a:lnTo>
                  <a:pt x="1023937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486775" y="7067550"/>
            <a:ext cx="1971675" cy="3219450"/>
          </a:xfrm>
          <a:custGeom>
            <a:avLst/>
            <a:gdLst/>
            <a:ahLst/>
            <a:cxnLst/>
            <a:rect l="l" t="t" r="r" b="b"/>
            <a:pathLst>
              <a:path w="1971675" h="3219450">
                <a:moveTo>
                  <a:pt x="0" y="0"/>
                </a:moveTo>
                <a:lnTo>
                  <a:pt x="1971675" y="0"/>
                </a:lnTo>
                <a:lnTo>
                  <a:pt x="1971675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47700" y="4067175"/>
            <a:ext cx="228600" cy="2362200"/>
          </a:xfrm>
          <a:custGeom>
            <a:avLst/>
            <a:gdLst/>
            <a:ahLst/>
            <a:cxnLst/>
            <a:rect l="l" t="t" r="r" b="b"/>
            <a:pathLst>
              <a:path w="228600" h="2362200">
                <a:moveTo>
                  <a:pt x="0" y="0"/>
                </a:moveTo>
                <a:lnTo>
                  <a:pt x="228600" y="0"/>
                </a:lnTo>
                <a:lnTo>
                  <a:pt x="2286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58368" y="1121292"/>
            <a:ext cx="10094976" cy="2328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70"/>
              </a:lnSpc>
            </a:pPr>
            <a:r>
              <a:rPr lang="en-US" sz="8398">
                <a:solidFill>
                  <a:srgbClr val="003049"/>
                </a:solidFill>
                <a:latin typeface="Lato"/>
                <a:ea typeface="Lato"/>
                <a:cs typeface="Lato"/>
                <a:sym typeface="Lato"/>
              </a:rPr>
              <a:t>Noções de</a:t>
            </a:r>
          </a:p>
          <a:p>
            <a:pPr algn="l">
              <a:lnSpc>
                <a:spcPts val="9070"/>
              </a:lnSpc>
            </a:pPr>
            <a:r>
              <a:rPr lang="en-US" sz="8398">
                <a:solidFill>
                  <a:srgbClr val="F88A00"/>
                </a:solidFill>
                <a:latin typeface="Lato"/>
                <a:ea typeface="Lato"/>
                <a:cs typeface="Lato"/>
                <a:sym typeface="Lato"/>
              </a:rPr>
              <a:t>Análise Estratégica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4128" y="4157084"/>
            <a:ext cx="7808976" cy="1486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8"/>
              </a:lnSpc>
            </a:pPr>
            <a:r>
              <a:rPr lang="en-US" sz="2549">
                <a:solidFill>
                  <a:srgbClr val="003049"/>
                </a:solidFill>
                <a:latin typeface="Lato"/>
                <a:ea typeface="Lato"/>
                <a:cs typeface="Lato"/>
                <a:sym typeface="Lato"/>
              </a:rPr>
              <a:t>PROFESSOR ROBSON COSTA</a:t>
            </a:r>
          </a:p>
          <a:p>
            <a:pPr algn="l">
              <a:lnSpc>
                <a:spcPts val="4028"/>
              </a:lnSpc>
            </a:pPr>
            <a:r>
              <a:rPr lang="en-US" sz="2549">
                <a:solidFill>
                  <a:srgbClr val="F88A00"/>
                </a:solidFill>
                <a:latin typeface="Lato"/>
                <a:ea typeface="Lato"/>
                <a:cs typeface="Lato"/>
                <a:sym typeface="Lato"/>
              </a:rPr>
              <a:t>FUNDAMENTOS DE GESTÃO</a:t>
            </a:r>
          </a:p>
          <a:p>
            <a:pPr algn="l">
              <a:lnSpc>
                <a:spcPts val="4028"/>
              </a:lnSpc>
            </a:pPr>
            <a:r>
              <a:rPr lang="en-US" sz="2549">
                <a:solidFill>
                  <a:srgbClr val="003049"/>
                </a:solidFill>
                <a:latin typeface="Lato"/>
                <a:ea typeface="Lato"/>
                <a:cs typeface="Lato"/>
                <a:sym typeface="Lato"/>
              </a:rPr>
              <a:t>UNIVERSIDADE POLITÉCNICA DE SETÚBAL – UNIPS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791700" y="0"/>
            <a:ext cx="8496300" cy="10287000"/>
          </a:xfrm>
          <a:custGeom>
            <a:avLst/>
            <a:gdLst/>
            <a:ahLst/>
            <a:cxnLst/>
            <a:rect l="l" t="t" r="r" b="b"/>
            <a:pathLst>
              <a:path w="8496300" h="10287000">
                <a:moveTo>
                  <a:pt x="0" y="0"/>
                </a:moveTo>
                <a:lnTo>
                  <a:pt x="8496300" y="0"/>
                </a:lnTo>
                <a:lnTo>
                  <a:pt x="84963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12630150" cy="10287000"/>
          </a:xfrm>
          <a:custGeom>
            <a:avLst/>
            <a:gdLst/>
            <a:ahLst/>
            <a:cxnLst/>
            <a:rect l="l" t="t" r="r" b="b"/>
            <a:pathLst>
              <a:path w="12630150" h="10287000">
                <a:moveTo>
                  <a:pt x="0" y="0"/>
                </a:moveTo>
                <a:lnTo>
                  <a:pt x="12630150" y="0"/>
                </a:lnTo>
                <a:lnTo>
                  <a:pt x="1263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03504" y="660082"/>
            <a:ext cx="795528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83"/>
              </a:lnSpc>
            </a:pPr>
            <a:r>
              <a:rPr lang="en-US" sz="6236" b="1">
                <a:solidFill>
                  <a:srgbClr val="003952"/>
                </a:solidFill>
                <a:latin typeface="Lato Bold"/>
                <a:ea typeface="Lato Bold"/>
                <a:cs typeface="Lato Bold"/>
                <a:sym typeface="Lato Bold"/>
              </a:rPr>
              <a:t>OBJETIVOS DA AULA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3504" y="1533144"/>
            <a:ext cx="896112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37"/>
              </a:lnSpc>
            </a:pPr>
            <a:r>
              <a:rPr lang="en-US" sz="5031" b="1">
                <a:solidFill>
                  <a:srgbClr val="F88B00"/>
                </a:solidFill>
                <a:latin typeface="Lato Bold"/>
                <a:ea typeface="Lato Bold"/>
                <a:cs typeface="Lato Bold"/>
                <a:sym typeface="Lato Bold"/>
              </a:rPr>
              <a:t>E PERGUNTA DE ARRANQUE</a:t>
            </a:r>
          </a:p>
        </p:txBody>
      </p:sp>
      <p:sp>
        <p:nvSpPr>
          <p:cNvPr id="7" name="Freeform 7"/>
          <p:cNvSpPr/>
          <p:nvPr/>
        </p:nvSpPr>
        <p:spPr>
          <a:xfrm>
            <a:off x="428625" y="2571750"/>
            <a:ext cx="228600" cy="3429000"/>
          </a:xfrm>
          <a:custGeom>
            <a:avLst/>
            <a:gdLst/>
            <a:ahLst/>
            <a:cxnLst/>
            <a:rect l="l" t="t" r="r" b="b"/>
            <a:pathLst>
              <a:path w="228600" h="3429000">
                <a:moveTo>
                  <a:pt x="0" y="0"/>
                </a:moveTo>
                <a:lnTo>
                  <a:pt x="228600" y="0"/>
                </a:lnTo>
                <a:lnTo>
                  <a:pt x="22860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87552" y="2771013"/>
            <a:ext cx="2889504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4"/>
              </a:lnSpc>
            </a:pPr>
            <a:r>
              <a:rPr lang="en-US" sz="2195" b="1">
                <a:solidFill>
                  <a:srgbClr val="003952"/>
                </a:solidFill>
                <a:latin typeface="Lato Bold"/>
                <a:ea typeface="Lato Bold"/>
                <a:cs typeface="Lato Bold"/>
                <a:sym typeface="Lato Bold"/>
              </a:rPr>
              <a:t>NESTA AULA VAMOS: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7552" y="3814382"/>
            <a:ext cx="7461504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6"/>
              </a:lnSpc>
            </a:pPr>
            <a:r>
              <a:rPr lang="en-US" sz="2088" b="1">
                <a:solidFill>
                  <a:srgbClr val="003952"/>
                </a:solidFill>
                <a:latin typeface="Lato Bold"/>
                <a:ea typeface="Lato Bold"/>
                <a:cs typeface="Lato Bold"/>
                <a:sym typeface="Lato Bold"/>
              </a:rPr>
              <a:t>Distinguir níveis de estratégia: corporativa, negócio e funcional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7552" y="4356735"/>
            <a:ext cx="5650992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9"/>
              </a:lnSpc>
            </a:pPr>
            <a:r>
              <a:rPr lang="en-US" sz="2124" b="1">
                <a:solidFill>
                  <a:srgbClr val="003952"/>
                </a:solidFill>
                <a:latin typeface="Lato Bold"/>
                <a:ea typeface="Lato Bold"/>
                <a:cs typeface="Lato Bold"/>
                <a:sym typeface="Lato Bold"/>
              </a:rPr>
              <a:t>Conhecer a matriz SWOT e outras ferramentas </a:t>
            </a:r>
          </a:p>
          <a:p>
            <a:pPr algn="l">
              <a:lnSpc>
                <a:spcPts val="2549"/>
              </a:lnSpc>
            </a:pPr>
            <a:r>
              <a:rPr lang="en-US" sz="2124" b="1">
                <a:solidFill>
                  <a:srgbClr val="003952"/>
                </a:solidFill>
                <a:latin typeface="Lato Bold"/>
                <a:ea typeface="Lato Bold"/>
                <a:cs typeface="Lato Bold"/>
                <a:sym typeface="Lato Bold"/>
              </a:rPr>
              <a:t>de análise estratégica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87552" y="5222367"/>
            <a:ext cx="5596128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4"/>
              </a:lnSpc>
            </a:pPr>
            <a:r>
              <a:rPr lang="en-US" sz="2195" b="1">
                <a:solidFill>
                  <a:srgbClr val="003952"/>
                </a:solidFill>
                <a:latin typeface="Lato Bold"/>
                <a:ea typeface="Lato Bold"/>
                <a:cs typeface="Lato Bold"/>
                <a:sym typeface="Lato Bold"/>
              </a:rPr>
              <a:t>Perceber a importância da análise estratégica </a:t>
            </a:r>
          </a:p>
          <a:p>
            <a:pPr algn="l">
              <a:lnSpc>
                <a:spcPts val="2634"/>
              </a:lnSpc>
            </a:pPr>
            <a:r>
              <a:rPr lang="en-US" sz="2195" b="1">
                <a:solidFill>
                  <a:srgbClr val="003952"/>
                </a:solidFill>
                <a:latin typeface="Lato Bold"/>
                <a:ea typeface="Lato Bold"/>
                <a:cs typeface="Lato Bold"/>
                <a:sym typeface="Lato Bold"/>
              </a:rPr>
              <a:t>para planeamento e tomada de decisões</a:t>
            </a:r>
          </a:p>
        </p:txBody>
      </p:sp>
      <p:sp>
        <p:nvSpPr>
          <p:cNvPr id="12" name="Freeform 12"/>
          <p:cNvSpPr/>
          <p:nvPr/>
        </p:nvSpPr>
        <p:spPr>
          <a:xfrm>
            <a:off x="0" y="6429375"/>
            <a:ext cx="9801225" cy="3429000"/>
          </a:xfrm>
          <a:custGeom>
            <a:avLst/>
            <a:gdLst/>
            <a:ahLst/>
            <a:cxnLst/>
            <a:rect l="l" t="t" r="r" b="b"/>
            <a:pathLst>
              <a:path w="9801225" h="3429000">
                <a:moveTo>
                  <a:pt x="0" y="0"/>
                </a:moveTo>
                <a:lnTo>
                  <a:pt x="9801225" y="0"/>
                </a:lnTo>
                <a:lnTo>
                  <a:pt x="980122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28625" y="6638925"/>
            <a:ext cx="228600" cy="647700"/>
          </a:xfrm>
          <a:custGeom>
            <a:avLst/>
            <a:gdLst/>
            <a:ahLst/>
            <a:cxnLst/>
            <a:rect l="l" t="t" r="r" b="b"/>
            <a:pathLst>
              <a:path w="228600" h="647700">
                <a:moveTo>
                  <a:pt x="0" y="0"/>
                </a:moveTo>
                <a:lnTo>
                  <a:pt x="228600" y="0"/>
                </a:lnTo>
                <a:lnTo>
                  <a:pt x="2286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889504" y="6906387"/>
            <a:ext cx="3529584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46"/>
              </a:lnSpc>
            </a:pPr>
            <a:r>
              <a:rPr lang="en-US" sz="2372" b="1">
                <a:solidFill>
                  <a:srgbClr val="F88B00"/>
                </a:solidFill>
                <a:latin typeface="Lato Bold"/>
                <a:ea typeface="Lato Bold"/>
                <a:cs typeface="Lato Bold"/>
                <a:sym typeface="Lato Bold"/>
              </a:rPr>
              <a:t>PENSO, LOGO ESCOLHO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89504" y="7480387"/>
            <a:ext cx="5961888" cy="1879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9"/>
              </a:lnSpc>
            </a:pPr>
            <a:r>
              <a:rPr lang="en-US" sz="3187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Como pode uma organização escolher um rumo quando existem várias alternativas e recursos limitados?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87552" y="3320606"/>
            <a:ext cx="4553712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6"/>
              </a:lnSpc>
            </a:pPr>
            <a:r>
              <a:rPr lang="en-US" sz="2088" b="1">
                <a:solidFill>
                  <a:srgbClr val="003952"/>
                </a:solidFill>
                <a:latin typeface="Lato Bold"/>
                <a:ea typeface="Lato Bold"/>
                <a:cs typeface="Lato Bold"/>
                <a:sym typeface="Lato Bold"/>
              </a:rPr>
              <a:t>Compreender o conceito de estratégia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85216" y="3409874"/>
            <a:ext cx="7936992" cy="1684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8"/>
              </a:lnSpc>
            </a:pPr>
            <a:r>
              <a:rPr lang="en-US" sz="3045" spc="-60">
                <a:solidFill>
                  <a:srgbClr val="003849"/>
                </a:solidFill>
                <a:latin typeface="Lato"/>
                <a:ea typeface="Lato"/>
                <a:cs typeface="Lato"/>
                <a:sym typeface="Lato"/>
              </a:rPr>
              <a:t>Estratégia é a </a:t>
            </a:r>
            <a:r>
              <a:rPr lang="en-US" sz="3045" b="1" spc="-60">
                <a:solidFill>
                  <a:srgbClr val="003849"/>
                </a:solidFill>
                <a:latin typeface="Lato Bold"/>
                <a:ea typeface="Lato Bold"/>
                <a:cs typeface="Lato Bold"/>
                <a:sym typeface="Lato Bold"/>
              </a:rPr>
              <a:t>orientação integrada</a:t>
            </a:r>
            <a:r>
              <a:rPr lang="en-US" sz="3045" spc="-60">
                <a:solidFill>
                  <a:srgbClr val="003849"/>
                </a:solidFill>
                <a:latin typeface="Lato"/>
                <a:ea typeface="Lato"/>
                <a:cs typeface="Lato"/>
                <a:sym typeface="Lato"/>
              </a:rPr>
              <a:t> de longo prazo que articula </a:t>
            </a:r>
            <a:r>
              <a:rPr lang="en-US" sz="3045" b="1" spc="-60">
                <a:solidFill>
                  <a:srgbClr val="003849"/>
                </a:solidFill>
                <a:latin typeface="Lato Bold"/>
                <a:ea typeface="Lato Bold"/>
                <a:cs typeface="Lato Bold"/>
                <a:sym typeface="Lato Bold"/>
              </a:rPr>
              <a:t>objetivos, escolhas, recursos, atividades e posicionamento.</a:t>
            </a:r>
          </a:p>
        </p:txBody>
      </p:sp>
      <p:sp>
        <p:nvSpPr>
          <p:cNvPr id="4" name="Freeform 4"/>
          <p:cNvSpPr/>
          <p:nvPr/>
        </p:nvSpPr>
        <p:spPr>
          <a:xfrm>
            <a:off x="10010775" y="638175"/>
            <a:ext cx="7848600" cy="866775"/>
          </a:xfrm>
          <a:custGeom>
            <a:avLst/>
            <a:gdLst/>
            <a:ahLst/>
            <a:cxnLst/>
            <a:rect l="l" t="t" r="r" b="b"/>
            <a:pathLst>
              <a:path w="7848600" h="866775">
                <a:moveTo>
                  <a:pt x="0" y="0"/>
                </a:moveTo>
                <a:lnTo>
                  <a:pt x="7848600" y="0"/>
                </a:lnTo>
                <a:lnTo>
                  <a:pt x="78486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380976" y="839616"/>
            <a:ext cx="3291840" cy="465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8"/>
              </a:lnSpc>
            </a:pPr>
            <a:r>
              <a:rPr lang="en-US" sz="2691" b="1">
                <a:solidFill>
                  <a:srgbClr val="E48C1B"/>
                </a:solidFill>
                <a:latin typeface="Lato Bold"/>
                <a:ea typeface="Lato Bold"/>
                <a:cs typeface="Lato Bold"/>
                <a:sym typeface="Lato Bold"/>
              </a:rPr>
              <a:t>ESTRATÉGIA NÃO É:</a:t>
            </a:r>
          </a:p>
        </p:txBody>
      </p:sp>
      <p:sp>
        <p:nvSpPr>
          <p:cNvPr id="6" name="Freeform 6"/>
          <p:cNvSpPr/>
          <p:nvPr/>
        </p:nvSpPr>
        <p:spPr>
          <a:xfrm>
            <a:off x="10010775" y="1495425"/>
            <a:ext cx="2619375" cy="1295400"/>
          </a:xfrm>
          <a:custGeom>
            <a:avLst/>
            <a:gdLst/>
            <a:ahLst/>
            <a:cxnLst/>
            <a:rect l="l" t="t" r="r" b="b"/>
            <a:pathLst>
              <a:path w="2619375" h="1295400">
                <a:moveTo>
                  <a:pt x="0" y="0"/>
                </a:moveTo>
                <a:lnTo>
                  <a:pt x="2619375" y="0"/>
                </a:lnTo>
                <a:lnTo>
                  <a:pt x="261937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643616" y="1938369"/>
            <a:ext cx="1481328" cy="406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1"/>
              </a:lnSpc>
            </a:pPr>
            <a:r>
              <a:rPr lang="en-US" sz="2372" b="1">
                <a:solidFill>
                  <a:srgbClr val="003849"/>
                </a:solidFill>
                <a:latin typeface="Lato Bold"/>
                <a:ea typeface="Lato Bold"/>
                <a:cs typeface="Lato Bold"/>
                <a:sym typeface="Lato Bold"/>
              </a:rPr>
              <a:t>OBJETIVO</a:t>
            </a:r>
          </a:p>
        </p:txBody>
      </p:sp>
      <p:sp>
        <p:nvSpPr>
          <p:cNvPr id="8" name="Freeform 8"/>
          <p:cNvSpPr/>
          <p:nvPr/>
        </p:nvSpPr>
        <p:spPr>
          <a:xfrm>
            <a:off x="12620625" y="1495425"/>
            <a:ext cx="5238750" cy="1295400"/>
          </a:xfrm>
          <a:custGeom>
            <a:avLst/>
            <a:gdLst/>
            <a:ahLst/>
            <a:cxnLst/>
            <a:rect l="l" t="t" r="r" b="b"/>
            <a:pathLst>
              <a:path w="5238750" h="1295400">
                <a:moveTo>
                  <a:pt x="0" y="0"/>
                </a:moveTo>
                <a:lnTo>
                  <a:pt x="5238750" y="0"/>
                </a:lnTo>
                <a:lnTo>
                  <a:pt x="52387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002768" y="1774349"/>
            <a:ext cx="3877056" cy="692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5"/>
              </a:lnSpc>
            </a:pPr>
            <a:r>
              <a:rPr lang="en-US" sz="1982" b="1">
                <a:solidFill>
                  <a:srgbClr val="003849"/>
                </a:solidFill>
                <a:latin typeface="Lato Bold"/>
                <a:ea typeface="Lato Bold"/>
                <a:cs typeface="Lato Bold"/>
                <a:sym typeface="Lato Bold"/>
              </a:rPr>
              <a:t>Define o que se pretende alcançar. Estratégia define como e porquê.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010775" y="2571750"/>
            <a:ext cx="2619375" cy="1285875"/>
          </a:xfrm>
          <a:custGeom>
            <a:avLst/>
            <a:gdLst/>
            <a:ahLst/>
            <a:cxnLst/>
            <a:rect l="l" t="t" r="r" b="b"/>
            <a:pathLst>
              <a:path w="2619375" h="1285875">
                <a:moveTo>
                  <a:pt x="0" y="0"/>
                </a:moveTo>
                <a:lnTo>
                  <a:pt x="2619375" y="0"/>
                </a:lnTo>
                <a:lnTo>
                  <a:pt x="26193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620625" y="2571750"/>
            <a:ext cx="5238750" cy="1285875"/>
          </a:xfrm>
          <a:custGeom>
            <a:avLst/>
            <a:gdLst/>
            <a:ahLst/>
            <a:cxnLst/>
            <a:rect l="l" t="t" r="r" b="b"/>
            <a:pathLst>
              <a:path w="5238750" h="1285875">
                <a:moveTo>
                  <a:pt x="0" y="0"/>
                </a:moveTo>
                <a:lnTo>
                  <a:pt x="5238750" y="0"/>
                </a:lnTo>
                <a:lnTo>
                  <a:pt x="52387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3002768" y="2917418"/>
            <a:ext cx="3474720" cy="701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5"/>
              </a:lnSpc>
            </a:pPr>
            <a:r>
              <a:rPr lang="en-US" sz="2017" b="1">
                <a:solidFill>
                  <a:srgbClr val="003849"/>
                </a:solidFill>
                <a:latin typeface="Lato Bold"/>
                <a:ea typeface="Lato Bold"/>
                <a:cs typeface="Lato Bold"/>
                <a:sym typeface="Lato Bold"/>
              </a:rPr>
              <a:t>Traduz a estratégia em etapas</a:t>
            </a:r>
          </a:p>
          <a:p>
            <a:pPr algn="l">
              <a:lnSpc>
                <a:spcPts val="2825"/>
              </a:lnSpc>
            </a:pPr>
            <a:r>
              <a:rPr lang="en-US" sz="2017" b="1">
                <a:solidFill>
                  <a:srgbClr val="003849"/>
                </a:solidFill>
                <a:latin typeface="Lato Bold"/>
                <a:ea typeface="Lato Bold"/>
                <a:cs typeface="Lato Bold"/>
                <a:sym typeface="Lato Bold"/>
              </a:rPr>
              <a:t>e prazos.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0010775" y="3857625"/>
            <a:ext cx="2619375" cy="1285875"/>
          </a:xfrm>
          <a:custGeom>
            <a:avLst/>
            <a:gdLst/>
            <a:ahLst/>
            <a:cxnLst/>
            <a:rect l="l" t="t" r="r" b="b"/>
            <a:pathLst>
              <a:path w="2619375" h="1285875">
                <a:moveTo>
                  <a:pt x="0" y="0"/>
                </a:moveTo>
                <a:lnTo>
                  <a:pt x="2619375" y="0"/>
                </a:lnTo>
                <a:lnTo>
                  <a:pt x="26193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620625" y="3857625"/>
            <a:ext cx="5238750" cy="1285875"/>
          </a:xfrm>
          <a:custGeom>
            <a:avLst/>
            <a:gdLst/>
            <a:ahLst/>
            <a:cxnLst/>
            <a:rect l="l" t="t" r="r" b="b"/>
            <a:pathLst>
              <a:path w="5238750" h="1285875">
                <a:moveTo>
                  <a:pt x="0" y="0"/>
                </a:moveTo>
                <a:lnTo>
                  <a:pt x="5238750" y="0"/>
                </a:lnTo>
                <a:lnTo>
                  <a:pt x="52387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002768" y="4069562"/>
            <a:ext cx="2670048" cy="701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5"/>
              </a:lnSpc>
            </a:pPr>
            <a:r>
              <a:rPr lang="en-US" sz="2017" b="1">
                <a:solidFill>
                  <a:srgbClr val="003849"/>
                </a:solidFill>
                <a:latin typeface="Lato Bold"/>
                <a:ea typeface="Lato Bold"/>
                <a:cs typeface="Lato Bold"/>
                <a:sym typeface="Lato Bold"/>
              </a:rPr>
              <a:t>Ações específicas para alcançar objetivos.</a:t>
            </a:r>
          </a:p>
        </p:txBody>
      </p:sp>
      <p:sp>
        <p:nvSpPr>
          <p:cNvPr id="16" name="Freeform 16"/>
          <p:cNvSpPr/>
          <p:nvPr/>
        </p:nvSpPr>
        <p:spPr>
          <a:xfrm>
            <a:off x="10010775" y="4924425"/>
            <a:ext cx="2619375" cy="1295400"/>
          </a:xfrm>
          <a:custGeom>
            <a:avLst/>
            <a:gdLst/>
            <a:ahLst/>
            <a:cxnLst/>
            <a:rect l="l" t="t" r="r" b="b"/>
            <a:pathLst>
              <a:path w="2619375" h="1295400">
                <a:moveTo>
                  <a:pt x="0" y="0"/>
                </a:moveTo>
                <a:lnTo>
                  <a:pt x="2619375" y="0"/>
                </a:lnTo>
                <a:lnTo>
                  <a:pt x="261937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0533888" y="5394801"/>
            <a:ext cx="1664208" cy="406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1"/>
              </a:lnSpc>
            </a:pPr>
            <a:r>
              <a:rPr lang="en-US" sz="2372" b="1">
                <a:solidFill>
                  <a:srgbClr val="003849"/>
                </a:solidFill>
                <a:latin typeface="Lato Bold"/>
                <a:ea typeface="Lato Bold"/>
                <a:cs typeface="Lato Bold"/>
                <a:sym typeface="Lato Bold"/>
              </a:rPr>
              <a:t>OPERAÇÃO</a:t>
            </a:r>
          </a:p>
        </p:txBody>
      </p:sp>
      <p:sp>
        <p:nvSpPr>
          <p:cNvPr id="18" name="Freeform 18"/>
          <p:cNvSpPr/>
          <p:nvPr/>
        </p:nvSpPr>
        <p:spPr>
          <a:xfrm>
            <a:off x="12620625" y="4924425"/>
            <a:ext cx="5238750" cy="1295400"/>
          </a:xfrm>
          <a:custGeom>
            <a:avLst/>
            <a:gdLst/>
            <a:ahLst/>
            <a:cxnLst/>
            <a:rect l="l" t="t" r="r" b="b"/>
            <a:pathLst>
              <a:path w="5238750" h="1295400">
                <a:moveTo>
                  <a:pt x="0" y="0"/>
                </a:moveTo>
                <a:lnTo>
                  <a:pt x="5238750" y="0"/>
                </a:lnTo>
                <a:lnTo>
                  <a:pt x="52387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3002768" y="5221706"/>
            <a:ext cx="2999232" cy="701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5"/>
              </a:lnSpc>
            </a:pPr>
            <a:r>
              <a:rPr lang="en-US" sz="2017" b="1">
                <a:solidFill>
                  <a:srgbClr val="003849"/>
                </a:solidFill>
                <a:latin typeface="Lato Bold"/>
                <a:ea typeface="Lato Bold"/>
                <a:cs typeface="Lato Bold"/>
                <a:sym typeface="Lato Bold"/>
              </a:rPr>
              <a:t>Execução do dia a dia que entrega resultados.</a:t>
            </a:r>
          </a:p>
        </p:txBody>
      </p:sp>
      <p:sp>
        <p:nvSpPr>
          <p:cNvPr id="20" name="Freeform 20"/>
          <p:cNvSpPr/>
          <p:nvPr/>
        </p:nvSpPr>
        <p:spPr>
          <a:xfrm>
            <a:off x="428625" y="6429375"/>
            <a:ext cx="3276600" cy="2362200"/>
          </a:xfrm>
          <a:custGeom>
            <a:avLst/>
            <a:gdLst/>
            <a:ahLst/>
            <a:cxnLst/>
            <a:rect l="l" t="t" r="r" b="b"/>
            <a:pathLst>
              <a:path w="3276600" h="2362200">
                <a:moveTo>
                  <a:pt x="0" y="0"/>
                </a:moveTo>
                <a:lnTo>
                  <a:pt x="3276600" y="0"/>
                </a:lnTo>
                <a:lnTo>
                  <a:pt x="32766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389888" y="6966962"/>
            <a:ext cx="1335024" cy="430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9"/>
              </a:lnSpc>
            </a:pPr>
            <a:r>
              <a:rPr lang="en-US" sz="2549" b="1">
                <a:solidFill>
                  <a:srgbClr val="E48C1B"/>
                </a:solidFill>
                <a:latin typeface="Lato Bold"/>
                <a:ea typeface="Lato Bold"/>
                <a:cs typeface="Lato Bold"/>
                <a:sym typeface="Lato Bold"/>
              </a:rPr>
              <a:t>ANÁLISE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1520" y="7553219"/>
            <a:ext cx="2724912" cy="65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6"/>
              </a:lnSpc>
            </a:pPr>
            <a:r>
              <a:rPr lang="en-US" sz="1911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Compreender o contexto interno e externo.</a:t>
            </a:r>
          </a:p>
        </p:txBody>
      </p:sp>
      <p:sp>
        <p:nvSpPr>
          <p:cNvPr id="23" name="Freeform 23"/>
          <p:cNvSpPr/>
          <p:nvPr/>
        </p:nvSpPr>
        <p:spPr>
          <a:xfrm>
            <a:off x="3476625" y="7496175"/>
            <a:ext cx="666750" cy="438150"/>
          </a:xfrm>
          <a:custGeom>
            <a:avLst/>
            <a:gdLst/>
            <a:ahLst/>
            <a:cxnLst/>
            <a:rect l="l" t="t" r="r" b="b"/>
            <a:pathLst>
              <a:path w="666750" h="438150">
                <a:moveTo>
                  <a:pt x="0" y="0"/>
                </a:moveTo>
                <a:lnTo>
                  <a:pt x="666750" y="0"/>
                </a:lnTo>
                <a:lnTo>
                  <a:pt x="66675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4133850" y="6429375"/>
            <a:ext cx="3057525" cy="2362200"/>
          </a:xfrm>
          <a:custGeom>
            <a:avLst/>
            <a:gdLst/>
            <a:ahLst/>
            <a:cxnLst/>
            <a:rect l="l" t="t" r="r" b="b"/>
            <a:pathLst>
              <a:path w="3057525" h="2362200">
                <a:moveTo>
                  <a:pt x="0" y="0"/>
                </a:moveTo>
                <a:lnTo>
                  <a:pt x="3057525" y="0"/>
                </a:lnTo>
                <a:lnTo>
                  <a:pt x="30575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4809744" y="6966962"/>
            <a:ext cx="1517904" cy="430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9"/>
              </a:lnSpc>
            </a:pPr>
            <a:r>
              <a:rPr lang="en-US" sz="2549" b="1">
                <a:solidFill>
                  <a:srgbClr val="E48C1B"/>
                </a:solidFill>
                <a:latin typeface="Lato Bold"/>
                <a:ea typeface="Lato Bold"/>
                <a:cs typeface="Lato Bold"/>
                <a:sym typeface="Lato Bold"/>
              </a:rPr>
              <a:t>ESCOLHA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72000" y="7553219"/>
            <a:ext cx="2029968" cy="65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6"/>
              </a:lnSpc>
            </a:pPr>
            <a:r>
              <a:rPr lang="en-US" sz="1911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Definir prioridades e fazer escolhas.</a:t>
            </a:r>
          </a:p>
        </p:txBody>
      </p:sp>
      <p:sp>
        <p:nvSpPr>
          <p:cNvPr id="27" name="Freeform 27"/>
          <p:cNvSpPr/>
          <p:nvPr/>
        </p:nvSpPr>
        <p:spPr>
          <a:xfrm>
            <a:off x="6962775" y="7496175"/>
            <a:ext cx="657225" cy="438150"/>
          </a:xfrm>
          <a:custGeom>
            <a:avLst/>
            <a:gdLst/>
            <a:ahLst/>
            <a:cxnLst/>
            <a:rect l="l" t="t" r="r" b="b"/>
            <a:pathLst>
              <a:path w="657225" h="438150">
                <a:moveTo>
                  <a:pt x="0" y="0"/>
                </a:moveTo>
                <a:lnTo>
                  <a:pt x="657225" y="0"/>
                </a:lnTo>
                <a:lnTo>
                  <a:pt x="65722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7400925" y="6429375"/>
            <a:ext cx="3267075" cy="2362200"/>
          </a:xfrm>
          <a:custGeom>
            <a:avLst/>
            <a:gdLst/>
            <a:ahLst/>
            <a:cxnLst/>
            <a:rect l="l" t="t" r="r" b="b"/>
            <a:pathLst>
              <a:path w="3267075" h="2362200">
                <a:moveTo>
                  <a:pt x="0" y="0"/>
                </a:moveTo>
                <a:lnTo>
                  <a:pt x="3267075" y="0"/>
                </a:lnTo>
                <a:lnTo>
                  <a:pt x="326707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8046720" y="7561843"/>
            <a:ext cx="2176272" cy="639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7"/>
              </a:lnSpc>
            </a:pPr>
            <a:r>
              <a:rPr lang="en-US" sz="184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Alinhar recursos</a:t>
            </a:r>
          </a:p>
          <a:p>
            <a:pPr algn="ctr">
              <a:lnSpc>
                <a:spcPts val="2577"/>
              </a:lnSpc>
            </a:pPr>
            <a:r>
              <a:rPr lang="en-US" sz="184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e executar com foco.</a:t>
            </a:r>
          </a:p>
        </p:txBody>
      </p:sp>
      <p:sp>
        <p:nvSpPr>
          <p:cNvPr id="30" name="Freeform 30"/>
          <p:cNvSpPr/>
          <p:nvPr/>
        </p:nvSpPr>
        <p:spPr>
          <a:xfrm>
            <a:off x="1733550" y="8572500"/>
            <a:ext cx="666750" cy="428625"/>
          </a:xfrm>
          <a:custGeom>
            <a:avLst/>
            <a:gdLst/>
            <a:ahLst/>
            <a:cxnLst/>
            <a:rect l="l" t="t" r="r" b="b"/>
            <a:pathLst>
              <a:path w="666750" h="428625">
                <a:moveTo>
                  <a:pt x="0" y="0"/>
                </a:moveTo>
                <a:lnTo>
                  <a:pt x="666750" y="0"/>
                </a:lnTo>
                <a:lnTo>
                  <a:pt x="6667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952625" y="8782050"/>
            <a:ext cx="7191375" cy="647700"/>
          </a:xfrm>
          <a:custGeom>
            <a:avLst/>
            <a:gdLst/>
            <a:ahLst/>
            <a:cxnLst/>
            <a:rect l="l" t="t" r="r" b="b"/>
            <a:pathLst>
              <a:path w="7191375" h="647700">
                <a:moveTo>
                  <a:pt x="0" y="0"/>
                </a:moveTo>
                <a:lnTo>
                  <a:pt x="7191375" y="0"/>
                </a:lnTo>
                <a:lnTo>
                  <a:pt x="7191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8924925" y="8572500"/>
            <a:ext cx="219075" cy="857250"/>
          </a:xfrm>
          <a:custGeom>
            <a:avLst/>
            <a:gdLst/>
            <a:ahLst/>
            <a:cxnLst/>
            <a:rect l="l" t="t" r="r" b="b"/>
            <a:pathLst>
              <a:path w="219075" h="857250">
                <a:moveTo>
                  <a:pt x="0" y="0"/>
                </a:moveTo>
                <a:lnTo>
                  <a:pt x="219075" y="0"/>
                </a:lnTo>
                <a:lnTo>
                  <a:pt x="2190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1096625" y="6429375"/>
            <a:ext cx="7191375" cy="3429000"/>
          </a:xfrm>
          <a:custGeom>
            <a:avLst/>
            <a:gdLst/>
            <a:ahLst/>
            <a:cxnLst/>
            <a:rect l="l" t="t" r="r" b="b"/>
            <a:pathLst>
              <a:path w="7191375" h="3429000">
                <a:moveTo>
                  <a:pt x="0" y="0"/>
                </a:moveTo>
                <a:lnTo>
                  <a:pt x="7191375" y="0"/>
                </a:lnTo>
                <a:lnTo>
                  <a:pt x="719137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1534775" y="7067550"/>
            <a:ext cx="1314450" cy="2152650"/>
          </a:xfrm>
          <a:custGeom>
            <a:avLst/>
            <a:gdLst/>
            <a:ahLst/>
            <a:cxnLst/>
            <a:rect l="l" t="t" r="r" b="b"/>
            <a:pathLst>
              <a:path w="1314450" h="2152650">
                <a:moveTo>
                  <a:pt x="0" y="0"/>
                </a:moveTo>
                <a:lnTo>
                  <a:pt x="1314450" y="0"/>
                </a:lnTo>
                <a:lnTo>
                  <a:pt x="1314450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2839700" y="7286625"/>
            <a:ext cx="228600" cy="1933575"/>
          </a:xfrm>
          <a:custGeom>
            <a:avLst/>
            <a:gdLst/>
            <a:ahLst/>
            <a:cxnLst/>
            <a:rect l="l" t="t" r="r" b="b"/>
            <a:pathLst>
              <a:path w="228600" h="1933575">
                <a:moveTo>
                  <a:pt x="0" y="0"/>
                </a:moveTo>
                <a:lnTo>
                  <a:pt x="228600" y="0"/>
                </a:lnTo>
                <a:lnTo>
                  <a:pt x="2286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3350240" y="7417685"/>
            <a:ext cx="4133088" cy="152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5"/>
              </a:lnSpc>
            </a:pPr>
            <a:r>
              <a:rPr lang="en-US" sz="2939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Porque é que não basta ter apenas um objetivo para definir a estratégia?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521440" y="6428700"/>
            <a:ext cx="1207008" cy="3178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02"/>
              </a:lnSpc>
            </a:pPr>
            <a:r>
              <a:rPr lang="en-US" sz="18501" b="1">
                <a:solidFill>
                  <a:srgbClr val="E48C1B"/>
                </a:solidFill>
                <a:latin typeface="Lato Bold"/>
                <a:ea typeface="Lato Bold"/>
                <a:cs typeface="Lato Bold"/>
                <a:sym typeface="Lato Bold"/>
              </a:rPr>
              <a:t>?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668512" y="6979449"/>
            <a:ext cx="877824" cy="405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1"/>
              </a:lnSpc>
            </a:pPr>
            <a:r>
              <a:rPr lang="en-US" sz="2407" b="1">
                <a:solidFill>
                  <a:srgbClr val="E48C1B"/>
                </a:solidFill>
                <a:latin typeface="Lato Bold"/>
                <a:ea typeface="Lato Bold"/>
                <a:cs typeface="Lato Bold"/>
                <a:sym typeface="Lato Bold"/>
              </a:rPr>
              <a:t>AÇÃO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85216" y="412142"/>
            <a:ext cx="6437376" cy="1286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68"/>
              </a:lnSpc>
            </a:pPr>
            <a:r>
              <a:rPr lang="en-US" sz="7477" b="1">
                <a:solidFill>
                  <a:srgbClr val="003849"/>
                </a:solidFill>
                <a:latin typeface="Lato Bold"/>
                <a:ea typeface="Lato Bold"/>
                <a:cs typeface="Lato Bold"/>
                <a:sym typeface="Lato Bold"/>
              </a:rPr>
              <a:t>CONCEITO DE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85216" y="1452374"/>
            <a:ext cx="6437376" cy="146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07"/>
              </a:lnSpc>
            </a:pPr>
            <a:r>
              <a:rPr lang="en-US" sz="8505" b="1">
                <a:solidFill>
                  <a:srgbClr val="E48C1B"/>
                </a:solidFill>
                <a:latin typeface="Lato Bold"/>
                <a:ea typeface="Lato Bold"/>
                <a:cs typeface="Lato Bold"/>
                <a:sym typeface="Lato Bold"/>
              </a:rPr>
              <a:t>ESTRATÉGIA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844784" y="3094825"/>
            <a:ext cx="1024128" cy="3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1"/>
              </a:lnSpc>
            </a:pPr>
            <a:r>
              <a:rPr lang="en-US" sz="2337" b="1">
                <a:solidFill>
                  <a:srgbClr val="003849"/>
                </a:solidFill>
                <a:latin typeface="Lato Bold"/>
                <a:ea typeface="Lato Bold"/>
                <a:cs typeface="Lato Bold"/>
                <a:sym typeface="Lato Bold"/>
              </a:rPr>
              <a:t>PLANO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844784" y="4236682"/>
            <a:ext cx="1060704" cy="3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1"/>
              </a:lnSpc>
            </a:pPr>
            <a:r>
              <a:rPr lang="en-US" sz="2337" b="1">
                <a:solidFill>
                  <a:srgbClr val="003849"/>
                </a:solidFill>
                <a:latin typeface="Lato Bold"/>
                <a:ea typeface="Lato Bold"/>
                <a:cs typeface="Lato Bold"/>
                <a:sym typeface="Lato Bold"/>
              </a:rPr>
              <a:t>TÁTICA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03504" y="581366"/>
            <a:ext cx="9454896" cy="905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8"/>
              </a:lnSpc>
            </a:pPr>
            <a:r>
              <a:rPr lang="en-US" sz="6768" b="1">
                <a:solidFill>
                  <a:srgbClr val="003850"/>
                </a:solidFill>
                <a:latin typeface="Lato Bold"/>
                <a:ea typeface="Lato Bold"/>
                <a:cs typeface="Lato Bold"/>
                <a:sym typeface="Lato Bold"/>
              </a:rPr>
              <a:t>NÍVEIS DE ESTRATÉGIA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03504" y="1516761"/>
            <a:ext cx="9564624" cy="61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6"/>
              </a:lnSpc>
            </a:pPr>
            <a:r>
              <a:rPr lang="en-US" sz="4038" b="1">
                <a:solidFill>
                  <a:srgbClr val="E47400"/>
                </a:solidFill>
                <a:latin typeface="Lato Bold"/>
                <a:ea typeface="Lato Bold"/>
                <a:cs typeface="Lato Bold"/>
                <a:sym typeface="Lato Bold"/>
              </a:rPr>
              <a:t>Três níveis, um alinhamento que cria valor</a:t>
            </a:r>
          </a:p>
        </p:txBody>
      </p:sp>
      <p:sp>
        <p:nvSpPr>
          <p:cNvPr id="5" name="Freeform 5"/>
          <p:cNvSpPr/>
          <p:nvPr/>
        </p:nvSpPr>
        <p:spPr>
          <a:xfrm>
            <a:off x="2171700" y="2143125"/>
            <a:ext cx="3276600" cy="3000375"/>
          </a:xfrm>
          <a:custGeom>
            <a:avLst/>
            <a:gdLst/>
            <a:ahLst/>
            <a:cxnLst/>
            <a:rect l="l" t="t" r="r" b="b"/>
            <a:pathLst>
              <a:path w="3276600" h="3000375">
                <a:moveTo>
                  <a:pt x="0" y="0"/>
                </a:moveTo>
                <a:lnTo>
                  <a:pt x="3276600" y="0"/>
                </a:lnTo>
                <a:lnTo>
                  <a:pt x="327660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761488" y="4076700"/>
            <a:ext cx="1938528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sz="2124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CORPORATIVA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61488" y="4519041"/>
            <a:ext cx="1938528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6"/>
              </a:lnSpc>
            </a:pPr>
            <a:r>
              <a:rPr lang="en-US" sz="2088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visão e portfólio</a:t>
            </a:r>
          </a:p>
        </p:txBody>
      </p:sp>
      <p:sp>
        <p:nvSpPr>
          <p:cNvPr id="8" name="Freeform 8"/>
          <p:cNvSpPr/>
          <p:nvPr/>
        </p:nvSpPr>
        <p:spPr>
          <a:xfrm>
            <a:off x="4352925" y="3429000"/>
            <a:ext cx="2181225" cy="428625"/>
          </a:xfrm>
          <a:custGeom>
            <a:avLst/>
            <a:gdLst/>
            <a:ahLst/>
            <a:cxnLst/>
            <a:rect l="l" t="t" r="r" b="b"/>
            <a:pathLst>
              <a:path w="2181225" h="428625">
                <a:moveTo>
                  <a:pt x="0" y="0"/>
                </a:moveTo>
                <a:lnTo>
                  <a:pt x="2181225" y="0"/>
                </a:lnTo>
                <a:lnTo>
                  <a:pt x="2181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6638544" y="3110484"/>
            <a:ext cx="2816352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4"/>
              </a:lnSpc>
            </a:pPr>
            <a:r>
              <a:rPr lang="en-US" sz="2195" b="1">
                <a:solidFill>
                  <a:srgbClr val="003850"/>
                </a:solidFill>
                <a:latin typeface="Lato Bold"/>
                <a:ea typeface="Lato Bold"/>
                <a:cs typeface="Lato Bold"/>
                <a:sym typeface="Lato Bold"/>
              </a:rPr>
              <a:t>Estratégia Corporativa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38544" y="3544216"/>
            <a:ext cx="3438144" cy="1030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1"/>
              </a:lnSpc>
            </a:pPr>
            <a:r>
              <a:rPr lang="en-US" sz="2124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define os negócios e as áreas onde atuar e gere o portfólio de atividades.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04925" y="4924425"/>
            <a:ext cx="5010150" cy="1933575"/>
          </a:xfrm>
          <a:custGeom>
            <a:avLst/>
            <a:gdLst/>
            <a:ahLst/>
            <a:cxnLst/>
            <a:rect l="l" t="t" r="r" b="b"/>
            <a:pathLst>
              <a:path w="5010150" h="1933575">
                <a:moveTo>
                  <a:pt x="0" y="0"/>
                </a:moveTo>
                <a:lnTo>
                  <a:pt x="5010150" y="0"/>
                </a:lnTo>
                <a:lnTo>
                  <a:pt x="50101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779776" y="5656897"/>
            <a:ext cx="192024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9"/>
              </a:lnSpc>
            </a:pPr>
            <a:r>
              <a:rPr lang="en-US" sz="2407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DE NEGÓCIO</a:t>
            </a:r>
          </a:p>
        </p:txBody>
      </p:sp>
      <p:sp>
        <p:nvSpPr>
          <p:cNvPr id="13" name="Freeform 13"/>
          <p:cNvSpPr/>
          <p:nvPr/>
        </p:nvSpPr>
        <p:spPr>
          <a:xfrm>
            <a:off x="5438775" y="5572125"/>
            <a:ext cx="1095375" cy="428625"/>
          </a:xfrm>
          <a:custGeom>
            <a:avLst/>
            <a:gdLst/>
            <a:ahLst/>
            <a:cxnLst/>
            <a:rect l="l" t="t" r="r" b="b"/>
            <a:pathLst>
              <a:path w="1095375" h="428625">
                <a:moveTo>
                  <a:pt x="0" y="0"/>
                </a:moveTo>
                <a:lnTo>
                  <a:pt x="1095375" y="0"/>
                </a:lnTo>
                <a:lnTo>
                  <a:pt x="10953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6638544" y="5300853"/>
            <a:ext cx="277977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6"/>
              </a:lnSpc>
            </a:pPr>
            <a:r>
              <a:rPr lang="en-US" sz="2230" b="1">
                <a:solidFill>
                  <a:srgbClr val="007F7B"/>
                </a:solidFill>
                <a:latin typeface="Lato Bold"/>
                <a:ea typeface="Lato Bold"/>
                <a:cs typeface="Lato Bold"/>
                <a:sym typeface="Lato Bold"/>
              </a:rPr>
              <a:t>Estratégia de Negócio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638544" y="5694199"/>
            <a:ext cx="3438144" cy="1030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1"/>
              </a:lnSpc>
            </a:pPr>
            <a:r>
              <a:rPr lang="en-US" sz="2124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determina como competir em mercados ou segmentos específicos.</a:t>
            </a:r>
          </a:p>
        </p:txBody>
      </p:sp>
      <p:sp>
        <p:nvSpPr>
          <p:cNvPr id="16" name="Freeform 16"/>
          <p:cNvSpPr/>
          <p:nvPr/>
        </p:nvSpPr>
        <p:spPr>
          <a:xfrm>
            <a:off x="428625" y="6858000"/>
            <a:ext cx="6762750" cy="1933575"/>
          </a:xfrm>
          <a:custGeom>
            <a:avLst/>
            <a:gdLst/>
            <a:ahLst/>
            <a:cxnLst/>
            <a:rect l="l" t="t" r="r" b="b"/>
            <a:pathLst>
              <a:path w="6762750" h="1933575">
                <a:moveTo>
                  <a:pt x="0" y="0"/>
                </a:moveTo>
                <a:lnTo>
                  <a:pt x="6762750" y="0"/>
                </a:lnTo>
                <a:lnTo>
                  <a:pt x="67627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798064" y="7417499"/>
            <a:ext cx="1883664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7"/>
              </a:lnSpc>
            </a:pPr>
            <a:r>
              <a:rPr lang="en-US" sz="2514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FUNCIONAL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98064" y="7903464"/>
            <a:ext cx="188366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6"/>
              </a:lnSpc>
            </a:pPr>
            <a:r>
              <a:rPr lang="en-US" sz="223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como executar</a:t>
            </a:r>
          </a:p>
        </p:txBody>
      </p:sp>
      <p:sp>
        <p:nvSpPr>
          <p:cNvPr id="19" name="Freeform 19"/>
          <p:cNvSpPr/>
          <p:nvPr/>
        </p:nvSpPr>
        <p:spPr>
          <a:xfrm>
            <a:off x="6305550" y="7286625"/>
            <a:ext cx="666750" cy="428625"/>
          </a:xfrm>
          <a:custGeom>
            <a:avLst/>
            <a:gdLst/>
            <a:ahLst/>
            <a:cxnLst/>
            <a:rect l="l" t="t" r="r" b="b"/>
            <a:pathLst>
              <a:path w="666750" h="428625">
                <a:moveTo>
                  <a:pt x="0" y="0"/>
                </a:moveTo>
                <a:lnTo>
                  <a:pt x="666750" y="0"/>
                </a:lnTo>
                <a:lnTo>
                  <a:pt x="6667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7059168" y="7306818"/>
            <a:ext cx="246888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9"/>
              </a:lnSpc>
            </a:pPr>
            <a:r>
              <a:rPr lang="en-US" sz="2124" b="1">
                <a:solidFill>
                  <a:srgbClr val="E47400"/>
                </a:solidFill>
                <a:latin typeface="Lato Bold"/>
                <a:ea typeface="Lato Bold"/>
                <a:cs typeface="Lato Bold"/>
                <a:sym typeface="Lato Bold"/>
              </a:rPr>
              <a:t>Estratégia Funcional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095744" y="7782062"/>
            <a:ext cx="3438144" cy="937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5"/>
              </a:lnSpc>
            </a:pPr>
            <a:r>
              <a:rPr lang="en-US" sz="191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mobiliza as áreas da organização para criar vantagem e apoiar a estratégia de negócio.</a:t>
            </a:r>
          </a:p>
        </p:txBody>
      </p:sp>
      <p:sp>
        <p:nvSpPr>
          <p:cNvPr id="22" name="Freeform 22"/>
          <p:cNvSpPr/>
          <p:nvPr/>
        </p:nvSpPr>
        <p:spPr>
          <a:xfrm>
            <a:off x="0" y="9001125"/>
            <a:ext cx="10458450" cy="1285875"/>
          </a:xfrm>
          <a:custGeom>
            <a:avLst/>
            <a:gdLst/>
            <a:ahLst/>
            <a:cxnLst/>
            <a:rect l="l" t="t" r="r" b="b"/>
            <a:pathLst>
              <a:path w="10458450" h="1285875">
                <a:moveTo>
                  <a:pt x="0" y="0"/>
                </a:moveTo>
                <a:lnTo>
                  <a:pt x="10458450" y="0"/>
                </a:lnTo>
                <a:lnTo>
                  <a:pt x="104584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603504" y="9187434"/>
            <a:ext cx="8247888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2"/>
              </a:lnSpc>
            </a:pPr>
            <a:r>
              <a:rPr lang="en-US" sz="2585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Do propósito do grupo à ação no dia a dia:</a:t>
            </a:r>
          </a:p>
          <a:p>
            <a:pPr algn="l">
              <a:lnSpc>
                <a:spcPts val="3102"/>
              </a:lnSpc>
            </a:pPr>
            <a:r>
              <a:rPr lang="en-US" sz="2585" b="1">
                <a:solidFill>
                  <a:srgbClr val="E47400"/>
                </a:solidFill>
                <a:latin typeface="Lato Bold"/>
                <a:ea typeface="Lato Bold"/>
                <a:cs typeface="Lato Bold"/>
                <a:sym typeface="Lato Bold"/>
              </a:rPr>
              <a:t>cada nível tem decisões próprias, mas interdependentes.</a:t>
            </a:r>
          </a:p>
        </p:txBody>
      </p:sp>
      <p:sp>
        <p:nvSpPr>
          <p:cNvPr id="24" name="Freeform 24"/>
          <p:cNvSpPr/>
          <p:nvPr/>
        </p:nvSpPr>
        <p:spPr>
          <a:xfrm>
            <a:off x="10668000" y="1924050"/>
            <a:ext cx="7191375" cy="8153400"/>
          </a:xfrm>
          <a:custGeom>
            <a:avLst/>
            <a:gdLst/>
            <a:ahLst/>
            <a:cxnLst/>
            <a:rect l="l" t="t" r="r" b="b"/>
            <a:pathLst>
              <a:path w="7191375" h="8153400">
                <a:moveTo>
                  <a:pt x="0" y="0"/>
                </a:moveTo>
                <a:lnTo>
                  <a:pt x="7191375" y="0"/>
                </a:lnTo>
                <a:lnTo>
                  <a:pt x="7191375" y="8153400"/>
                </a:lnTo>
                <a:lnTo>
                  <a:pt x="0" y="8153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1100816" y="2380488"/>
            <a:ext cx="2706624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9"/>
              </a:lnSpc>
            </a:pPr>
            <a:r>
              <a:rPr lang="en-US" sz="2266" b="1">
                <a:solidFill>
                  <a:srgbClr val="003850"/>
                </a:solidFill>
                <a:latin typeface="Lato Bold"/>
                <a:ea typeface="Lato Bold"/>
                <a:cs typeface="Lato Bold"/>
                <a:sym typeface="Lato Bold"/>
              </a:rPr>
              <a:t>EXEMPLO PRÁTICO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100816" y="2823018"/>
            <a:ext cx="5596128" cy="291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lang="en-US" sz="176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Grupo empresarial com várias marcas e departamentos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100816" y="3535109"/>
            <a:ext cx="1682496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8"/>
              </a:lnSpc>
            </a:pPr>
            <a:r>
              <a:rPr lang="en-US" sz="1840" b="1">
                <a:solidFill>
                  <a:srgbClr val="007F7B"/>
                </a:solidFill>
                <a:latin typeface="Lato Bold"/>
                <a:ea typeface="Lato Bold"/>
                <a:cs typeface="Lato Bold"/>
                <a:sym typeface="Lato Bold"/>
              </a:rPr>
              <a:t>CORPORATIVA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100816" y="3860204"/>
            <a:ext cx="4572000" cy="61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9"/>
              </a:lnSpc>
            </a:pPr>
            <a:r>
              <a:rPr lang="en-US" sz="1876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escolher em que setores atuar e quais marcas desenvolver ou descontinuar.</a:t>
            </a:r>
          </a:p>
        </p:txBody>
      </p:sp>
      <p:sp>
        <p:nvSpPr>
          <p:cNvPr id="29" name="Freeform 29"/>
          <p:cNvSpPr/>
          <p:nvPr/>
        </p:nvSpPr>
        <p:spPr>
          <a:xfrm>
            <a:off x="10877550" y="4495800"/>
            <a:ext cx="6762750" cy="219075"/>
          </a:xfrm>
          <a:custGeom>
            <a:avLst/>
            <a:gdLst/>
            <a:ahLst/>
            <a:cxnLst/>
            <a:rect l="l" t="t" r="r" b="b"/>
            <a:pathLst>
              <a:path w="6762750" h="219075">
                <a:moveTo>
                  <a:pt x="0" y="0"/>
                </a:moveTo>
                <a:lnTo>
                  <a:pt x="6762750" y="0"/>
                </a:lnTo>
                <a:lnTo>
                  <a:pt x="67627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1100816" y="5247200"/>
            <a:ext cx="4572000" cy="586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2"/>
              </a:lnSpc>
            </a:pPr>
            <a:r>
              <a:rPr lang="en-US" sz="184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definir propostas de valor e posicionamento de cada marca no seu mercado.</a:t>
            </a:r>
          </a:p>
        </p:txBody>
      </p:sp>
      <p:sp>
        <p:nvSpPr>
          <p:cNvPr id="31" name="Freeform 31"/>
          <p:cNvSpPr/>
          <p:nvPr/>
        </p:nvSpPr>
        <p:spPr>
          <a:xfrm>
            <a:off x="10877550" y="6000750"/>
            <a:ext cx="4152900" cy="219075"/>
          </a:xfrm>
          <a:custGeom>
            <a:avLst/>
            <a:gdLst/>
            <a:ahLst/>
            <a:cxnLst/>
            <a:rect l="l" t="t" r="r" b="b"/>
            <a:pathLst>
              <a:path w="4152900" h="219075">
                <a:moveTo>
                  <a:pt x="0" y="0"/>
                </a:moveTo>
                <a:lnTo>
                  <a:pt x="4152900" y="0"/>
                </a:lnTo>
                <a:lnTo>
                  <a:pt x="41529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11100816" y="6327648"/>
            <a:ext cx="1353312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6"/>
              </a:lnSpc>
            </a:pPr>
            <a:r>
              <a:rPr lang="en-US" sz="1805" b="1">
                <a:solidFill>
                  <a:srgbClr val="E47400"/>
                </a:solidFill>
                <a:latin typeface="Lato Bold"/>
                <a:ea typeface="Lato Bold"/>
                <a:cs typeface="Lato Bold"/>
                <a:sym typeface="Lato Bold"/>
              </a:rPr>
              <a:t>FUNCIONAL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100816" y="6634991"/>
            <a:ext cx="3438144" cy="1259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7"/>
              </a:lnSpc>
            </a:pPr>
            <a:r>
              <a:rPr lang="en-US" sz="1805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marketing, produção, finanças, recursos humanos e outras áreas implementam e sustentam as escolhas competitivas.</a:t>
            </a:r>
          </a:p>
        </p:txBody>
      </p:sp>
      <p:sp>
        <p:nvSpPr>
          <p:cNvPr id="34" name="Freeform 34"/>
          <p:cNvSpPr/>
          <p:nvPr/>
        </p:nvSpPr>
        <p:spPr>
          <a:xfrm>
            <a:off x="11315700" y="5353050"/>
            <a:ext cx="6972300" cy="4724400"/>
          </a:xfrm>
          <a:custGeom>
            <a:avLst/>
            <a:gdLst/>
            <a:ahLst/>
            <a:cxnLst/>
            <a:rect l="l" t="t" r="r" b="b"/>
            <a:pathLst>
              <a:path w="6972300" h="4724400">
                <a:moveTo>
                  <a:pt x="0" y="0"/>
                </a:moveTo>
                <a:lnTo>
                  <a:pt x="6972300" y="0"/>
                </a:lnTo>
                <a:lnTo>
                  <a:pt x="6972300" y="4724400"/>
                </a:ln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 rot="-1080000">
            <a:off x="14808924" y="6448464"/>
            <a:ext cx="1554480" cy="484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5"/>
              </a:lnSpc>
            </a:pPr>
            <a:r>
              <a:rPr lang="en-US" sz="1805" b="1">
                <a:solidFill>
                  <a:srgbClr val="003850"/>
                </a:solidFill>
                <a:latin typeface="Lato Bold"/>
                <a:ea typeface="Lato Bold"/>
                <a:cs typeface="Lato Bold"/>
                <a:sym typeface="Lato Bold"/>
              </a:rPr>
              <a:t>GRUPO EMPRESARIAL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779776" y="6109525"/>
            <a:ext cx="1938528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9"/>
              </a:lnSpc>
            </a:pPr>
            <a:r>
              <a:rPr lang="en-US" sz="226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como competir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100816" y="4908042"/>
            <a:ext cx="1444752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6"/>
              </a:lnSpc>
            </a:pPr>
            <a:r>
              <a:rPr lang="en-US" sz="1805" b="1">
                <a:solidFill>
                  <a:srgbClr val="007F7B"/>
                </a:solidFill>
                <a:latin typeface="Lato Bold"/>
                <a:ea typeface="Lato Bold"/>
                <a:cs typeface="Lato Bold"/>
                <a:sym typeface="Lato Bold"/>
              </a:rPr>
              <a:t>DE NEGÓCIO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30352" y="542925"/>
            <a:ext cx="8887968" cy="96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26"/>
              </a:lnSpc>
            </a:pPr>
            <a:r>
              <a:rPr lang="en-US" sz="6271" b="1">
                <a:solidFill>
                  <a:srgbClr val="003F54"/>
                </a:solidFill>
                <a:latin typeface="Lato Bold"/>
                <a:ea typeface="Lato Bold"/>
                <a:cs typeface="Lato Bold"/>
                <a:sym typeface="Lato Bold"/>
              </a:rPr>
              <a:t>PROCESSO DE ANÁLISE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0352" y="1502283"/>
            <a:ext cx="10094976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37"/>
              </a:lnSpc>
            </a:pPr>
            <a:r>
              <a:rPr lang="en-US" sz="5031" b="1">
                <a:solidFill>
                  <a:srgbClr val="FF914D"/>
                </a:solidFill>
                <a:latin typeface="Lato Bold"/>
                <a:ea typeface="Lato Bold"/>
                <a:cs typeface="Lato Bold"/>
                <a:sym typeface="Lato Bold"/>
              </a:rPr>
              <a:t>E PLANEAMENTO ESTRATÉGICO</a:t>
            </a:r>
          </a:p>
        </p:txBody>
      </p:sp>
      <p:sp>
        <p:nvSpPr>
          <p:cNvPr id="5" name="Freeform 5"/>
          <p:cNvSpPr/>
          <p:nvPr/>
        </p:nvSpPr>
        <p:spPr>
          <a:xfrm>
            <a:off x="428625" y="3000375"/>
            <a:ext cx="228600" cy="3000375"/>
          </a:xfrm>
          <a:custGeom>
            <a:avLst/>
            <a:gdLst/>
            <a:ahLst/>
            <a:cxnLst/>
            <a:rect l="l" t="t" r="r" b="b"/>
            <a:pathLst>
              <a:path w="228600" h="3000375">
                <a:moveTo>
                  <a:pt x="0" y="0"/>
                </a:moveTo>
                <a:lnTo>
                  <a:pt x="228600" y="0"/>
                </a:lnTo>
                <a:lnTo>
                  <a:pt x="22860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87552" y="3158192"/>
            <a:ext cx="4828032" cy="1598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2"/>
              </a:lnSpc>
            </a:pPr>
            <a:r>
              <a:rPr lang="en-US" sz="2301" b="1">
                <a:solidFill>
                  <a:srgbClr val="003F54"/>
                </a:solidFill>
                <a:latin typeface="Lato Bold"/>
                <a:ea typeface="Lato Bold"/>
                <a:cs typeface="Lato Bold"/>
                <a:sym typeface="Lato Bold"/>
              </a:rPr>
              <a:t>A estratégia é um ciclo contínuo que liga diagnóstico, escolhas e ação, com revisão permanente à luz da realidade em mudança.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7552" y="4967561"/>
            <a:ext cx="5065776" cy="798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2"/>
              </a:lnSpc>
            </a:pPr>
            <a:r>
              <a:rPr lang="en-US" sz="2301" b="1">
                <a:solidFill>
                  <a:srgbClr val="003F54"/>
                </a:solidFill>
                <a:latin typeface="Lato Bold"/>
                <a:ea typeface="Lato Bold"/>
                <a:cs typeface="Lato Bold"/>
                <a:sym typeface="Lato Bold"/>
              </a:rPr>
              <a:t>Ferramentas apoiam o diagnóstico;</a:t>
            </a:r>
          </a:p>
          <a:p>
            <a:pPr algn="l">
              <a:lnSpc>
                <a:spcPts val="3222"/>
              </a:lnSpc>
            </a:pPr>
            <a:r>
              <a:rPr lang="en-US" sz="2301" b="1">
                <a:solidFill>
                  <a:srgbClr val="003F54"/>
                </a:solidFill>
                <a:latin typeface="Lato Bold"/>
                <a:ea typeface="Lato Bold"/>
                <a:cs typeface="Lato Bold"/>
                <a:sym typeface="Lato Bold"/>
              </a:rPr>
              <a:t>o julgamento do gestor faz a diferença.</a:t>
            </a:r>
          </a:p>
        </p:txBody>
      </p:sp>
      <p:sp>
        <p:nvSpPr>
          <p:cNvPr id="8" name="Freeform 8"/>
          <p:cNvSpPr/>
          <p:nvPr/>
        </p:nvSpPr>
        <p:spPr>
          <a:xfrm>
            <a:off x="10448925" y="3429000"/>
            <a:ext cx="3924300" cy="4076700"/>
          </a:xfrm>
          <a:custGeom>
            <a:avLst/>
            <a:gdLst/>
            <a:ahLst/>
            <a:cxnLst/>
            <a:rect l="l" t="t" r="r" b="b"/>
            <a:pathLst>
              <a:path w="3924300" h="4076700">
                <a:moveTo>
                  <a:pt x="0" y="0"/>
                </a:moveTo>
                <a:lnTo>
                  <a:pt x="3924300" y="0"/>
                </a:lnTo>
                <a:lnTo>
                  <a:pt x="3924300" y="4076700"/>
                </a:lnTo>
                <a:lnTo>
                  <a:pt x="0" y="4076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1594592" y="4357688"/>
            <a:ext cx="1773936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7"/>
              </a:lnSpc>
            </a:pPr>
            <a:r>
              <a:rPr lang="en-US" sz="2656" b="1">
                <a:solidFill>
                  <a:srgbClr val="003F54"/>
                </a:solidFill>
                <a:latin typeface="Lato Bold"/>
                <a:ea typeface="Lato Bold"/>
                <a:cs typeface="Lato Bold"/>
                <a:sym typeface="Lato Bold"/>
              </a:rPr>
              <a:t>CICLO ITERATIVO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356848" y="5495108"/>
            <a:ext cx="2212848" cy="1162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2"/>
              </a:lnSpc>
            </a:pPr>
            <a:r>
              <a:rPr lang="en-US" sz="2230" b="1">
                <a:solidFill>
                  <a:srgbClr val="003F54"/>
                </a:solidFill>
                <a:latin typeface="Lato Bold"/>
                <a:ea typeface="Lato Bold"/>
                <a:cs typeface="Lato Bold"/>
                <a:sym typeface="Lato Bold"/>
              </a:rPr>
              <a:t>revé e ajusta decisões quando o ambiente muda</a:t>
            </a:r>
          </a:p>
        </p:txBody>
      </p:sp>
      <p:sp>
        <p:nvSpPr>
          <p:cNvPr id="11" name="Freeform 11"/>
          <p:cNvSpPr/>
          <p:nvPr/>
        </p:nvSpPr>
        <p:spPr>
          <a:xfrm>
            <a:off x="8924925" y="1924050"/>
            <a:ext cx="2181225" cy="1724025"/>
          </a:xfrm>
          <a:custGeom>
            <a:avLst/>
            <a:gdLst/>
            <a:ahLst/>
            <a:cxnLst/>
            <a:rect l="l" t="t" r="r" b="b"/>
            <a:pathLst>
              <a:path w="2181225" h="1724025">
                <a:moveTo>
                  <a:pt x="0" y="0"/>
                </a:moveTo>
                <a:lnTo>
                  <a:pt x="2181225" y="0"/>
                </a:lnTo>
                <a:lnTo>
                  <a:pt x="2181225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925550" y="2143125"/>
            <a:ext cx="1752600" cy="1285875"/>
          </a:xfrm>
          <a:custGeom>
            <a:avLst/>
            <a:gdLst/>
            <a:ahLst/>
            <a:cxnLst/>
            <a:rect l="l" t="t" r="r" b="b"/>
            <a:pathLst>
              <a:path w="1752600" h="1285875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925550" y="7496175"/>
            <a:ext cx="1971675" cy="1504950"/>
          </a:xfrm>
          <a:custGeom>
            <a:avLst/>
            <a:gdLst/>
            <a:ahLst/>
            <a:cxnLst/>
            <a:rect l="l" t="t" r="r" b="b"/>
            <a:pathLst>
              <a:path w="1971675" h="1504950">
                <a:moveTo>
                  <a:pt x="0" y="0"/>
                </a:moveTo>
                <a:lnTo>
                  <a:pt x="1971675" y="0"/>
                </a:lnTo>
                <a:lnTo>
                  <a:pt x="19716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144000" y="7715250"/>
            <a:ext cx="1962150" cy="1285875"/>
          </a:xfrm>
          <a:custGeom>
            <a:avLst/>
            <a:gdLst/>
            <a:ahLst/>
            <a:cxnLst/>
            <a:rect l="l" t="t" r="r" b="b"/>
            <a:pathLst>
              <a:path w="1962150" h="1285875">
                <a:moveTo>
                  <a:pt x="0" y="0"/>
                </a:moveTo>
                <a:lnTo>
                  <a:pt x="1962150" y="0"/>
                </a:lnTo>
                <a:lnTo>
                  <a:pt x="19621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267700" y="4924425"/>
            <a:ext cx="447675" cy="1295400"/>
          </a:xfrm>
          <a:custGeom>
            <a:avLst/>
            <a:gdLst/>
            <a:ahLst/>
            <a:cxnLst/>
            <a:rect l="l" t="t" r="r" b="b"/>
            <a:pathLst>
              <a:path w="447675" h="1295400">
                <a:moveTo>
                  <a:pt x="0" y="0"/>
                </a:moveTo>
                <a:lnTo>
                  <a:pt x="447675" y="0"/>
                </a:lnTo>
                <a:lnTo>
                  <a:pt x="44767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6106775" y="4924425"/>
            <a:ext cx="447675" cy="1295400"/>
          </a:xfrm>
          <a:custGeom>
            <a:avLst/>
            <a:gdLst/>
            <a:ahLst/>
            <a:cxnLst/>
            <a:rect l="l" t="t" r="r" b="b"/>
            <a:pathLst>
              <a:path w="447675" h="1295400">
                <a:moveTo>
                  <a:pt x="0" y="0"/>
                </a:moveTo>
                <a:lnTo>
                  <a:pt x="447675" y="0"/>
                </a:lnTo>
                <a:lnTo>
                  <a:pt x="44767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0877550" y="1285875"/>
            <a:ext cx="3276600" cy="1714500"/>
          </a:xfrm>
          <a:custGeom>
            <a:avLst/>
            <a:gdLst/>
            <a:ahLst/>
            <a:cxnLst/>
            <a:rect l="l" t="t" r="r" b="b"/>
            <a:pathLst>
              <a:path w="3276600" h="1714500">
                <a:moveTo>
                  <a:pt x="0" y="0"/>
                </a:moveTo>
                <a:lnTo>
                  <a:pt x="3276600" y="0"/>
                </a:lnTo>
                <a:lnTo>
                  <a:pt x="327660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1320272" y="1658329"/>
            <a:ext cx="694944" cy="794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6"/>
              </a:lnSpc>
            </a:pPr>
            <a:r>
              <a:rPr lang="en-US" sz="4712" b="1">
                <a:solidFill>
                  <a:srgbClr val="FF914D"/>
                </a:solidFill>
                <a:latin typeface="Lato Bold"/>
                <a:ea typeface="Lato Bold"/>
                <a:cs typeface="Lato Bold"/>
                <a:sym typeface="Lato Bold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252960" y="1692677"/>
            <a:ext cx="1389888" cy="989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6"/>
              </a:lnSpc>
            </a:pPr>
            <a:r>
              <a:rPr lang="en-US" sz="1911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Diagnóstico externo</a:t>
            </a:r>
          </a:p>
          <a:p>
            <a:pPr algn="l">
              <a:lnSpc>
                <a:spcPts val="2676"/>
              </a:lnSpc>
            </a:pPr>
            <a:r>
              <a:rPr lang="en-US" sz="1911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e interno</a:t>
            </a:r>
          </a:p>
        </p:txBody>
      </p:sp>
      <p:sp>
        <p:nvSpPr>
          <p:cNvPr id="20" name="Freeform 20"/>
          <p:cNvSpPr/>
          <p:nvPr/>
        </p:nvSpPr>
        <p:spPr>
          <a:xfrm>
            <a:off x="14582775" y="3429000"/>
            <a:ext cx="3276600" cy="1714500"/>
          </a:xfrm>
          <a:custGeom>
            <a:avLst/>
            <a:gdLst/>
            <a:ahLst/>
            <a:cxnLst/>
            <a:rect l="l" t="t" r="r" b="b"/>
            <a:pathLst>
              <a:path w="3276600" h="1714500">
                <a:moveTo>
                  <a:pt x="0" y="0"/>
                </a:moveTo>
                <a:lnTo>
                  <a:pt x="3276600" y="0"/>
                </a:lnTo>
                <a:lnTo>
                  <a:pt x="327660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4831568" y="3719279"/>
            <a:ext cx="749808" cy="87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93"/>
              </a:lnSpc>
            </a:pPr>
            <a:r>
              <a:rPr lang="en-US" sz="5066" b="1">
                <a:solidFill>
                  <a:srgbClr val="FF914D"/>
                </a:solidFill>
                <a:latin typeface="Lato Bold"/>
                <a:ea typeface="Lato Bold"/>
                <a:cs typeface="Lato Bold"/>
                <a:sym typeface="Lato Bold"/>
              </a:rPr>
              <a:t>02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782544" y="3698642"/>
            <a:ext cx="1572768" cy="989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6"/>
              </a:lnSpc>
            </a:pPr>
            <a:r>
              <a:rPr lang="en-US" sz="1911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Definição de missão, visão</a:t>
            </a:r>
          </a:p>
          <a:p>
            <a:pPr algn="l">
              <a:lnSpc>
                <a:spcPts val="2676"/>
              </a:lnSpc>
            </a:pPr>
            <a:r>
              <a:rPr lang="en-US" sz="1911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e objetivos</a:t>
            </a:r>
          </a:p>
        </p:txBody>
      </p:sp>
      <p:sp>
        <p:nvSpPr>
          <p:cNvPr id="23" name="Freeform 23"/>
          <p:cNvSpPr/>
          <p:nvPr/>
        </p:nvSpPr>
        <p:spPr>
          <a:xfrm>
            <a:off x="14582775" y="6210300"/>
            <a:ext cx="3276600" cy="1504950"/>
          </a:xfrm>
          <a:custGeom>
            <a:avLst/>
            <a:gdLst/>
            <a:ahLst/>
            <a:cxnLst/>
            <a:rect l="l" t="t" r="r" b="b"/>
            <a:pathLst>
              <a:path w="3276600" h="1504950">
                <a:moveTo>
                  <a:pt x="0" y="0"/>
                </a:moveTo>
                <a:lnTo>
                  <a:pt x="3276600" y="0"/>
                </a:lnTo>
                <a:lnTo>
                  <a:pt x="3276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4831568" y="6496769"/>
            <a:ext cx="749808" cy="87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93"/>
              </a:lnSpc>
            </a:pPr>
            <a:r>
              <a:rPr lang="en-US" sz="5066" b="1">
                <a:solidFill>
                  <a:srgbClr val="FF914D"/>
                </a:solidFill>
                <a:latin typeface="Lato Bold"/>
                <a:ea typeface="Lato Bold"/>
                <a:cs typeface="Lato Bold"/>
                <a:sym typeface="Lato Bold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782544" y="6476132"/>
            <a:ext cx="1755648" cy="989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6"/>
              </a:lnSpc>
            </a:pPr>
            <a:r>
              <a:rPr lang="en-US" sz="1911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Formulação de alternativas estratégicas</a:t>
            </a:r>
          </a:p>
        </p:txBody>
      </p:sp>
      <p:sp>
        <p:nvSpPr>
          <p:cNvPr id="26" name="Freeform 26"/>
          <p:cNvSpPr/>
          <p:nvPr/>
        </p:nvSpPr>
        <p:spPr>
          <a:xfrm>
            <a:off x="10877550" y="7924800"/>
            <a:ext cx="3276600" cy="1724025"/>
          </a:xfrm>
          <a:custGeom>
            <a:avLst/>
            <a:gdLst/>
            <a:ahLst/>
            <a:cxnLst/>
            <a:rect l="l" t="t" r="r" b="b"/>
            <a:pathLst>
              <a:path w="3276600" h="1724025">
                <a:moveTo>
                  <a:pt x="0" y="0"/>
                </a:moveTo>
                <a:lnTo>
                  <a:pt x="3276600" y="0"/>
                </a:lnTo>
                <a:lnTo>
                  <a:pt x="3276600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1192256" y="8348429"/>
            <a:ext cx="749808" cy="87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93"/>
              </a:lnSpc>
            </a:pPr>
            <a:r>
              <a:rPr lang="en-US" sz="5066" b="1">
                <a:solidFill>
                  <a:srgbClr val="FF914D"/>
                </a:solidFill>
                <a:latin typeface="Lato Bold"/>
                <a:ea typeface="Lato Bold"/>
                <a:cs typeface="Lato Bold"/>
                <a:sym typeface="Lato Bold"/>
              </a:rPr>
              <a:t>04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198096" y="8489336"/>
            <a:ext cx="1243584" cy="65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6"/>
              </a:lnSpc>
            </a:pPr>
            <a:r>
              <a:rPr lang="en-US" sz="1911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Escolha estratégica</a:t>
            </a:r>
          </a:p>
        </p:txBody>
      </p:sp>
      <p:sp>
        <p:nvSpPr>
          <p:cNvPr id="29" name="Freeform 29"/>
          <p:cNvSpPr/>
          <p:nvPr/>
        </p:nvSpPr>
        <p:spPr>
          <a:xfrm>
            <a:off x="6962775" y="3429000"/>
            <a:ext cx="3495675" cy="1714500"/>
          </a:xfrm>
          <a:custGeom>
            <a:avLst/>
            <a:gdLst/>
            <a:ahLst/>
            <a:cxnLst/>
            <a:rect l="l" t="t" r="r" b="b"/>
            <a:pathLst>
              <a:path w="3495675" h="1714500">
                <a:moveTo>
                  <a:pt x="0" y="0"/>
                </a:moveTo>
                <a:lnTo>
                  <a:pt x="3495675" y="0"/>
                </a:lnTo>
                <a:lnTo>
                  <a:pt x="349567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7370064" y="3719279"/>
            <a:ext cx="749808" cy="87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93"/>
              </a:lnSpc>
            </a:pPr>
            <a:r>
              <a:rPr lang="en-US" sz="5066" b="1">
                <a:solidFill>
                  <a:srgbClr val="FF914D"/>
                </a:solidFill>
                <a:latin typeface="Lato Bold"/>
                <a:ea typeface="Lato Bold"/>
                <a:cs typeface="Lato Bold"/>
                <a:sym typeface="Lato Bold"/>
              </a:rPr>
              <a:t>06</a:t>
            </a:r>
          </a:p>
        </p:txBody>
      </p:sp>
      <p:sp>
        <p:nvSpPr>
          <p:cNvPr id="31" name="Freeform 31"/>
          <p:cNvSpPr/>
          <p:nvPr/>
        </p:nvSpPr>
        <p:spPr>
          <a:xfrm>
            <a:off x="6962775" y="6210300"/>
            <a:ext cx="3495675" cy="1504950"/>
          </a:xfrm>
          <a:custGeom>
            <a:avLst/>
            <a:gdLst/>
            <a:ahLst/>
            <a:cxnLst/>
            <a:rect l="l" t="t" r="r" b="b"/>
            <a:pathLst>
              <a:path w="3495675" h="1504950">
                <a:moveTo>
                  <a:pt x="0" y="0"/>
                </a:moveTo>
                <a:lnTo>
                  <a:pt x="3495675" y="0"/>
                </a:lnTo>
                <a:lnTo>
                  <a:pt x="34956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7370064" y="6496769"/>
            <a:ext cx="749808" cy="87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93"/>
              </a:lnSpc>
            </a:pPr>
            <a:r>
              <a:rPr lang="en-US" sz="5066" b="1">
                <a:solidFill>
                  <a:srgbClr val="FF914D"/>
                </a:solidFill>
                <a:latin typeface="Lato Bold"/>
                <a:ea typeface="Lato Bold"/>
                <a:cs typeface="Lato Bold"/>
                <a:sym typeface="Lato Bold"/>
              </a:rPr>
              <a:t>05</a:t>
            </a:r>
          </a:p>
        </p:txBody>
      </p:sp>
      <p:sp>
        <p:nvSpPr>
          <p:cNvPr id="33" name="Freeform 33"/>
          <p:cNvSpPr/>
          <p:nvPr/>
        </p:nvSpPr>
        <p:spPr>
          <a:xfrm>
            <a:off x="10877550" y="4067175"/>
            <a:ext cx="447675" cy="219075"/>
          </a:xfrm>
          <a:custGeom>
            <a:avLst/>
            <a:gdLst/>
            <a:ahLst/>
            <a:cxnLst/>
            <a:rect l="l" t="t" r="r" b="b"/>
            <a:pathLst>
              <a:path w="447675" h="219075">
                <a:moveTo>
                  <a:pt x="0" y="0"/>
                </a:moveTo>
                <a:lnTo>
                  <a:pt x="447675" y="0"/>
                </a:lnTo>
                <a:lnTo>
                  <a:pt x="447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2839700" y="7067550"/>
            <a:ext cx="447675" cy="219075"/>
          </a:xfrm>
          <a:custGeom>
            <a:avLst/>
            <a:gdLst/>
            <a:ahLst/>
            <a:cxnLst/>
            <a:rect l="l" t="t" r="r" b="b"/>
            <a:pathLst>
              <a:path w="447675" h="219075">
                <a:moveTo>
                  <a:pt x="0" y="0"/>
                </a:moveTo>
                <a:lnTo>
                  <a:pt x="447675" y="0"/>
                </a:lnTo>
                <a:lnTo>
                  <a:pt x="447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9454896" y="3870473"/>
            <a:ext cx="1847088" cy="65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6"/>
              </a:lnSpc>
            </a:pPr>
            <a:r>
              <a:rPr lang="en-US" sz="1911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Avaliação</a:t>
            </a:r>
          </a:p>
          <a:p>
            <a:pPr algn="ctr">
              <a:lnSpc>
                <a:spcPts val="2676"/>
              </a:lnSpc>
            </a:pPr>
            <a:r>
              <a:rPr lang="en-US" sz="1911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e aprendisagem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284464" y="6770021"/>
            <a:ext cx="1755648" cy="340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5"/>
              </a:lnSpc>
            </a:pPr>
            <a:r>
              <a:rPr lang="en-US" sz="1982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Implementação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03504" y="482346"/>
            <a:ext cx="5760720" cy="99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38"/>
              </a:lnSpc>
            </a:pPr>
            <a:r>
              <a:rPr lang="en-US" sz="6449" b="1" dirty="0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MATRIZ </a:t>
            </a:r>
            <a:r>
              <a:rPr lang="en-US" sz="6449" b="1" dirty="0">
                <a:solidFill>
                  <a:srgbClr val="E68A00"/>
                </a:solidFill>
                <a:latin typeface="Lato Bold"/>
                <a:ea typeface="Lato Bold"/>
                <a:cs typeface="Lato Bold"/>
                <a:sym typeface="Lato Bold"/>
              </a:rPr>
              <a:t>SWOT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438775" y="913601"/>
            <a:ext cx="7527418" cy="705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7"/>
              </a:lnSpc>
            </a:pPr>
            <a:r>
              <a:rPr lang="en-US" sz="2159" b="1" dirty="0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Ferramenta </a:t>
            </a:r>
            <a:r>
              <a:rPr lang="en-US" sz="2159" b="1" dirty="0" err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que</a:t>
            </a:r>
            <a:r>
              <a:rPr lang="en-US" sz="2159" b="1" dirty="0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159" b="1" dirty="0" err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sintetiza</a:t>
            </a:r>
            <a:r>
              <a:rPr lang="en-US" sz="2159" b="1" dirty="0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159" b="1" dirty="0" err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fatores</a:t>
            </a:r>
            <a:r>
              <a:rPr lang="en-US" sz="2159" b="1" dirty="0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159" b="1" dirty="0" err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internos</a:t>
            </a:r>
            <a:r>
              <a:rPr lang="en-US" sz="2159" b="1" dirty="0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 e </a:t>
            </a:r>
            <a:r>
              <a:rPr lang="en-US" sz="2159" b="1" dirty="0" err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externos</a:t>
            </a:r>
            <a:r>
              <a:rPr lang="en-US" sz="2159" b="1" dirty="0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,</a:t>
            </a:r>
          </a:p>
          <a:p>
            <a:pPr algn="l">
              <a:lnSpc>
                <a:spcPts val="2807"/>
              </a:lnSpc>
            </a:pPr>
            <a:r>
              <a:rPr lang="en-US" sz="2159" b="1" dirty="0" err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apoiando</a:t>
            </a:r>
            <a:r>
              <a:rPr lang="en-US" sz="2159" b="1" dirty="0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 o </a:t>
            </a:r>
            <a:r>
              <a:rPr lang="en-US" sz="2159" b="1" dirty="0" err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diagnóstico</a:t>
            </a:r>
            <a:r>
              <a:rPr lang="en-US" sz="2159" b="1" dirty="0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 e a </a:t>
            </a:r>
            <a:r>
              <a:rPr lang="en-US" sz="2159" b="1" dirty="0" err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definição</a:t>
            </a:r>
            <a:r>
              <a:rPr lang="en-US" sz="2159" b="1" dirty="0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159" b="1" dirty="0" err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opções</a:t>
            </a:r>
            <a:r>
              <a:rPr lang="en-US" sz="2159" b="1" dirty="0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159" b="1" dirty="0" err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estratégicas</a:t>
            </a:r>
            <a:r>
              <a:rPr lang="en-US" sz="2159" b="1" dirty="0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784848" y="2472429"/>
            <a:ext cx="5120640" cy="283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8"/>
              </a:lnSpc>
            </a:pPr>
            <a:r>
              <a:rPr lang="en-US" sz="1698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EXEMPLO: LOJA LOCAL DE PRODUTOS NATURAIS</a:t>
            </a:r>
          </a:p>
        </p:txBody>
      </p:sp>
      <p:sp>
        <p:nvSpPr>
          <p:cNvPr id="6" name="Freeform 6"/>
          <p:cNvSpPr/>
          <p:nvPr/>
        </p:nvSpPr>
        <p:spPr>
          <a:xfrm>
            <a:off x="428625" y="2781300"/>
            <a:ext cx="4143375" cy="7077075"/>
          </a:xfrm>
          <a:custGeom>
            <a:avLst/>
            <a:gdLst/>
            <a:ahLst/>
            <a:cxnLst/>
            <a:rect l="l" t="t" r="r" b="b"/>
            <a:pathLst>
              <a:path w="4143375" h="7077075">
                <a:moveTo>
                  <a:pt x="0" y="0"/>
                </a:moveTo>
                <a:lnTo>
                  <a:pt x="4143375" y="0"/>
                </a:lnTo>
                <a:lnTo>
                  <a:pt x="4143375" y="7077075"/>
                </a:lnTo>
                <a:lnTo>
                  <a:pt x="0" y="7077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96112" y="3166488"/>
            <a:ext cx="2926080" cy="65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4"/>
              </a:lnSpc>
            </a:pPr>
            <a:r>
              <a:rPr lang="en-US" sz="1769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A SWOT organiza o contexto</a:t>
            </a:r>
          </a:p>
          <a:p>
            <a:pPr algn="l">
              <a:lnSpc>
                <a:spcPts val="2654"/>
              </a:lnSpc>
            </a:pPr>
            <a:r>
              <a:rPr lang="en-US" sz="1769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em quatro dimensões.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96112" y="4157297"/>
            <a:ext cx="1133856" cy="379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4"/>
              </a:lnSpc>
            </a:pPr>
            <a:r>
              <a:rPr lang="en-US" sz="2372" b="1">
                <a:solidFill>
                  <a:srgbClr val="E68A00"/>
                </a:solidFill>
                <a:latin typeface="Lato Bold"/>
                <a:ea typeface="Lato Bold"/>
                <a:cs typeface="Lato Bold"/>
                <a:sym typeface="Lato Bold"/>
              </a:rPr>
              <a:t>Internos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6112" y="4586094"/>
            <a:ext cx="2926080" cy="65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4"/>
              </a:lnSpc>
            </a:pPr>
            <a:r>
              <a:rPr lang="en-US" sz="1769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o que a organização controla</a:t>
            </a:r>
          </a:p>
          <a:p>
            <a:pPr algn="l">
              <a:lnSpc>
                <a:spcPts val="2654"/>
              </a:lnSpc>
            </a:pPr>
            <a:r>
              <a:rPr lang="en-US" sz="1769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ou pode influenciar</a:t>
            </a:r>
          </a:p>
        </p:txBody>
      </p:sp>
      <p:sp>
        <p:nvSpPr>
          <p:cNvPr id="10" name="Freeform 10"/>
          <p:cNvSpPr/>
          <p:nvPr/>
        </p:nvSpPr>
        <p:spPr>
          <a:xfrm>
            <a:off x="866775" y="5353050"/>
            <a:ext cx="3276600" cy="438150"/>
          </a:xfrm>
          <a:custGeom>
            <a:avLst/>
            <a:gdLst/>
            <a:ahLst/>
            <a:cxnLst/>
            <a:rect l="l" t="t" r="r" b="b"/>
            <a:pathLst>
              <a:path w="3276600" h="438150">
                <a:moveTo>
                  <a:pt x="0" y="0"/>
                </a:moveTo>
                <a:lnTo>
                  <a:pt x="3276600" y="0"/>
                </a:lnTo>
                <a:lnTo>
                  <a:pt x="327660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896112" y="5859952"/>
            <a:ext cx="1188720" cy="379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8"/>
              </a:lnSpc>
            </a:pPr>
            <a:r>
              <a:rPr lang="en-US" sz="2337" b="1">
                <a:solidFill>
                  <a:srgbClr val="E68A00"/>
                </a:solidFill>
                <a:latin typeface="Lato Bold"/>
                <a:ea typeface="Lato Bold"/>
                <a:cs typeface="Lato Bold"/>
                <a:sym typeface="Lato Bold"/>
              </a:rPr>
              <a:t>Externos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6112" y="6292298"/>
            <a:ext cx="3145536" cy="638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1"/>
              </a:lnSpc>
            </a:pPr>
            <a:r>
              <a:rPr lang="en-US" sz="1734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o que está fora da organização</a:t>
            </a:r>
          </a:p>
          <a:p>
            <a:pPr algn="l">
              <a:lnSpc>
                <a:spcPts val="2601"/>
              </a:lnSpc>
            </a:pPr>
            <a:r>
              <a:rPr lang="en-US" sz="1734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e condiciona o seu desempenho</a:t>
            </a:r>
          </a:p>
        </p:txBody>
      </p:sp>
      <p:sp>
        <p:nvSpPr>
          <p:cNvPr id="13" name="Freeform 13"/>
          <p:cNvSpPr/>
          <p:nvPr/>
        </p:nvSpPr>
        <p:spPr>
          <a:xfrm>
            <a:off x="866775" y="7067550"/>
            <a:ext cx="3276600" cy="219075"/>
          </a:xfrm>
          <a:custGeom>
            <a:avLst/>
            <a:gdLst/>
            <a:ahLst/>
            <a:cxnLst/>
            <a:rect l="l" t="t" r="r" b="b"/>
            <a:pathLst>
              <a:path w="3276600" h="219075">
                <a:moveTo>
                  <a:pt x="0" y="0"/>
                </a:moveTo>
                <a:lnTo>
                  <a:pt x="3276600" y="0"/>
                </a:lnTo>
                <a:lnTo>
                  <a:pt x="3276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896112" y="7603442"/>
            <a:ext cx="2340864" cy="379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4"/>
              </a:lnSpc>
            </a:pPr>
            <a:r>
              <a:rPr lang="en-US" sz="2372" b="1">
                <a:solidFill>
                  <a:srgbClr val="E68A00"/>
                </a:solidFill>
                <a:latin typeface="Lato Bold"/>
                <a:ea typeface="Lato Bold"/>
                <a:cs typeface="Lato Bold"/>
                <a:sym typeface="Lato Bold"/>
              </a:rPr>
              <a:t>Da lista à decisão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6112" y="8094913"/>
            <a:ext cx="2926080" cy="1323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4"/>
              </a:lnSpc>
            </a:pPr>
            <a:r>
              <a:rPr lang="en-US" sz="1769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transforme cada ponto</a:t>
            </a:r>
          </a:p>
          <a:p>
            <a:pPr algn="l">
              <a:lnSpc>
                <a:spcPts val="2654"/>
              </a:lnSpc>
            </a:pPr>
            <a:r>
              <a:rPr lang="en-US" sz="1769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em questão estratégica</a:t>
            </a:r>
          </a:p>
          <a:p>
            <a:pPr algn="l">
              <a:lnSpc>
                <a:spcPts val="2654"/>
              </a:lnSpc>
            </a:pPr>
            <a:r>
              <a:rPr lang="en-US" sz="1769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evitando confundir sintomas</a:t>
            </a:r>
          </a:p>
          <a:p>
            <a:pPr algn="l">
              <a:lnSpc>
                <a:spcPts val="2654"/>
              </a:lnSpc>
            </a:pPr>
            <a:r>
              <a:rPr lang="en-US" sz="1769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com causas</a:t>
            </a:r>
          </a:p>
        </p:txBody>
      </p:sp>
      <p:sp>
        <p:nvSpPr>
          <p:cNvPr id="16" name="Freeform 16"/>
          <p:cNvSpPr/>
          <p:nvPr/>
        </p:nvSpPr>
        <p:spPr>
          <a:xfrm>
            <a:off x="4781550" y="2781300"/>
            <a:ext cx="6543675" cy="647700"/>
          </a:xfrm>
          <a:custGeom>
            <a:avLst/>
            <a:gdLst/>
            <a:ahLst/>
            <a:cxnLst/>
            <a:rect l="l" t="t" r="r" b="b"/>
            <a:pathLst>
              <a:path w="6543675" h="647700">
                <a:moveTo>
                  <a:pt x="0" y="0"/>
                </a:moveTo>
                <a:lnTo>
                  <a:pt x="6543675" y="0"/>
                </a:lnTo>
                <a:lnTo>
                  <a:pt x="65436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6931152" y="2895097"/>
            <a:ext cx="2267712" cy="290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2"/>
              </a:lnSpc>
            </a:pPr>
            <a:r>
              <a:rPr lang="en-US" sz="184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FATORES INTERNOS</a:t>
            </a:r>
          </a:p>
        </p:txBody>
      </p:sp>
      <p:sp>
        <p:nvSpPr>
          <p:cNvPr id="18" name="Freeform 18"/>
          <p:cNvSpPr/>
          <p:nvPr/>
        </p:nvSpPr>
        <p:spPr>
          <a:xfrm>
            <a:off x="4781550" y="3209925"/>
            <a:ext cx="1971675" cy="2581275"/>
          </a:xfrm>
          <a:custGeom>
            <a:avLst/>
            <a:gdLst/>
            <a:ahLst/>
            <a:cxnLst/>
            <a:rect l="l" t="t" r="r" b="b"/>
            <a:pathLst>
              <a:path w="1971675" h="2581275">
                <a:moveTo>
                  <a:pt x="0" y="0"/>
                </a:moveTo>
                <a:lnTo>
                  <a:pt x="1971675" y="0"/>
                </a:lnTo>
                <a:lnTo>
                  <a:pt x="1971675" y="2581275"/>
                </a:lnTo>
                <a:lnTo>
                  <a:pt x="0" y="25812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5065776" y="4144066"/>
            <a:ext cx="1042416" cy="344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5"/>
              </a:lnSpc>
            </a:pPr>
            <a:r>
              <a:rPr lang="en-US" sz="2088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FORÇAS</a:t>
            </a:r>
          </a:p>
        </p:txBody>
      </p:sp>
      <p:sp>
        <p:nvSpPr>
          <p:cNvPr id="20" name="Freeform 20"/>
          <p:cNvSpPr/>
          <p:nvPr/>
        </p:nvSpPr>
        <p:spPr>
          <a:xfrm>
            <a:off x="6524625" y="3209925"/>
            <a:ext cx="4800600" cy="2581275"/>
          </a:xfrm>
          <a:custGeom>
            <a:avLst/>
            <a:gdLst/>
            <a:ahLst/>
            <a:cxnLst/>
            <a:rect l="l" t="t" r="r" b="b"/>
            <a:pathLst>
              <a:path w="4800600" h="2581275">
                <a:moveTo>
                  <a:pt x="0" y="0"/>
                </a:moveTo>
                <a:lnTo>
                  <a:pt x="4800600" y="0"/>
                </a:lnTo>
                <a:lnTo>
                  <a:pt x="4800600" y="2581275"/>
                </a:lnTo>
                <a:lnTo>
                  <a:pt x="0" y="25812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4781550" y="5572125"/>
            <a:ext cx="1971675" cy="2571750"/>
          </a:xfrm>
          <a:custGeom>
            <a:avLst/>
            <a:gdLst/>
            <a:ahLst/>
            <a:cxnLst/>
            <a:rect l="l" t="t" r="r" b="b"/>
            <a:pathLst>
              <a:path w="1971675" h="2571750">
                <a:moveTo>
                  <a:pt x="0" y="0"/>
                </a:moveTo>
                <a:lnTo>
                  <a:pt x="1971675" y="0"/>
                </a:lnTo>
                <a:lnTo>
                  <a:pt x="19716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5065776" y="6657870"/>
            <a:ext cx="1536192" cy="326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9"/>
              </a:lnSpc>
            </a:pPr>
            <a:r>
              <a:rPr lang="en-US" sz="2053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FRAGUEZAS</a:t>
            </a:r>
          </a:p>
        </p:txBody>
      </p:sp>
      <p:sp>
        <p:nvSpPr>
          <p:cNvPr id="23" name="Freeform 23"/>
          <p:cNvSpPr/>
          <p:nvPr/>
        </p:nvSpPr>
        <p:spPr>
          <a:xfrm>
            <a:off x="6524625" y="5572125"/>
            <a:ext cx="4800600" cy="2571750"/>
          </a:xfrm>
          <a:custGeom>
            <a:avLst/>
            <a:gdLst/>
            <a:ahLst/>
            <a:cxnLst/>
            <a:rect l="l" t="t" r="r" b="b"/>
            <a:pathLst>
              <a:path w="4800600" h="2571750">
                <a:moveTo>
                  <a:pt x="0" y="0"/>
                </a:moveTo>
                <a:lnTo>
                  <a:pt x="4800600" y="0"/>
                </a:lnTo>
                <a:lnTo>
                  <a:pt x="48006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1096625" y="2781300"/>
            <a:ext cx="6543675" cy="647700"/>
          </a:xfrm>
          <a:custGeom>
            <a:avLst/>
            <a:gdLst/>
            <a:ahLst/>
            <a:cxnLst/>
            <a:rect l="l" t="t" r="r" b="b"/>
            <a:pathLst>
              <a:path w="6543675" h="647700">
                <a:moveTo>
                  <a:pt x="0" y="0"/>
                </a:moveTo>
                <a:lnTo>
                  <a:pt x="6543675" y="0"/>
                </a:lnTo>
                <a:lnTo>
                  <a:pt x="65436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3313664" y="2895097"/>
            <a:ext cx="2322576" cy="290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2"/>
              </a:lnSpc>
            </a:pPr>
            <a:r>
              <a:rPr lang="en-US" sz="184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FATORES EXTERNOS</a:t>
            </a:r>
          </a:p>
        </p:txBody>
      </p:sp>
      <p:sp>
        <p:nvSpPr>
          <p:cNvPr id="26" name="Freeform 26"/>
          <p:cNvSpPr/>
          <p:nvPr/>
        </p:nvSpPr>
        <p:spPr>
          <a:xfrm>
            <a:off x="11096625" y="3209925"/>
            <a:ext cx="2190750" cy="2581275"/>
          </a:xfrm>
          <a:custGeom>
            <a:avLst/>
            <a:gdLst/>
            <a:ahLst/>
            <a:cxnLst/>
            <a:rect l="l" t="t" r="r" b="b"/>
            <a:pathLst>
              <a:path w="2190750" h="2581275">
                <a:moveTo>
                  <a:pt x="0" y="0"/>
                </a:moveTo>
                <a:lnTo>
                  <a:pt x="2190750" y="0"/>
                </a:lnTo>
                <a:lnTo>
                  <a:pt x="2190750" y="2581275"/>
                </a:lnTo>
                <a:lnTo>
                  <a:pt x="0" y="25812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1430000" y="4406455"/>
            <a:ext cx="1536192" cy="2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3"/>
              </a:lnSpc>
            </a:pPr>
            <a:r>
              <a:rPr lang="en-US" sz="1379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OPORTUNIDADES</a:t>
            </a:r>
          </a:p>
        </p:txBody>
      </p:sp>
      <p:sp>
        <p:nvSpPr>
          <p:cNvPr id="28" name="Freeform 28"/>
          <p:cNvSpPr/>
          <p:nvPr/>
        </p:nvSpPr>
        <p:spPr>
          <a:xfrm>
            <a:off x="13058775" y="3209925"/>
            <a:ext cx="4581525" cy="2581275"/>
          </a:xfrm>
          <a:custGeom>
            <a:avLst/>
            <a:gdLst/>
            <a:ahLst/>
            <a:cxnLst/>
            <a:rect l="l" t="t" r="r" b="b"/>
            <a:pathLst>
              <a:path w="4581525" h="2581275">
                <a:moveTo>
                  <a:pt x="0" y="0"/>
                </a:moveTo>
                <a:lnTo>
                  <a:pt x="4581525" y="0"/>
                </a:lnTo>
                <a:lnTo>
                  <a:pt x="4581525" y="2581275"/>
                </a:lnTo>
                <a:lnTo>
                  <a:pt x="0" y="25812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1096625" y="5572125"/>
            <a:ext cx="2190750" cy="2571750"/>
          </a:xfrm>
          <a:custGeom>
            <a:avLst/>
            <a:gdLst/>
            <a:ahLst/>
            <a:cxnLst/>
            <a:rect l="l" t="t" r="r" b="b"/>
            <a:pathLst>
              <a:path w="2190750" h="2571750">
                <a:moveTo>
                  <a:pt x="0" y="0"/>
                </a:moveTo>
                <a:lnTo>
                  <a:pt x="2190750" y="0"/>
                </a:lnTo>
                <a:lnTo>
                  <a:pt x="219075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1430000" y="6644032"/>
            <a:ext cx="1316736" cy="344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1"/>
              </a:lnSpc>
            </a:pPr>
            <a:r>
              <a:rPr lang="en-US" sz="2124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AMEAÇAS</a:t>
            </a:r>
          </a:p>
        </p:txBody>
      </p:sp>
      <p:sp>
        <p:nvSpPr>
          <p:cNvPr id="31" name="Freeform 31"/>
          <p:cNvSpPr/>
          <p:nvPr/>
        </p:nvSpPr>
        <p:spPr>
          <a:xfrm>
            <a:off x="13058775" y="5572125"/>
            <a:ext cx="4581525" cy="2571750"/>
          </a:xfrm>
          <a:custGeom>
            <a:avLst/>
            <a:gdLst/>
            <a:ahLst/>
            <a:cxnLst/>
            <a:rect l="l" t="t" r="r" b="b"/>
            <a:pathLst>
              <a:path w="4581525" h="2571750">
                <a:moveTo>
                  <a:pt x="0" y="0"/>
                </a:moveTo>
                <a:lnTo>
                  <a:pt x="4581525" y="0"/>
                </a:lnTo>
                <a:lnTo>
                  <a:pt x="458152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4781550" y="8143875"/>
            <a:ext cx="12858750" cy="1714500"/>
          </a:xfrm>
          <a:custGeom>
            <a:avLst/>
            <a:gdLst/>
            <a:ahLst/>
            <a:cxnLst/>
            <a:rect l="l" t="t" r="r" b="b"/>
            <a:pathLst>
              <a:path w="12858750" h="1714500">
                <a:moveTo>
                  <a:pt x="0" y="0"/>
                </a:moveTo>
                <a:lnTo>
                  <a:pt x="12858750" y="0"/>
                </a:lnTo>
                <a:lnTo>
                  <a:pt x="128587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5438775" y="8353425"/>
            <a:ext cx="876300" cy="1504950"/>
          </a:xfrm>
          <a:custGeom>
            <a:avLst/>
            <a:gdLst/>
            <a:ahLst/>
            <a:cxnLst/>
            <a:rect l="l" t="t" r="r" b="b"/>
            <a:pathLst>
              <a:path w="876300" h="1504950">
                <a:moveTo>
                  <a:pt x="0" y="0"/>
                </a:moveTo>
                <a:lnTo>
                  <a:pt x="876300" y="0"/>
                </a:lnTo>
                <a:lnTo>
                  <a:pt x="8763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6962775" y="8353425"/>
            <a:ext cx="228600" cy="1504950"/>
          </a:xfrm>
          <a:custGeom>
            <a:avLst/>
            <a:gdLst/>
            <a:ahLst/>
            <a:cxnLst/>
            <a:rect l="l" t="t" r="r" b="b"/>
            <a:pathLst>
              <a:path w="228600" h="1504950">
                <a:moveTo>
                  <a:pt x="0" y="0"/>
                </a:moveTo>
                <a:lnTo>
                  <a:pt x="228600" y="0"/>
                </a:lnTo>
                <a:lnTo>
                  <a:pt x="228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7443216" y="8488125"/>
            <a:ext cx="2304288" cy="317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1982" b="1">
                <a:solidFill>
                  <a:srgbClr val="E68A00"/>
                </a:solidFill>
                <a:latin typeface="Lato Bold"/>
                <a:ea typeface="Lato Bold"/>
                <a:cs typeface="Lato Bold"/>
                <a:sym typeface="Lato Bold"/>
              </a:rPr>
              <a:t>PENSA E PARTILHA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443216" y="8842819"/>
            <a:ext cx="6784848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4"/>
              </a:lnSpc>
            </a:pPr>
            <a:r>
              <a:rPr lang="en-US" sz="262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Que força interna pode ser um fator decisivo</a:t>
            </a:r>
          </a:p>
          <a:p>
            <a:pPr algn="l">
              <a:lnSpc>
                <a:spcPts val="3144"/>
              </a:lnSpc>
            </a:pPr>
            <a:r>
              <a:rPr lang="en-US" sz="262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para aproveitar uma oportunidade externa?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967728" y="3542277"/>
            <a:ext cx="3017520" cy="283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8"/>
              </a:lnSpc>
            </a:pPr>
            <a:r>
              <a:rPr lang="en-US" sz="1698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relação próxima com clientes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022592" y="4025766"/>
            <a:ext cx="2249424" cy="283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8"/>
              </a:lnSpc>
            </a:pPr>
            <a:r>
              <a:rPr lang="en-US" sz="1698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produtos de qualidade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967728" y="4488681"/>
            <a:ext cx="3218688" cy="283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8"/>
              </a:lnSpc>
            </a:pPr>
            <a:r>
              <a:rPr lang="en-US" sz="1698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equipa conhecedora e dedicada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967728" y="4920735"/>
            <a:ext cx="3108960" cy="283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8"/>
              </a:lnSpc>
            </a:pPr>
            <a:r>
              <a:rPr lang="en-US" sz="1698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boa reputação na comunidade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441680" y="3401651"/>
            <a:ext cx="2468880" cy="638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1"/>
              </a:lnSpc>
            </a:pPr>
            <a:r>
              <a:rPr lang="en-US" sz="1734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crescimento da procura</a:t>
            </a:r>
          </a:p>
          <a:p>
            <a:pPr algn="l">
              <a:lnSpc>
                <a:spcPts val="2601"/>
              </a:lnSpc>
            </a:pPr>
            <a:r>
              <a:rPr lang="en-US" sz="1734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por produtos saudáveis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441680" y="4211657"/>
            <a:ext cx="3364992" cy="314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1"/>
              </a:lnSpc>
            </a:pPr>
            <a:r>
              <a:rPr lang="en-US" sz="1734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turismo e aumento de visitantes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441680" y="4674572"/>
            <a:ext cx="3364992" cy="314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1"/>
              </a:lnSpc>
            </a:pPr>
            <a:r>
              <a:rPr lang="en-US" sz="1734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parcerias com produtores locais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441680" y="5199209"/>
            <a:ext cx="3273552" cy="314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1"/>
              </a:lnSpc>
            </a:pPr>
            <a:r>
              <a:rPr lang="en-US" sz="1734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presença digital e canais online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077456" y="5949435"/>
            <a:ext cx="2249424" cy="283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8"/>
              </a:lnSpc>
            </a:pPr>
            <a:r>
              <a:rPr lang="en-US" sz="1698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espaço físico limitado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077456" y="6412350"/>
            <a:ext cx="3054096" cy="283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8"/>
              </a:lnSpc>
            </a:pPr>
            <a:r>
              <a:rPr lang="en-US" sz="1698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divulgação digital insuficiente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077456" y="6806648"/>
            <a:ext cx="2468880" cy="638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1"/>
              </a:lnSpc>
            </a:pPr>
            <a:r>
              <a:rPr lang="en-US" sz="1734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dependência de poucos fornecedores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077456" y="7544645"/>
            <a:ext cx="3145536" cy="314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1"/>
              </a:lnSpc>
            </a:pPr>
            <a:r>
              <a:rPr lang="en-US" sz="1734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processos pouco padronizados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3441680" y="5949435"/>
            <a:ext cx="3749040" cy="283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8"/>
              </a:lnSpc>
            </a:pPr>
            <a:r>
              <a:rPr lang="en-US" sz="1698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concorrência de grandes superficies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441680" y="6474072"/>
            <a:ext cx="3218688" cy="283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8"/>
              </a:lnSpc>
            </a:pPr>
            <a:r>
              <a:rPr lang="en-US" sz="1698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pressão nos custos e margens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3441680" y="6967848"/>
            <a:ext cx="3566160" cy="283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8"/>
              </a:lnSpc>
            </a:pPr>
            <a:r>
              <a:rPr lang="en-US" sz="1698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alterações de hábitos de consumo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3441680" y="7471911"/>
            <a:ext cx="2926080" cy="283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8"/>
              </a:lnSpc>
            </a:pPr>
            <a:r>
              <a:rPr lang="en-US" sz="1698" b="1">
                <a:solidFill>
                  <a:srgbClr val="003C64"/>
                </a:solidFill>
                <a:latin typeface="Lato Bold"/>
                <a:ea typeface="Lato Bold"/>
                <a:cs typeface="Lato Bold"/>
                <a:sym typeface="Lato Bold"/>
              </a:rPr>
              <a:t>regulamentação e impostos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76656" y="749617"/>
            <a:ext cx="5303520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5"/>
              </a:lnSpc>
            </a:pPr>
            <a:r>
              <a:rPr lang="en-US" sz="5704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DA ANÁLISE ÀS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6656" y="1604010"/>
            <a:ext cx="9198864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24"/>
              </a:lnSpc>
            </a:pPr>
            <a:r>
              <a:rPr lang="en-US" sz="4853" b="1">
                <a:solidFill>
                  <a:srgbClr val="F4820B"/>
                </a:solidFill>
                <a:latin typeface="Lato Bold"/>
                <a:ea typeface="Lato Bold"/>
                <a:cs typeface="Lato Bold"/>
                <a:sym typeface="Lato Bold"/>
              </a:rPr>
              <a:t>ALTERNATIVAS ESTRATÉGICAS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76656" y="2656918"/>
            <a:ext cx="7808976" cy="790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2"/>
              </a:lnSpc>
            </a:pPr>
            <a:r>
              <a:rPr lang="en-US" sz="2266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A análise (SWOT + outras evidências) gera opções.</a:t>
            </a:r>
          </a:p>
          <a:p>
            <a:pPr algn="l">
              <a:lnSpc>
                <a:spcPts val="3172"/>
              </a:lnSpc>
            </a:pPr>
            <a:r>
              <a:rPr lang="en-US" sz="2266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O gestor cruza informação e escolhe caminho(s) com critério.</a:t>
            </a:r>
          </a:p>
        </p:txBody>
      </p:sp>
      <p:sp>
        <p:nvSpPr>
          <p:cNvPr id="6" name="Freeform 6"/>
          <p:cNvSpPr/>
          <p:nvPr/>
        </p:nvSpPr>
        <p:spPr>
          <a:xfrm>
            <a:off x="428625" y="3857625"/>
            <a:ext cx="8715375" cy="3648075"/>
          </a:xfrm>
          <a:custGeom>
            <a:avLst/>
            <a:gdLst/>
            <a:ahLst/>
            <a:cxnLst/>
            <a:rect l="l" t="t" r="r" b="b"/>
            <a:pathLst>
              <a:path w="8715375" h="3648075">
                <a:moveTo>
                  <a:pt x="0" y="0"/>
                </a:moveTo>
                <a:lnTo>
                  <a:pt x="8715375" y="0"/>
                </a:lnTo>
                <a:lnTo>
                  <a:pt x="8715375" y="3648075"/>
                </a:lnTo>
                <a:lnTo>
                  <a:pt x="0" y="3648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47700" y="4286250"/>
            <a:ext cx="228600" cy="2790825"/>
          </a:xfrm>
          <a:custGeom>
            <a:avLst/>
            <a:gdLst/>
            <a:ahLst/>
            <a:cxnLst/>
            <a:rect l="l" t="t" r="r" b="b"/>
            <a:pathLst>
              <a:path w="228600" h="2790825">
                <a:moveTo>
                  <a:pt x="0" y="0"/>
                </a:moveTo>
                <a:lnTo>
                  <a:pt x="228600" y="0"/>
                </a:lnTo>
                <a:lnTo>
                  <a:pt x="22860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78992" y="4337114"/>
            <a:ext cx="2761488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3"/>
              </a:lnSpc>
            </a:pPr>
            <a:r>
              <a:rPr lang="en-US" sz="1911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AVALIAR PARA DECIDIR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78992" y="5510594"/>
            <a:ext cx="6345936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053" b="1">
                <a:solidFill>
                  <a:srgbClr val="F4820B"/>
                </a:solidFill>
                <a:latin typeface="Lato Bold"/>
                <a:ea typeface="Lato Bold"/>
                <a:cs typeface="Lato Bold"/>
                <a:sym typeface="Lato Bold"/>
              </a:rPr>
              <a:t>VIABILIDADE </a:t>
            </a:r>
            <a:r>
              <a:rPr lang="en-US" sz="2053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com recursos e capacidades disponíveis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78992" y="6092952"/>
            <a:ext cx="3511296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6"/>
              </a:lnSpc>
            </a:pPr>
            <a:r>
              <a:rPr lang="en-US" sz="2088" b="1">
                <a:solidFill>
                  <a:srgbClr val="F4820B"/>
                </a:solidFill>
                <a:latin typeface="Lato Bold"/>
                <a:ea typeface="Lato Bold"/>
                <a:cs typeface="Lato Bold"/>
                <a:sym typeface="Lato Bold"/>
              </a:rPr>
              <a:t>RISCO </a:t>
            </a:r>
            <a:r>
              <a:rPr lang="en-US" sz="2088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e incerteza associados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78992" y="6703886"/>
            <a:ext cx="6016752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053" b="1">
                <a:solidFill>
                  <a:srgbClr val="F4820B"/>
                </a:solidFill>
                <a:latin typeface="Lato Bold"/>
                <a:ea typeface="Lato Bold"/>
                <a:cs typeface="Lato Bold"/>
                <a:sym typeface="Lato Bold"/>
              </a:rPr>
              <a:t>ACEITAÇÃO </a:t>
            </a:r>
            <a:r>
              <a:rPr lang="en-US" sz="2053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por clientes, colaboradores e parceiros</a:t>
            </a:r>
          </a:p>
        </p:txBody>
      </p:sp>
      <p:sp>
        <p:nvSpPr>
          <p:cNvPr id="12" name="Freeform 12"/>
          <p:cNvSpPr/>
          <p:nvPr/>
        </p:nvSpPr>
        <p:spPr>
          <a:xfrm>
            <a:off x="428625" y="7496175"/>
            <a:ext cx="8715375" cy="2152650"/>
          </a:xfrm>
          <a:custGeom>
            <a:avLst/>
            <a:gdLst/>
            <a:ahLst/>
            <a:cxnLst/>
            <a:rect l="l" t="t" r="r" b="b"/>
            <a:pathLst>
              <a:path w="8715375" h="2152650">
                <a:moveTo>
                  <a:pt x="0" y="0"/>
                </a:moveTo>
                <a:lnTo>
                  <a:pt x="8715375" y="0"/>
                </a:lnTo>
                <a:lnTo>
                  <a:pt x="8715375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47700" y="7715250"/>
            <a:ext cx="228600" cy="1714500"/>
          </a:xfrm>
          <a:custGeom>
            <a:avLst/>
            <a:gdLst/>
            <a:ahLst/>
            <a:cxnLst/>
            <a:rect l="l" t="t" r="r" b="b"/>
            <a:pathLst>
              <a:path w="228600" h="1714500">
                <a:moveTo>
                  <a:pt x="0" y="0"/>
                </a:moveTo>
                <a:lnTo>
                  <a:pt x="228600" y="0"/>
                </a:lnTo>
                <a:lnTo>
                  <a:pt x="22860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78992" y="7968425"/>
            <a:ext cx="283464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3"/>
              </a:lnSpc>
            </a:pPr>
            <a:r>
              <a:rPr lang="en-US" sz="1911" b="1">
                <a:solidFill>
                  <a:srgbClr val="F4820B"/>
                </a:solidFill>
                <a:latin typeface="Lato Bold"/>
                <a:ea typeface="Lato Bold"/>
                <a:cs typeface="Lato Bold"/>
                <a:sym typeface="Lato Bold"/>
              </a:rPr>
              <a:t>DA ANÁLISE À ESCOLHA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8992" y="8592693"/>
            <a:ext cx="1481328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6"/>
              </a:lnSpc>
            </a:pPr>
            <a:r>
              <a:rPr lang="en-US" sz="2088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Diagnosticar</a:t>
            </a:r>
          </a:p>
        </p:txBody>
      </p:sp>
      <p:sp>
        <p:nvSpPr>
          <p:cNvPr id="16" name="Freeform 16"/>
          <p:cNvSpPr/>
          <p:nvPr/>
        </p:nvSpPr>
        <p:spPr>
          <a:xfrm>
            <a:off x="2609850" y="8572500"/>
            <a:ext cx="438150" cy="428625"/>
          </a:xfrm>
          <a:custGeom>
            <a:avLst/>
            <a:gdLst/>
            <a:ahLst/>
            <a:cxnLst/>
            <a:rect l="l" t="t" r="r" b="b"/>
            <a:pathLst>
              <a:path w="438150" h="428625">
                <a:moveTo>
                  <a:pt x="0" y="0"/>
                </a:moveTo>
                <a:lnTo>
                  <a:pt x="438150" y="0"/>
                </a:lnTo>
                <a:lnTo>
                  <a:pt x="4381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200400" y="8594979"/>
            <a:ext cx="1408176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sz="2124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Gerar alternativas</a:t>
            </a:r>
          </a:p>
        </p:txBody>
      </p:sp>
      <p:sp>
        <p:nvSpPr>
          <p:cNvPr id="18" name="Freeform 18"/>
          <p:cNvSpPr/>
          <p:nvPr/>
        </p:nvSpPr>
        <p:spPr>
          <a:xfrm>
            <a:off x="4781550" y="8572500"/>
            <a:ext cx="447675" cy="428625"/>
          </a:xfrm>
          <a:custGeom>
            <a:avLst/>
            <a:gdLst/>
            <a:ahLst/>
            <a:cxnLst/>
            <a:rect l="l" t="t" r="r" b="b"/>
            <a:pathLst>
              <a:path w="447675" h="428625">
                <a:moveTo>
                  <a:pt x="0" y="0"/>
                </a:moveTo>
                <a:lnTo>
                  <a:pt x="447675" y="0"/>
                </a:lnTo>
                <a:lnTo>
                  <a:pt x="4476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5376672" y="8623554"/>
            <a:ext cx="1133856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982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Avaliar</a:t>
            </a:r>
          </a:p>
          <a:p>
            <a:pPr algn="ctr">
              <a:lnSpc>
                <a:spcPts val="2379"/>
              </a:lnSpc>
            </a:pPr>
            <a:r>
              <a:rPr lang="en-US" sz="1982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 priorizar</a:t>
            </a:r>
          </a:p>
        </p:txBody>
      </p:sp>
      <p:sp>
        <p:nvSpPr>
          <p:cNvPr id="20" name="Freeform 20"/>
          <p:cNvSpPr/>
          <p:nvPr/>
        </p:nvSpPr>
        <p:spPr>
          <a:xfrm>
            <a:off x="6743700" y="8572500"/>
            <a:ext cx="447675" cy="428625"/>
          </a:xfrm>
          <a:custGeom>
            <a:avLst/>
            <a:gdLst/>
            <a:ahLst/>
            <a:cxnLst/>
            <a:rect l="l" t="t" r="r" b="b"/>
            <a:pathLst>
              <a:path w="447675" h="428625">
                <a:moveTo>
                  <a:pt x="0" y="0"/>
                </a:moveTo>
                <a:lnTo>
                  <a:pt x="447675" y="0"/>
                </a:lnTo>
                <a:lnTo>
                  <a:pt x="4476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333488" y="8409813"/>
            <a:ext cx="1261872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sz="2124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Escolher </a:t>
            </a:r>
            <a:r>
              <a:rPr lang="en-US" sz="2124">
                <a:solidFill>
                  <a:srgbClr val="F4820B"/>
                </a:solidFill>
                <a:latin typeface="Lato"/>
                <a:ea typeface="Lato"/>
                <a:cs typeface="Lato"/>
                <a:sym typeface="Lato"/>
              </a:rPr>
              <a:t>e</a:t>
            </a:r>
            <a:r>
              <a:rPr lang="en-US" sz="2124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agir</a:t>
            </a:r>
          </a:p>
        </p:txBody>
      </p:sp>
      <p:sp>
        <p:nvSpPr>
          <p:cNvPr id="22" name="Freeform 22"/>
          <p:cNvSpPr/>
          <p:nvPr/>
        </p:nvSpPr>
        <p:spPr>
          <a:xfrm>
            <a:off x="11096625" y="857250"/>
            <a:ext cx="447675" cy="5143500"/>
          </a:xfrm>
          <a:custGeom>
            <a:avLst/>
            <a:gdLst/>
            <a:ahLst/>
            <a:cxnLst/>
            <a:rect l="l" t="t" r="r" b="b"/>
            <a:pathLst>
              <a:path w="447675" h="5143500">
                <a:moveTo>
                  <a:pt x="0" y="0"/>
                </a:moveTo>
                <a:lnTo>
                  <a:pt x="447675" y="0"/>
                </a:lnTo>
                <a:lnTo>
                  <a:pt x="447675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1534775" y="1285875"/>
            <a:ext cx="3057525" cy="2143125"/>
          </a:xfrm>
          <a:custGeom>
            <a:avLst/>
            <a:gdLst/>
            <a:ahLst/>
            <a:cxnLst/>
            <a:rect l="l" t="t" r="r" b="b"/>
            <a:pathLst>
              <a:path w="3057525" h="2143125">
                <a:moveTo>
                  <a:pt x="0" y="0"/>
                </a:moveTo>
                <a:lnTo>
                  <a:pt x="3057525" y="0"/>
                </a:lnTo>
                <a:lnTo>
                  <a:pt x="3057525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2490704" y="2092071"/>
            <a:ext cx="1170432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4"/>
              </a:lnSpc>
            </a:pPr>
            <a:r>
              <a:rPr lang="en-US" sz="2053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Atraente</a:t>
            </a:r>
          </a:p>
          <a:p>
            <a:pPr algn="ctr">
              <a:lnSpc>
                <a:spcPts val="2464"/>
              </a:lnSpc>
            </a:pPr>
            <a:r>
              <a:rPr lang="en-US" sz="2053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mas difícil</a:t>
            </a:r>
          </a:p>
        </p:txBody>
      </p:sp>
      <p:sp>
        <p:nvSpPr>
          <p:cNvPr id="25" name="Freeform 25"/>
          <p:cNvSpPr/>
          <p:nvPr/>
        </p:nvSpPr>
        <p:spPr>
          <a:xfrm>
            <a:off x="11534775" y="3429000"/>
            <a:ext cx="3057525" cy="2362200"/>
          </a:xfrm>
          <a:custGeom>
            <a:avLst/>
            <a:gdLst/>
            <a:ahLst/>
            <a:cxnLst/>
            <a:rect l="l" t="t" r="r" b="b"/>
            <a:pathLst>
              <a:path w="3057525" h="2362200">
                <a:moveTo>
                  <a:pt x="0" y="0"/>
                </a:moveTo>
                <a:lnTo>
                  <a:pt x="3057525" y="0"/>
                </a:lnTo>
                <a:lnTo>
                  <a:pt x="30575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2563856" y="4232529"/>
            <a:ext cx="1060704" cy="61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1"/>
              </a:lnSpc>
            </a:pPr>
            <a:r>
              <a:rPr lang="en-US" sz="2017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Baixo</a:t>
            </a:r>
          </a:p>
          <a:p>
            <a:pPr algn="ctr">
              <a:lnSpc>
                <a:spcPts val="2421"/>
              </a:lnSpc>
            </a:pPr>
            <a:r>
              <a:rPr lang="en-US" sz="2017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potencial</a:t>
            </a:r>
          </a:p>
        </p:txBody>
      </p:sp>
      <p:sp>
        <p:nvSpPr>
          <p:cNvPr id="27" name="Freeform 27"/>
          <p:cNvSpPr/>
          <p:nvPr/>
        </p:nvSpPr>
        <p:spPr>
          <a:xfrm>
            <a:off x="14582775" y="1285875"/>
            <a:ext cx="3276600" cy="2143125"/>
          </a:xfrm>
          <a:custGeom>
            <a:avLst/>
            <a:gdLst/>
            <a:ahLst/>
            <a:cxnLst/>
            <a:rect l="l" t="t" r="r" b="b"/>
            <a:pathLst>
              <a:path w="3276600" h="2143125">
                <a:moveTo>
                  <a:pt x="0" y="0"/>
                </a:moveTo>
                <a:lnTo>
                  <a:pt x="3276600" y="0"/>
                </a:lnTo>
                <a:lnTo>
                  <a:pt x="3276600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4582775" y="3429000"/>
            <a:ext cx="3276600" cy="2362200"/>
          </a:xfrm>
          <a:custGeom>
            <a:avLst/>
            <a:gdLst/>
            <a:ahLst/>
            <a:cxnLst/>
            <a:rect l="l" t="t" r="r" b="b"/>
            <a:pathLst>
              <a:path w="3276600" h="2362200">
                <a:moveTo>
                  <a:pt x="0" y="0"/>
                </a:moveTo>
                <a:lnTo>
                  <a:pt x="3276600" y="0"/>
                </a:lnTo>
                <a:lnTo>
                  <a:pt x="32766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3203936" y="6106096"/>
            <a:ext cx="2962656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38"/>
              </a:lnSpc>
            </a:pPr>
            <a:r>
              <a:rPr lang="en-US" sz="1698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CAPACIDADE DE EXECUÇÃO</a:t>
            </a:r>
          </a:p>
        </p:txBody>
      </p:sp>
      <p:sp>
        <p:nvSpPr>
          <p:cNvPr id="30" name="Freeform 30"/>
          <p:cNvSpPr/>
          <p:nvPr/>
        </p:nvSpPr>
        <p:spPr>
          <a:xfrm>
            <a:off x="11096625" y="5781675"/>
            <a:ext cx="6981825" cy="219075"/>
          </a:xfrm>
          <a:custGeom>
            <a:avLst/>
            <a:gdLst/>
            <a:ahLst/>
            <a:cxnLst/>
            <a:rect l="l" t="t" r="r" b="b"/>
            <a:pathLst>
              <a:path w="6981825" h="219075">
                <a:moveTo>
                  <a:pt x="0" y="0"/>
                </a:moveTo>
                <a:lnTo>
                  <a:pt x="6981825" y="0"/>
                </a:lnTo>
                <a:lnTo>
                  <a:pt x="69818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9572625" y="6858000"/>
            <a:ext cx="8286750" cy="3000375"/>
          </a:xfrm>
          <a:custGeom>
            <a:avLst/>
            <a:gdLst/>
            <a:ahLst/>
            <a:cxnLst/>
            <a:rect l="l" t="t" r="r" b="b"/>
            <a:pathLst>
              <a:path w="8286750" h="3000375">
                <a:moveTo>
                  <a:pt x="0" y="0"/>
                </a:moveTo>
                <a:lnTo>
                  <a:pt x="8286750" y="0"/>
                </a:lnTo>
                <a:lnTo>
                  <a:pt x="828675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0010775" y="7286625"/>
            <a:ext cx="1095375" cy="1933575"/>
          </a:xfrm>
          <a:custGeom>
            <a:avLst/>
            <a:gdLst/>
            <a:ahLst/>
            <a:cxnLst/>
            <a:rect l="l" t="t" r="r" b="b"/>
            <a:pathLst>
              <a:path w="1095375" h="1933575">
                <a:moveTo>
                  <a:pt x="0" y="0"/>
                </a:moveTo>
                <a:lnTo>
                  <a:pt x="1095375" y="0"/>
                </a:lnTo>
                <a:lnTo>
                  <a:pt x="10953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11558016" y="7195756"/>
            <a:ext cx="2706624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81"/>
              </a:lnSpc>
            </a:pPr>
            <a:r>
              <a:rPr lang="en-US" sz="1734" b="1">
                <a:solidFill>
                  <a:srgbClr val="F4820B"/>
                </a:solidFill>
                <a:latin typeface="Lato Bold"/>
                <a:ea typeface="Lato Bold"/>
                <a:cs typeface="Lato Bold"/>
                <a:sym typeface="Lato Bold"/>
              </a:rPr>
              <a:t>EXERCÍCIO DE REFLEXÃO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558016" y="7603193"/>
            <a:ext cx="5596128" cy="1757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4"/>
              </a:lnSpc>
            </a:pPr>
            <a:r>
              <a:rPr lang="en-US" sz="187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Numa PME de produtos alimentares, escolher entre:</a:t>
            </a:r>
          </a:p>
          <a:p>
            <a:pPr algn="l">
              <a:lnSpc>
                <a:spcPts val="3564"/>
              </a:lnSpc>
            </a:pPr>
            <a:r>
              <a:rPr lang="en-US" sz="187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Alternativa A: lançar uma nova linha premium</a:t>
            </a:r>
          </a:p>
          <a:p>
            <a:pPr algn="l">
              <a:lnSpc>
                <a:spcPts val="3564"/>
              </a:lnSpc>
            </a:pPr>
            <a:r>
              <a:rPr lang="en-US" sz="187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Alternativa B: expandir para um novo canal digital</a:t>
            </a:r>
          </a:p>
          <a:p>
            <a:pPr algn="l">
              <a:lnSpc>
                <a:spcPts val="3564"/>
              </a:lnSpc>
            </a:pPr>
            <a:r>
              <a:rPr lang="en-US" sz="1876" b="1">
                <a:solidFill>
                  <a:srgbClr val="F4820B"/>
                </a:solidFill>
                <a:latin typeface="Lato Bold"/>
                <a:ea typeface="Lato Bold"/>
                <a:cs typeface="Lato Bold"/>
                <a:sym typeface="Lato Bold"/>
              </a:rPr>
              <a:t>Qual escolheria e porqué?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78992" y="4893374"/>
            <a:ext cx="5010912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053" b="1">
                <a:solidFill>
                  <a:srgbClr val="F4820B"/>
                </a:solidFill>
                <a:latin typeface="Lato Bold"/>
                <a:ea typeface="Lato Bold"/>
                <a:cs typeface="Lato Bold"/>
                <a:sym typeface="Lato Bold"/>
              </a:rPr>
              <a:t>COERÊNCIA </a:t>
            </a:r>
            <a:r>
              <a:rPr lang="en-US" sz="2053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com missão, visão e objetivos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942064" y="803910"/>
            <a:ext cx="5559552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982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ATRATIVIDADE × CAPACIDADE DE EXECUÇÃO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076688" y="1753934"/>
            <a:ext cx="512064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</a:pPr>
            <a:r>
              <a:rPr lang="en-US" sz="1592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ALTA</a:t>
            </a:r>
          </a:p>
        </p:txBody>
      </p:sp>
      <p:sp>
        <p:nvSpPr>
          <p:cNvPr id="38" name="TextBox 38"/>
          <p:cNvSpPr txBox="1"/>
          <p:nvPr/>
        </p:nvSpPr>
        <p:spPr>
          <a:xfrm rot="-5400000">
            <a:off x="10057258" y="3497200"/>
            <a:ext cx="1499616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</a:pPr>
            <a:r>
              <a:rPr lang="en-US" sz="1592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ATRATIVIDADE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570464" y="5420868"/>
            <a:ext cx="640080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6"/>
              </a:lnSpc>
            </a:pPr>
            <a:r>
              <a:rPr lang="en-US" sz="1663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BAIXA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1704320" y="6120384"/>
            <a:ext cx="640080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6"/>
              </a:lnSpc>
            </a:pPr>
            <a:r>
              <a:rPr lang="en-US" sz="1663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BAIXA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6989552" y="6115621"/>
            <a:ext cx="512064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1"/>
              </a:lnSpc>
            </a:pPr>
            <a:r>
              <a:rPr lang="en-US" sz="1592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ALTA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5307056" y="2120646"/>
            <a:ext cx="1353312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6"/>
              </a:lnSpc>
            </a:pPr>
            <a:r>
              <a:rPr lang="en-US" sz="1805" b="1">
                <a:solidFill>
                  <a:srgbClr val="F4820B"/>
                </a:solidFill>
                <a:latin typeface="Lato Bold"/>
                <a:ea typeface="Lato Bold"/>
                <a:cs typeface="Lato Bold"/>
                <a:sym typeface="Lato Bold"/>
              </a:rPr>
              <a:t>Alternativa A</a:t>
            </a:r>
          </a:p>
          <a:p>
            <a:pPr algn="ctr">
              <a:lnSpc>
                <a:spcPts val="2166"/>
              </a:lnSpc>
            </a:pPr>
            <a:r>
              <a:rPr lang="en-US" sz="1805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Prioritária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5307056" y="4144518"/>
            <a:ext cx="1353312" cy="219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5"/>
              </a:lnSpc>
            </a:pPr>
            <a:r>
              <a:rPr lang="en-US" sz="1379" b="1">
                <a:solidFill>
                  <a:srgbClr val="F4820B"/>
                </a:solidFill>
                <a:latin typeface="Lato Bold"/>
                <a:ea typeface="Lato Bold"/>
                <a:cs typeface="Lato Bold"/>
                <a:sym typeface="Lato Bold"/>
              </a:rPr>
              <a:t>ALTERNATIVA B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5617952" y="4500753"/>
            <a:ext cx="129844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sz="2124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Boa opção</a:t>
            </a:r>
          </a:p>
          <a:p>
            <a:pPr algn="ctr">
              <a:lnSpc>
                <a:spcPts val="2549"/>
              </a:lnSpc>
            </a:pPr>
            <a:r>
              <a:rPr lang="en-US" sz="2124" b="1">
                <a:solidFill>
                  <a:srgbClr val="003C5B"/>
                </a:solidFill>
                <a:latin typeface="Lato Bold"/>
                <a:ea typeface="Lato Bold"/>
                <a:cs typeface="Lato Bold"/>
                <a:sym typeface="Lato Bold"/>
              </a:rPr>
              <a:t>secundária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4592300" cy="10287000"/>
          </a:xfrm>
          <a:custGeom>
            <a:avLst/>
            <a:gdLst/>
            <a:ahLst/>
            <a:cxnLst/>
            <a:rect l="l" t="t" r="r" b="b"/>
            <a:pathLst>
              <a:path w="14592300" h="10287000">
                <a:moveTo>
                  <a:pt x="0" y="0"/>
                </a:moveTo>
                <a:lnTo>
                  <a:pt x="14592300" y="0"/>
                </a:lnTo>
                <a:lnTo>
                  <a:pt x="145923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363700" y="0"/>
            <a:ext cx="3924300" cy="10287000"/>
          </a:xfrm>
          <a:custGeom>
            <a:avLst/>
            <a:gdLst/>
            <a:ahLst/>
            <a:cxnLst/>
            <a:rect l="l" t="t" r="r" b="b"/>
            <a:pathLst>
              <a:path w="3924300" h="10287000">
                <a:moveTo>
                  <a:pt x="0" y="0"/>
                </a:moveTo>
                <a:lnTo>
                  <a:pt x="3924300" y="0"/>
                </a:lnTo>
                <a:lnTo>
                  <a:pt x="39243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03504" y="518379"/>
            <a:ext cx="7059168" cy="846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42"/>
              </a:lnSpc>
            </a:pPr>
            <a:r>
              <a:rPr lang="en-US" sz="6342" b="1">
                <a:solidFill>
                  <a:srgbClr val="002F49"/>
                </a:solidFill>
                <a:latin typeface="Lato Bold"/>
                <a:ea typeface="Lato Bold"/>
                <a:cs typeface="Lato Bold"/>
                <a:sym typeface="Lato Bold"/>
              </a:rPr>
              <a:t>IMPORTÂNCIA 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3504" y="1421834"/>
            <a:ext cx="8942832" cy="860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4"/>
              </a:lnSpc>
            </a:pPr>
            <a:r>
              <a:rPr lang="en-US" sz="6484">
                <a:solidFill>
                  <a:srgbClr val="F4960B"/>
                </a:solidFill>
                <a:latin typeface="Lato"/>
                <a:ea typeface="Lato"/>
                <a:cs typeface="Lato"/>
                <a:sym typeface="Lato"/>
              </a:rPr>
              <a:t>ANÁLISE ESTRATÉGICA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3504" y="2422143"/>
            <a:ext cx="9747504" cy="437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5"/>
              </a:lnSpc>
            </a:pPr>
            <a:r>
              <a:rPr lang="en-US" sz="3365" b="1">
                <a:solidFill>
                  <a:srgbClr val="002F49"/>
                </a:solidFill>
                <a:latin typeface="Lato Bold"/>
                <a:ea typeface="Lato Bold"/>
                <a:cs typeface="Lato Bold"/>
                <a:sym typeface="Lato Bold"/>
              </a:rPr>
              <a:t>PARA PLANEAMENTO E TOMADA DE DECISÕES</a:t>
            </a:r>
          </a:p>
        </p:txBody>
      </p:sp>
      <p:sp>
        <p:nvSpPr>
          <p:cNvPr id="8" name="Freeform 8"/>
          <p:cNvSpPr/>
          <p:nvPr/>
        </p:nvSpPr>
        <p:spPr>
          <a:xfrm>
            <a:off x="428625" y="3209925"/>
            <a:ext cx="2409825" cy="866775"/>
          </a:xfrm>
          <a:custGeom>
            <a:avLst/>
            <a:gdLst/>
            <a:ahLst/>
            <a:cxnLst/>
            <a:rect l="l" t="t" r="r" b="b"/>
            <a:pathLst>
              <a:path w="2409825" h="866775">
                <a:moveTo>
                  <a:pt x="0" y="0"/>
                </a:moveTo>
                <a:lnTo>
                  <a:pt x="2409825" y="0"/>
                </a:lnTo>
                <a:lnTo>
                  <a:pt x="240982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41248" y="3549711"/>
            <a:ext cx="1609344" cy="293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5"/>
              </a:lnSpc>
            </a:pPr>
            <a:r>
              <a:rPr lang="en-US" sz="2195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BENEFÍCIOS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3504" y="4351282"/>
            <a:ext cx="2468880" cy="234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34"/>
              </a:lnSpc>
            </a:pPr>
            <a:r>
              <a:rPr lang="en-US" sz="1734" b="1">
                <a:solidFill>
                  <a:srgbClr val="002F49"/>
                </a:solidFill>
                <a:latin typeface="Lato Bold"/>
                <a:ea typeface="Lato Bold"/>
                <a:cs typeface="Lato Bold"/>
                <a:sym typeface="Lato Bold"/>
              </a:rPr>
              <a:t>Reduz decisões intuitivas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3504" y="5462278"/>
            <a:ext cx="1517904" cy="234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34"/>
              </a:lnSpc>
            </a:pPr>
            <a:r>
              <a:rPr lang="en-US" sz="1734" b="1">
                <a:solidFill>
                  <a:srgbClr val="002F49"/>
                </a:solidFill>
                <a:latin typeface="Lato Bold"/>
                <a:ea typeface="Lato Bold"/>
                <a:cs typeface="Lato Bold"/>
                <a:sym typeface="Lato Bold"/>
              </a:rPr>
              <a:t>Antecipa riscos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3504" y="6064137"/>
            <a:ext cx="2395728" cy="224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98"/>
              </a:lnSpc>
            </a:pPr>
            <a:r>
              <a:rPr lang="en-US" sz="1698" b="1">
                <a:solidFill>
                  <a:srgbClr val="002F49"/>
                </a:solidFill>
                <a:latin typeface="Lato Bold"/>
                <a:ea typeface="Lato Bold"/>
                <a:cs typeface="Lato Bold"/>
                <a:sym typeface="Lato Bold"/>
              </a:rPr>
              <a:t>Identifica oportunidades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3504" y="7257879"/>
            <a:ext cx="2779776" cy="223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63"/>
              </a:lnSpc>
            </a:pPr>
            <a:r>
              <a:rPr lang="en-US" sz="1663" b="1">
                <a:solidFill>
                  <a:srgbClr val="002F49"/>
                </a:solidFill>
                <a:latin typeface="Lato Bold"/>
                <a:ea typeface="Lato Bold"/>
                <a:cs typeface="Lato Bold"/>
                <a:sym typeface="Lato Bold"/>
              </a:rPr>
              <a:t>Promove adaptação contínua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72000" y="4714875"/>
            <a:ext cx="2181225" cy="1504950"/>
          </a:xfrm>
          <a:custGeom>
            <a:avLst/>
            <a:gdLst/>
            <a:ahLst/>
            <a:cxnLst/>
            <a:rect l="l" t="t" r="r" b="b"/>
            <a:pathLst>
              <a:path w="2181225" h="1504950">
                <a:moveTo>
                  <a:pt x="0" y="0"/>
                </a:moveTo>
                <a:lnTo>
                  <a:pt x="2181225" y="0"/>
                </a:lnTo>
                <a:lnTo>
                  <a:pt x="21812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4781550" y="4924425"/>
            <a:ext cx="447675" cy="438150"/>
          </a:xfrm>
          <a:custGeom>
            <a:avLst/>
            <a:gdLst/>
            <a:ahLst/>
            <a:cxnLst/>
            <a:rect l="l" t="t" r="r" b="b"/>
            <a:pathLst>
              <a:path w="447675" h="438150">
                <a:moveTo>
                  <a:pt x="0" y="0"/>
                </a:moveTo>
                <a:lnTo>
                  <a:pt x="447675" y="0"/>
                </a:lnTo>
                <a:lnTo>
                  <a:pt x="44767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5120640" y="5465479"/>
            <a:ext cx="1408176" cy="45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9"/>
              </a:lnSpc>
            </a:pPr>
            <a:r>
              <a:rPr lang="en-US" sz="1415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Avaliar e ajustar estratégias</a:t>
            </a:r>
          </a:p>
        </p:txBody>
      </p:sp>
      <p:sp>
        <p:nvSpPr>
          <p:cNvPr id="17" name="Freeform 17"/>
          <p:cNvSpPr/>
          <p:nvPr/>
        </p:nvSpPr>
        <p:spPr>
          <a:xfrm>
            <a:off x="6743700" y="3209925"/>
            <a:ext cx="2190750" cy="1504950"/>
          </a:xfrm>
          <a:custGeom>
            <a:avLst/>
            <a:gdLst/>
            <a:ahLst/>
            <a:cxnLst/>
            <a:rect l="l" t="t" r="r" b="b"/>
            <a:pathLst>
              <a:path w="2190750" h="1504950">
                <a:moveTo>
                  <a:pt x="0" y="0"/>
                </a:moveTo>
                <a:lnTo>
                  <a:pt x="2190750" y="0"/>
                </a:lnTo>
                <a:lnTo>
                  <a:pt x="219075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962775" y="3209925"/>
            <a:ext cx="447675" cy="647700"/>
          </a:xfrm>
          <a:custGeom>
            <a:avLst/>
            <a:gdLst/>
            <a:ahLst/>
            <a:cxnLst/>
            <a:rect l="l" t="t" r="r" b="b"/>
            <a:pathLst>
              <a:path w="447675" h="647700">
                <a:moveTo>
                  <a:pt x="0" y="0"/>
                </a:moveTo>
                <a:lnTo>
                  <a:pt x="447675" y="0"/>
                </a:lnTo>
                <a:lnTo>
                  <a:pt x="4476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7168896" y="3497011"/>
            <a:ext cx="841248" cy="235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69"/>
              </a:lnSpc>
            </a:pPr>
            <a:r>
              <a:rPr lang="en-US" sz="1769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Análise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60336" y="3823559"/>
            <a:ext cx="1335024" cy="68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9"/>
              </a:lnSpc>
            </a:pPr>
            <a:r>
              <a:rPr lang="en-US" sz="1415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Compreender o contexto e os fatores críticos</a:t>
            </a:r>
          </a:p>
        </p:txBody>
      </p:sp>
      <p:sp>
        <p:nvSpPr>
          <p:cNvPr id="21" name="Freeform 21"/>
          <p:cNvSpPr/>
          <p:nvPr/>
        </p:nvSpPr>
        <p:spPr>
          <a:xfrm>
            <a:off x="9144000" y="4714875"/>
            <a:ext cx="1962150" cy="1714500"/>
          </a:xfrm>
          <a:custGeom>
            <a:avLst/>
            <a:gdLst/>
            <a:ahLst/>
            <a:cxnLst/>
            <a:rect l="l" t="t" r="r" b="b"/>
            <a:pathLst>
              <a:path w="1962150" h="1714500">
                <a:moveTo>
                  <a:pt x="0" y="0"/>
                </a:moveTo>
                <a:lnTo>
                  <a:pt x="1962150" y="0"/>
                </a:lnTo>
                <a:lnTo>
                  <a:pt x="19621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9144000" y="4924425"/>
            <a:ext cx="438150" cy="438150"/>
          </a:xfrm>
          <a:custGeom>
            <a:avLst/>
            <a:gdLst/>
            <a:ahLst/>
            <a:cxnLst/>
            <a:rect l="l" t="t" r="r" b="b"/>
            <a:pathLst>
              <a:path w="438150" h="438150">
                <a:moveTo>
                  <a:pt x="0" y="0"/>
                </a:moveTo>
                <a:lnTo>
                  <a:pt x="438150" y="0"/>
                </a:lnTo>
                <a:lnTo>
                  <a:pt x="43815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9564624" y="5142931"/>
            <a:ext cx="841248" cy="235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69"/>
              </a:lnSpc>
            </a:pPr>
            <a:r>
              <a:rPr lang="en-US" sz="1769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Decisão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509760" y="5469479"/>
            <a:ext cx="1280160" cy="68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9"/>
              </a:lnSpc>
            </a:pPr>
            <a:r>
              <a:rPr lang="en-US" sz="1415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Escolher opções e definir prioridades</a:t>
            </a:r>
          </a:p>
        </p:txBody>
      </p:sp>
      <p:sp>
        <p:nvSpPr>
          <p:cNvPr id="25" name="Freeform 25"/>
          <p:cNvSpPr/>
          <p:nvPr/>
        </p:nvSpPr>
        <p:spPr>
          <a:xfrm>
            <a:off x="5657850" y="6638925"/>
            <a:ext cx="1962150" cy="1724025"/>
          </a:xfrm>
          <a:custGeom>
            <a:avLst/>
            <a:gdLst/>
            <a:ahLst/>
            <a:cxnLst/>
            <a:rect l="l" t="t" r="r" b="b"/>
            <a:pathLst>
              <a:path w="1962150" h="1724025">
                <a:moveTo>
                  <a:pt x="0" y="0"/>
                </a:moveTo>
                <a:lnTo>
                  <a:pt x="1962150" y="0"/>
                </a:lnTo>
                <a:lnTo>
                  <a:pt x="1962150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5657850" y="6858000"/>
            <a:ext cx="438150" cy="647700"/>
          </a:xfrm>
          <a:custGeom>
            <a:avLst/>
            <a:gdLst/>
            <a:ahLst/>
            <a:cxnLst/>
            <a:rect l="l" t="t" r="r" b="b"/>
            <a:pathLst>
              <a:path w="438150" h="647700">
                <a:moveTo>
                  <a:pt x="0" y="0"/>
                </a:moveTo>
                <a:lnTo>
                  <a:pt x="438150" y="0"/>
                </a:lnTo>
                <a:lnTo>
                  <a:pt x="4381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6035040" y="7413722"/>
            <a:ext cx="1097280" cy="68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9"/>
              </a:lnSpc>
            </a:pPr>
            <a:r>
              <a:rPr lang="en-US" sz="1415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Acompanhar resultados e impactos</a:t>
            </a:r>
          </a:p>
        </p:txBody>
      </p:sp>
      <p:sp>
        <p:nvSpPr>
          <p:cNvPr id="28" name="Freeform 28"/>
          <p:cNvSpPr/>
          <p:nvPr/>
        </p:nvSpPr>
        <p:spPr>
          <a:xfrm>
            <a:off x="8267700" y="6638925"/>
            <a:ext cx="1971675" cy="1724025"/>
          </a:xfrm>
          <a:custGeom>
            <a:avLst/>
            <a:gdLst/>
            <a:ahLst/>
            <a:cxnLst/>
            <a:rect l="l" t="t" r="r" b="b"/>
            <a:pathLst>
              <a:path w="1971675" h="1724025">
                <a:moveTo>
                  <a:pt x="0" y="0"/>
                </a:moveTo>
                <a:lnTo>
                  <a:pt x="1971675" y="0"/>
                </a:lnTo>
                <a:lnTo>
                  <a:pt x="1971675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8267700" y="6858000"/>
            <a:ext cx="447675" cy="647700"/>
          </a:xfrm>
          <a:custGeom>
            <a:avLst/>
            <a:gdLst/>
            <a:ahLst/>
            <a:cxnLst/>
            <a:rect l="l" t="t" r="r" b="b"/>
            <a:pathLst>
              <a:path w="447675" h="647700">
                <a:moveTo>
                  <a:pt x="0" y="0"/>
                </a:moveTo>
                <a:lnTo>
                  <a:pt x="447675" y="0"/>
                </a:lnTo>
                <a:lnTo>
                  <a:pt x="4476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8650224" y="7512592"/>
            <a:ext cx="1408176" cy="45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9"/>
              </a:lnSpc>
            </a:pPr>
            <a:r>
              <a:rPr lang="en-US" sz="1415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Executar e alinhar recursos</a:t>
            </a:r>
          </a:p>
        </p:txBody>
      </p:sp>
      <p:sp>
        <p:nvSpPr>
          <p:cNvPr id="31" name="Freeform 31"/>
          <p:cNvSpPr/>
          <p:nvPr/>
        </p:nvSpPr>
        <p:spPr>
          <a:xfrm>
            <a:off x="5438775" y="3638550"/>
            <a:ext cx="1533525" cy="1295400"/>
          </a:xfrm>
          <a:custGeom>
            <a:avLst/>
            <a:gdLst/>
            <a:ahLst/>
            <a:cxnLst/>
            <a:rect l="l" t="t" r="r" b="b"/>
            <a:pathLst>
              <a:path w="1533525" h="1295400">
                <a:moveTo>
                  <a:pt x="0" y="0"/>
                </a:moveTo>
                <a:lnTo>
                  <a:pt x="1533525" y="0"/>
                </a:lnTo>
                <a:lnTo>
                  <a:pt x="153352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8705850" y="3638550"/>
            <a:ext cx="1752600" cy="1295400"/>
          </a:xfrm>
          <a:custGeom>
            <a:avLst/>
            <a:gdLst/>
            <a:ahLst/>
            <a:cxnLst/>
            <a:rect l="l" t="t" r="r" b="b"/>
            <a:pathLst>
              <a:path w="1752600" h="1295400">
                <a:moveTo>
                  <a:pt x="0" y="0"/>
                </a:moveTo>
                <a:lnTo>
                  <a:pt x="1752600" y="0"/>
                </a:lnTo>
                <a:lnTo>
                  <a:pt x="175260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5000625" y="6210300"/>
            <a:ext cx="885825" cy="1295400"/>
          </a:xfrm>
          <a:custGeom>
            <a:avLst/>
            <a:gdLst/>
            <a:ahLst/>
            <a:cxnLst/>
            <a:rect l="l" t="t" r="r" b="b"/>
            <a:pathLst>
              <a:path w="885825" h="1295400">
                <a:moveTo>
                  <a:pt x="0" y="0"/>
                </a:moveTo>
                <a:lnTo>
                  <a:pt x="885825" y="0"/>
                </a:lnTo>
                <a:lnTo>
                  <a:pt x="88582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7400925" y="7924800"/>
            <a:ext cx="1095375" cy="438150"/>
          </a:xfrm>
          <a:custGeom>
            <a:avLst/>
            <a:gdLst/>
            <a:ahLst/>
            <a:cxnLst/>
            <a:rect l="l" t="t" r="r" b="b"/>
            <a:pathLst>
              <a:path w="1095375" h="438150">
                <a:moveTo>
                  <a:pt x="0" y="0"/>
                </a:moveTo>
                <a:lnTo>
                  <a:pt x="1095375" y="0"/>
                </a:lnTo>
                <a:lnTo>
                  <a:pt x="109537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0010775" y="6429375"/>
            <a:ext cx="657225" cy="1076325"/>
          </a:xfrm>
          <a:custGeom>
            <a:avLst/>
            <a:gdLst/>
            <a:ahLst/>
            <a:cxnLst/>
            <a:rect l="l" t="t" r="r" b="b"/>
            <a:pathLst>
              <a:path w="657225" h="1076325">
                <a:moveTo>
                  <a:pt x="0" y="0"/>
                </a:moveTo>
                <a:lnTo>
                  <a:pt x="657225" y="0"/>
                </a:lnTo>
                <a:lnTo>
                  <a:pt x="65722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1315700" y="3209925"/>
            <a:ext cx="2190750" cy="866775"/>
          </a:xfrm>
          <a:custGeom>
            <a:avLst/>
            <a:gdLst/>
            <a:ahLst/>
            <a:cxnLst/>
            <a:rect l="l" t="t" r="r" b="b"/>
            <a:pathLst>
              <a:path w="2190750" h="866775">
                <a:moveTo>
                  <a:pt x="0" y="0"/>
                </a:moveTo>
                <a:lnTo>
                  <a:pt x="2190750" y="0"/>
                </a:lnTo>
                <a:lnTo>
                  <a:pt x="21907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11704320" y="3561037"/>
            <a:ext cx="1572768" cy="271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3"/>
              </a:lnSpc>
            </a:pPr>
            <a:r>
              <a:rPr lang="en-US" sz="2053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LIMITAÇÕES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521440" y="4362158"/>
            <a:ext cx="2139696" cy="21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8"/>
              </a:lnSpc>
            </a:pPr>
            <a:r>
              <a:rPr lang="en-US" sz="1628" b="1">
                <a:solidFill>
                  <a:srgbClr val="002F49"/>
                </a:solidFill>
                <a:latin typeface="Lato Bold"/>
                <a:ea typeface="Lato Bold"/>
                <a:cs typeface="Lato Bold"/>
                <a:sym typeface="Lato Bold"/>
              </a:rPr>
              <a:t>Informação incompleta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521440" y="4979378"/>
            <a:ext cx="2377440" cy="21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8"/>
              </a:lnSpc>
            </a:pPr>
            <a:r>
              <a:rPr lang="en-US" sz="1628" b="1">
                <a:solidFill>
                  <a:srgbClr val="002F49"/>
                </a:solidFill>
                <a:latin typeface="Lato Bold"/>
                <a:ea typeface="Lato Bold"/>
                <a:cs typeface="Lato Bold"/>
                <a:sym typeface="Lato Bold"/>
              </a:rPr>
              <a:t>Incerteza e complexidade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120640" y="5148594"/>
            <a:ext cx="1408176" cy="224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98"/>
              </a:lnSpc>
            </a:pPr>
            <a:r>
              <a:rPr lang="en-US" sz="1698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Aprendizagem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163056" y="7104162"/>
            <a:ext cx="1042416" cy="20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57"/>
              </a:lnSpc>
            </a:pPr>
            <a:r>
              <a:rPr lang="en-US" sz="1557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Indicadores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705088" y="7098950"/>
            <a:ext cx="1408176" cy="211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2"/>
              </a:lnSpc>
            </a:pPr>
            <a:r>
              <a:rPr lang="en-US" sz="1592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Implementação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03504" y="4906780"/>
            <a:ext cx="2596896" cy="234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34"/>
              </a:lnSpc>
            </a:pPr>
            <a:r>
              <a:rPr lang="en-US" sz="1734" b="1">
                <a:solidFill>
                  <a:srgbClr val="002F49"/>
                </a:solidFill>
                <a:latin typeface="Lato Bold"/>
                <a:ea typeface="Lato Bold"/>
                <a:cs typeface="Lato Bold"/>
                <a:sym typeface="Lato Bold"/>
              </a:rPr>
              <a:t>Alinha recursos e esforços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03504" y="6655570"/>
            <a:ext cx="2139696" cy="234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34"/>
              </a:lnSpc>
            </a:pPr>
            <a:r>
              <a:rPr lang="en-US" sz="1734" b="1">
                <a:solidFill>
                  <a:srgbClr val="002F49"/>
                </a:solidFill>
                <a:latin typeface="Lato Bold"/>
                <a:ea typeface="Lato Bold"/>
                <a:cs typeface="Lato Bold"/>
                <a:sym typeface="Lato Bold"/>
              </a:rPr>
              <a:t>Comunica prioridades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1521440" y="5602260"/>
            <a:ext cx="2688336" cy="201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57"/>
              </a:lnSpc>
            </a:pPr>
            <a:r>
              <a:rPr lang="en-US" sz="1557" b="1">
                <a:solidFill>
                  <a:srgbClr val="002F49"/>
                </a:solidFill>
                <a:latin typeface="Lato Bold"/>
                <a:ea typeface="Lato Bold"/>
                <a:cs typeface="Lato Bold"/>
                <a:sym typeface="Lato Bold"/>
              </a:rPr>
              <a:t>Vieses e excesso de confiança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1521440" y="6214268"/>
            <a:ext cx="2798064" cy="211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2"/>
              </a:lnSpc>
            </a:pPr>
            <a:r>
              <a:rPr lang="en-US" sz="1592" b="1">
                <a:solidFill>
                  <a:srgbClr val="002F49"/>
                </a:solidFill>
                <a:latin typeface="Lato Bold"/>
                <a:ea typeface="Lato Bold"/>
                <a:cs typeface="Lato Bold"/>
                <a:sym typeface="Lato Bold"/>
              </a:rPr>
              <a:t>Uso mecânico das ferramentas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1521440" y="6837151"/>
            <a:ext cx="2889504" cy="200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21"/>
              </a:lnSpc>
            </a:pPr>
            <a:r>
              <a:rPr lang="en-US" sz="1521" b="1">
                <a:solidFill>
                  <a:srgbClr val="002F49"/>
                </a:solidFill>
                <a:latin typeface="Lato Bold"/>
                <a:ea typeface="Lato Bold"/>
                <a:cs typeface="Lato Bold"/>
                <a:sym typeface="Lato Bold"/>
              </a:rPr>
              <a:t>Distância entre plano e execução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841248" y="8690960"/>
            <a:ext cx="1938528" cy="307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2"/>
              </a:lnSpc>
            </a:pPr>
            <a:r>
              <a:rPr lang="en-US" sz="2372" b="1">
                <a:solidFill>
                  <a:srgbClr val="F4960B"/>
                </a:solidFill>
                <a:latin typeface="Lato Bold"/>
                <a:ea typeface="Lato Bold"/>
                <a:cs typeface="Lato Bold"/>
                <a:sym typeface="Lato Bold"/>
              </a:rPr>
              <a:t>IDEIA-CHAVE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41248" y="9165336"/>
            <a:ext cx="8485632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59"/>
              </a:lnSpc>
            </a:pPr>
            <a:r>
              <a:rPr lang="en-US" sz="254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As ferramentas apoiam o diagnóstico, mas não substituem o pensamento crítico, a evidência e o julgamento do gestor.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059168" y="3425002"/>
            <a:ext cx="182880" cy="235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9"/>
              </a:lnSpc>
            </a:pPr>
            <a:r>
              <a:rPr lang="en-US" sz="1769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1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937760" y="5081209"/>
            <a:ext cx="182880" cy="235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9"/>
              </a:lnSpc>
            </a:pPr>
            <a:r>
              <a:rPr lang="en-US" sz="1769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5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9272016" y="5081209"/>
            <a:ext cx="182880" cy="235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9"/>
              </a:lnSpc>
            </a:pPr>
            <a:r>
              <a:rPr lang="en-US" sz="1769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2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5815584" y="7025452"/>
            <a:ext cx="182880" cy="235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9"/>
              </a:lnSpc>
            </a:pPr>
            <a:r>
              <a:rPr lang="en-US" sz="1769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4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8430768" y="7025452"/>
            <a:ext cx="182880" cy="235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9"/>
              </a:lnSpc>
            </a:pPr>
            <a:r>
              <a:rPr lang="en-US" sz="1769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58368" y="706374"/>
            <a:ext cx="1152144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41"/>
              </a:lnSpc>
            </a:pPr>
            <a:r>
              <a:rPr lang="en-US" sz="6200" b="1">
                <a:solidFill>
                  <a:srgbClr val="003C50"/>
                </a:solidFill>
                <a:latin typeface="Lato Bold"/>
                <a:ea typeface="Lato Bold"/>
                <a:cs typeface="Lato Bold"/>
                <a:sym typeface="Lato Bold"/>
              </a:rPr>
              <a:t>SÍNTESE FINAL E REFERÊNCIAS</a:t>
            </a:r>
          </a:p>
        </p:txBody>
      </p:sp>
      <p:sp>
        <p:nvSpPr>
          <p:cNvPr id="4" name="Freeform 4"/>
          <p:cNvSpPr/>
          <p:nvPr/>
        </p:nvSpPr>
        <p:spPr>
          <a:xfrm>
            <a:off x="3695700" y="1924050"/>
            <a:ext cx="2619375" cy="1504950"/>
          </a:xfrm>
          <a:custGeom>
            <a:avLst/>
            <a:gdLst/>
            <a:ahLst/>
            <a:cxnLst/>
            <a:rect l="l" t="t" r="r" b="b"/>
            <a:pathLst>
              <a:path w="2619375" h="1504950">
                <a:moveTo>
                  <a:pt x="0" y="0"/>
                </a:moveTo>
                <a:lnTo>
                  <a:pt x="2619375" y="0"/>
                </a:lnTo>
                <a:lnTo>
                  <a:pt x="26193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096512" y="2075921"/>
            <a:ext cx="274320" cy="765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8"/>
              </a:lnSpc>
            </a:pPr>
            <a:r>
              <a:rPr lang="en-US" sz="5066" b="1">
                <a:solidFill>
                  <a:srgbClr val="FF9D2B"/>
                </a:solidFill>
                <a:latin typeface="Lato Bold"/>
                <a:ea typeface="Lato Bold"/>
                <a:cs typeface="Lato Bold"/>
                <a:sym typeface="Lato Bold"/>
              </a:rPr>
              <a:t>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98848" y="2523533"/>
            <a:ext cx="1133856" cy="672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4"/>
              </a:lnSpc>
            </a:pPr>
            <a:r>
              <a:rPr lang="en-US" sz="2266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Analisar contexto</a:t>
            </a:r>
          </a:p>
        </p:txBody>
      </p:sp>
      <p:sp>
        <p:nvSpPr>
          <p:cNvPr id="7" name="Freeform 7"/>
          <p:cNvSpPr/>
          <p:nvPr/>
        </p:nvSpPr>
        <p:spPr>
          <a:xfrm>
            <a:off x="2171700" y="2571750"/>
            <a:ext cx="1533525" cy="1076325"/>
          </a:xfrm>
          <a:custGeom>
            <a:avLst/>
            <a:gdLst/>
            <a:ahLst/>
            <a:cxnLst/>
            <a:rect l="l" t="t" r="r" b="b"/>
            <a:pathLst>
              <a:path w="1533525" h="1076325">
                <a:moveTo>
                  <a:pt x="0" y="0"/>
                </a:moveTo>
                <a:lnTo>
                  <a:pt x="1533525" y="0"/>
                </a:lnTo>
                <a:lnTo>
                  <a:pt x="153352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47700" y="3638550"/>
            <a:ext cx="2400300" cy="1724025"/>
          </a:xfrm>
          <a:custGeom>
            <a:avLst/>
            <a:gdLst/>
            <a:ahLst/>
            <a:cxnLst/>
            <a:rect l="l" t="t" r="r" b="b"/>
            <a:pathLst>
              <a:path w="2400300" h="1724025">
                <a:moveTo>
                  <a:pt x="0" y="0"/>
                </a:moveTo>
                <a:lnTo>
                  <a:pt x="2400300" y="0"/>
                </a:lnTo>
                <a:lnTo>
                  <a:pt x="2400300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50976" y="3876146"/>
            <a:ext cx="347472" cy="765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8"/>
              </a:lnSpc>
            </a:pPr>
            <a:r>
              <a:rPr lang="en-US" sz="5066" b="1">
                <a:solidFill>
                  <a:srgbClr val="FF9D2B"/>
                </a:solidFill>
                <a:latin typeface="Lato Bold"/>
                <a:ea typeface="Lato Bold"/>
                <a:cs typeface="Lato Bold"/>
                <a:sym typeface="Lato Bold"/>
              </a:rPr>
              <a:t>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53312" y="4242761"/>
            <a:ext cx="1298448" cy="72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3"/>
              </a:lnSpc>
            </a:pPr>
            <a:r>
              <a:rPr lang="en-US" sz="2443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Aprender e ajustar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04925" y="5353050"/>
            <a:ext cx="657225" cy="1076325"/>
          </a:xfrm>
          <a:custGeom>
            <a:avLst/>
            <a:gdLst/>
            <a:ahLst/>
            <a:cxnLst/>
            <a:rect l="l" t="t" r="r" b="b"/>
            <a:pathLst>
              <a:path w="657225" h="1076325">
                <a:moveTo>
                  <a:pt x="0" y="0"/>
                </a:moveTo>
                <a:lnTo>
                  <a:pt x="657225" y="0"/>
                </a:lnTo>
                <a:lnTo>
                  <a:pt x="65722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47700" y="6429375"/>
            <a:ext cx="2400300" cy="1504950"/>
          </a:xfrm>
          <a:custGeom>
            <a:avLst/>
            <a:gdLst/>
            <a:ahLst/>
            <a:cxnLst/>
            <a:rect l="l" t="t" r="r" b="b"/>
            <a:pathLst>
              <a:path w="2400300" h="1504950">
                <a:moveTo>
                  <a:pt x="0" y="0"/>
                </a:moveTo>
                <a:lnTo>
                  <a:pt x="2400300" y="0"/>
                </a:lnTo>
                <a:lnTo>
                  <a:pt x="24003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50976" y="6530192"/>
            <a:ext cx="347472" cy="765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8"/>
              </a:lnSpc>
            </a:pPr>
            <a:r>
              <a:rPr lang="en-US" sz="5066" b="1">
                <a:solidFill>
                  <a:srgbClr val="FF9D2B"/>
                </a:solidFill>
                <a:latin typeface="Lato Bold"/>
                <a:ea typeface="Lato Bold"/>
                <a:cs typeface="Lato Bold"/>
                <a:sym typeface="Lato Bold"/>
              </a:rPr>
              <a:t>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61872" y="6877667"/>
            <a:ext cx="2176272" cy="749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6"/>
              </a:lnSpc>
            </a:pPr>
            <a:r>
              <a:rPr lang="en-US" sz="2514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Acompanhar resultados</a:t>
            </a:r>
          </a:p>
        </p:txBody>
      </p:sp>
      <p:sp>
        <p:nvSpPr>
          <p:cNvPr id="15" name="Freeform 15"/>
          <p:cNvSpPr/>
          <p:nvPr/>
        </p:nvSpPr>
        <p:spPr>
          <a:xfrm>
            <a:off x="2390775" y="7924800"/>
            <a:ext cx="1314450" cy="1076325"/>
          </a:xfrm>
          <a:custGeom>
            <a:avLst/>
            <a:gdLst/>
            <a:ahLst/>
            <a:cxnLst/>
            <a:rect l="l" t="t" r="r" b="b"/>
            <a:pathLst>
              <a:path w="1314450" h="1076325">
                <a:moveTo>
                  <a:pt x="0" y="0"/>
                </a:moveTo>
                <a:lnTo>
                  <a:pt x="1314450" y="0"/>
                </a:lnTo>
                <a:lnTo>
                  <a:pt x="13144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695700" y="8143875"/>
            <a:ext cx="2619375" cy="1504950"/>
          </a:xfrm>
          <a:custGeom>
            <a:avLst/>
            <a:gdLst/>
            <a:ahLst/>
            <a:cxnLst/>
            <a:rect l="l" t="t" r="r" b="b"/>
            <a:pathLst>
              <a:path w="2619375" h="1504950">
                <a:moveTo>
                  <a:pt x="0" y="0"/>
                </a:moveTo>
                <a:lnTo>
                  <a:pt x="2619375" y="0"/>
                </a:lnTo>
                <a:lnTo>
                  <a:pt x="26193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4041648" y="8227547"/>
            <a:ext cx="384048" cy="765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8"/>
              </a:lnSpc>
            </a:pPr>
            <a:r>
              <a:rPr lang="en-US" sz="5066" b="1">
                <a:solidFill>
                  <a:srgbClr val="FF9D2B"/>
                </a:solidFill>
                <a:latin typeface="Lato Bold"/>
                <a:ea typeface="Lato Bold"/>
                <a:cs typeface="Lato Bold"/>
                <a:sym typeface="Lato Bold"/>
              </a:rPr>
              <a:t>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53712" y="8645777"/>
            <a:ext cx="1207008" cy="701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5"/>
              </a:lnSpc>
            </a:pPr>
            <a:r>
              <a:rPr lang="en-US" sz="230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Mobilizar recursos</a:t>
            </a:r>
          </a:p>
        </p:txBody>
      </p:sp>
      <p:sp>
        <p:nvSpPr>
          <p:cNvPr id="19" name="Freeform 19"/>
          <p:cNvSpPr/>
          <p:nvPr/>
        </p:nvSpPr>
        <p:spPr>
          <a:xfrm>
            <a:off x="6305550" y="2571750"/>
            <a:ext cx="1314450" cy="1076325"/>
          </a:xfrm>
          <a:custGeom>
            <a:avLst/>
            <a:gdLst/>
            <a:ahLst/>
            <a:cxnLst/>
            <a:rect l="l" t="t" r="r" b="b"/>
            <a:pathLst>
              <a:path w="1314450" h="1076325">
                <a:moveTo>
                  <a:pt x="0" y="0"/>
                </a:moveTo>
                <a:lnTo>
                  <a:pt x="1314450" y="0"/>
                </a:lnTo>
                <a:lnTo>
                  <a:pt x="13144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743700" y="3638550"/>
            <a:ext cx="2619375" cy="1724025"/>
          </a:xfrm>
          <a:custGeom>
            <a:avLst/>
            <a:gdLst/>
            <a:ahLst/>
            <a:cxnLst/>
            <a:rect l="l" t="t" r="r" b="b"/>
            <a:pathLst>
              <a:path w="2619375" h="1724025">
                <a:moveTo>
                  <a:pt x="0" y="0"/>
                </a:moveTo>
                <a:lnTo>
                  <a:pt x="2619375" y="0"/>
                </a:lnTo>
                <a:lnTo>
                  <a:pt x="2619375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040880" y="3876146"/>
            <a:ext cx="384048" cy="765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8"/>
              </a:lnSpc>
            </a:pPr>
            <a:r>
              <a:rPr lang="en-US" sz="5066" b="1">
                <a:solidFill>
                  <a:srgbClr val="FF9D2B"/>
                </a:solidFill>
                <a:latin typeface="Lato Bold"/>
                <a:ea typeface="Lato Bold"/>
                <a:cs typeface="Lato Bold"/>
                <a:sym typeface="Lato Bold"/>
              </a:rPr>
              <a:t>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70064" y="4262081"/>
            <a:ext cx="1719072" cy="672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2"/>
              </a:lnSpc>
            </a:pPr>
            <a:r>
              <a:rPr lang="en-US" sz="223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Compreender organização</a:t>
            </a:r>
          </a:p>
        </p:txBody>
      </p:sp>
      <p:sp>
        <p:nvSpPr>
          <p:cNvPr id="23" name="Freeform 23"/>
          <p:cNvSpPr/>
          <p:nvPr/>
        </p:nvSpPr>
        <p:spPr>
          <a:xfrm>
            <a:off x="8048625" y="5353050"/>
            <a:ext cx="447675" cy="1076325"/>
          </a:xfrm>
          <a:custGeom>
            <a:avLst/>
            <a:gdLst/>
            <a:ahLst/>
            <a:cxnLst/>
            <a:rect l="l" t="t" r="r" b="b"/>
            <a:pathLst>
              <a:path w="447675" h="1076325">
                <a:moveTo>
                  <a:pt x="0" y="0"/>
                </a:moveTo>
                <a:lnTo>
                  <a:pt x="447675" y="0"/>
                </a:lnTo>
                <a:lnTo>
                  <a:pt x="4476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6743700" y="6429375"/>
            <a:ext cx="2619375" cy="1504950"/>
          </a:xfrm>
          <a:custGeom>
            <a:avLst/>
            <a:gdLst/>
            <a:ahLst/>
            <a:cxnLst/>
            <a:rect l="l" t="t" r="r" b="b"/>
            <a:pathLst>
              <a:path w="2619375" h="1504950">
                <a:moveTo>
                  <a:pt x="0" y="0"/>
                </a:moveTo>
                <a:lnTo>
                  <a:pt x="2619375" y="0"/>
                </a:lnTo>
                <a:lnTo>
                  <a:pt x="26193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7333488" y="6530192"/>
            <a:ext cx="384048" cy="765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8"/>
              </a:lnSpc>
            </a:pPr>
            <a:r>
              <a:rPr lang="en-US" sz="5066" b="1">
                <a:solidFill>
                  <a:srgbClr val="FF9D2B"/>
                </a:solidFill>
                <a:latin typeface="Lato Bold"/>
                <a:ea typeface="Lato Bold"/>
                <a:cs typeface="Lato Bold"/>
                <a:sym typeface="Lato Bold"/>
              </a:rPr>
              <a:t>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680960" y="6925787"/>
            <a:ext cx="1024128" cy="643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6"/>
              </a:lnSpc>
            </a:pPr>
            <a:r>
              <a:rPr lang="en-US" sz="2124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Escolher ítimo</a:t>
            </a:r>
          </a:p>
        </p:txBody>
      </p:sp>
      <p:sp>
        <p:nvSpPr>
          <p:cNvPr id="27" name="Freeform 27"/>
          <p:cNvSpPr/>
          <p:nvPr/>
        </p:nvSpPr>
        <p:spPr>
          <a:xfrm>
            <a:off x="6305550" y="7924800"/>
            <a:ext cx="1314450" cy="1076325"/>
          </a:xfrm>
          <a:custGeom>
            <a:avLst/>
            <a:gdLst/>
            <a:ahLst/>
            <a:cxnLst/>
            <a:rect l="l" t="t" r="r" b="b"/>
            <a:pathLst>
              <a:path w="1314450" h="1076325">
                <a:moveTo>
                  <a:pt x="0" y="0"/>
                </a:moveTo>
                <a:lnTo>
                  <a:pt x="1314450" y="0"/>
                </a:lnTo>
                <a:lnTo>
                  <a:pt x="13144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3767328" y="4691068"/>
            <a:ext cx="2523744" cy="2480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3"/>
              </a:lnSpc>
            </a:pPr>
            <a:r>
              <a:rPr lang="en-US" sz="4003" spc="-120">
                <a:solidFill>
                  <a:srgbClr val="003C50"/>
                </a:solidFill>
                <a:latin typeface="Lato"/>
                <a:ea typeface="Lato"/>
                <a:cs typeface="Lato"/>
                <a:sym typeface="Lato"/>
              </a:rPr>
              <a:t>O processo estratégico é </a:t>
            </a:r>
            <a:r>
              <a:rPr lang="en-US" sz="4003" spc="-120">
                <a:solidFill>
                  <a:srgbClr val="FF9D2B"/>
                </a:solidFill>
                <a:latin typeface="Lato"/>
                <a:ea typeface="Lato"/>
                <a:cs typeface="Lato"/>
                <a:sym typeface="Lato"/>
              </a:rPr>
              <a:t>contínuo e integrado</a:t>
            </a:r>
          </a:p>
        </p:txBody>
      </p:sp>
      <p:sp>
        <p:nvSpPr>
          <p:cNvPr id="29" name="Freeform 29"/>
          <p:cNvSpPr/>
          <p:nvPr/>
        </p:nvSpPr>
        <p:spPr>
          <a:xfrm>
            <a:off x="10010775" y="1714500"/>
            <a:ext cx="7848600" cy="3000375"/>
          </a:xfrm>
          <a:custGeom>
            <a:avLst/>
            <a:gdLst/>
            <a:ahLst/>
            <a:cxnLst/>
            <a:rect l="l" t="t" r="r" b="b"/>
            <a:pathLst>
              <a:path w="7848600" h="3000375">
                <a:moveTo>
                  <a:pt x="0" y="0"/>
                </a:moveTo>
                <a:lnTo>
                  <a:pt x="7848600" y="0"/>
                </a:lnTo>
                <a:lnTo>
                  <a:pt x="784860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0448925" y="2143125"/>
            <a:ext cx="219075" cy="2362200"/>
          </a:xfrm>
          <a:custGeom>
            <a:avLst/>
            <a:gdLst/>
            <a:ahLst/>
            <a:cxnLst/>
            <a:rect l="l" t="t" r="r" b="b"/>
            <a:pathLst>
              <a:path w="219075" h="2362200">
                <a:moveTo>
                  <a:pt x="0" y="0"/>
                </a:moveTo>
                <a:lnTo>
                  <a:pt x="219075" y="0"/>
                </a:lnTo>
                <a:lnTo>
                  <a:pt x="21907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11082528" y="2229304"/>
            <a:ext cx="5340096" cy="2104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9"/>
              </a:lnSpc>
            </a:pPr>
            <a:r>
              <a:rPr lang="en-US" sz="3542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As ferramentas estruturam o pensamento, mas a estratégia exige </a:t>
            </a:r>
            <a:r>
              <a:rPr lang="en-US" sz="3542">
                <a:solidFill>
                  <a:srgbClr val="FF9D2B"/>
                </a:solidFill>
                <a:latin typeface="Lato"/>
                <a:ea typeface="Lato"/>
                <a:cs typeface="Lato"/>
                <a:sym typeface="Lato"/>
              </a:rPr>
              <a:t>escolhas, prioridades e execução.</a:t>
            </a:r>
          </a:p>
        </p:txBody>
      </p:sp>
      <p:sp>
        <p:nvSpPr>
          <p:cNvPr id="32" name="Freeform 32"/>
          <p:cNvSpPr/>
          <p:nvPr/>
        </p:nvSpPr>
        <p:spPr>
          <a:xfrm>
            <a:off x="10010775" y="4924425"/>
            <a:ext cx="7848600" cy="3438525"/>
          </a:xfrm>
          <a:custGeom>
            <a:avLst/>
            <a:gdLst/>
            <a:ahLst/>
            <a:cxnLst/>
            <a:rect l="l" t="t" r="r" b="b"/>
            <a:pathLst>
              <a:path w="7848600" h="3438525">
                <a:moveTo>
                  <a:pt x="0" y="0"/>
                </a:moveTo>
                <a:lnTo>
                  <a:pt x="7848600" y="0"/>
                </a:lnTo>
                <a:lnTo>
                  <a:pt x="7848600" y="3438525"/>
                </a:lnTo>
                <a:lnTo>
                  <a:pt x="0" y="343852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10076688" y="8777825"/>
            <a:ext cx="4498848" cy="416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7"/>
              </a:lnSpc>
            </a:pPr>
            <a:r>
              <a:rPr lang="en-US" sz="2726">
                <a:solidFill>
                  <a:srgbClr val="003C50"/>
                </a:solidFill>
                <a:latin typeface="Lato"/>
                <a:ea typeface="Lato"/>
                <a:cs typeface="Lato"/>
                <a:sym typeface="Lato"/>
              </a:rPr>
              <a:t>Obrigado pela vossa atenção.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058400" y="9249957"/>
            <a:ext cx="5358384" cy="56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9"/>
              </a:lnSpc>
            </a:pPr>
            <a:r>
              <a:rPr lang="en-US" sz="3719" b="1">
                <a:solidFill>
                  <a:srgbClr val="FF9D2B"/>
                </a:solidFill>
                <a:latin typeface="Lato Bold"/>
                <a:ea typeface="Lato Bold"/>
                <a:cs typeface="Lato Bold"/>
                <a:sym typeface="Lato Bold"/>
              </a:rPr>
              <a:t>Questões e comentários?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405872" y="5373919"/>
            <a:ext cx="3182112" cy="300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1"/>
              </a:lnSpc>
            </a:pPr>
            <a:r>
              <a:rPr lang="en-US" sz="2017" b="1">
                <a:solidFill>
                  <a:srgbClr val="003C50"/>
                </a:solidFill>
                <a:latin typeface="Lato Bold"/>
                <a:ea typeface="Lato Bold"/>
                <a:cs typeface="Lato Bold"/>
                <a:sym typeface="Lato Bold"/>
              </a:rPr>
              <a:t>REFERÊNCIAS ESSENCIAIS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405872" y="5841520"/>
            <a:ext cx="6821424" cy="2069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3"/>
              </a:lnSpc>
            </a:pPr>
            <a:r>
              <a:rPr lang="en-US" sz="1840" i="1">
                <a:solidFill>
                  <a:srgbClr val="003C50"/>
                </a:solidFill>
                <a:latin typeface="Lato Italics"/>
                <a:ea typeface="Lato Italics"/>
                <a:cs typeface="Lato Italics"/>
                <a:sym typeface="Lato Italics"/>
              </a:rPr>
              <a:t>Chandler, Strategy and Structure</a:t>
            </a:r>
          </a:p>
          <a:p>
            <a:pPr algn="l">
              <a:lnSpc>
                <a:spcPts val="3313"/>
              </a:lnSpc>
            </a:pPr>
            <a:r>
              <a:rPr lang="en-US" sz="1840" i="1">
                <a:solidFill>
                  <a:srgbClr val="003C50"/>
                </a:solidFill>
                <a:latin typeface="Lato Italics"/>
                <a:ea typeface="Lato Italics"/>
                <a:cs typeface="Lato Italics"/>
                <a:sym typeface="Lato Italics"/>
              </a:rPr>
              <a:t>Mintzberg, Ahstrand e Lampel, Strategy Safari</a:t>
            </a:r>
          </a:p>
          <a:p>
            <a:pPr algn="l">
              <a:lnSpc>
                <a:spcPts val="3313"/>
              </a:lnSpc>
            </a:pPr>
            <a:r>
              <a:rPr lang="en-US" sz="1840" i="1">
                <a:solidFill>
                  <a:srgbClr val="003C50"/>
                </a:solidFill>
                <a:latin typeface="Lato Italics"/>
                <a:ea typeface="Lato Italics"/>
                <a:cs typeface="Lato Italics"/>
                <a:sym typeface="Lato Italics"/>
              </a:rPr>
              <a:t>Porter, Competitive Strategy</a:t>
            </a:r>
          </a:p>
          <a:p>
            <a:pPr algn="l">
              <a:lnSpc>
                <a:spcPts val="3313"/>
              </a:lnSpc>
            </a:pPr>
            <a:r>
              <a:rPr lang="en-US" sz="1840" i="1">
                <a:solidFill>
                  <a:srgbClr val="003C50"/>
                </a:solidFill>
                <a:latin typeface="Lato Italics"/>
                <a:ea typeface="Lato Italics"/>
                <a:cs typeface="Lato Italics"/>
                <a:sym typeface="Lato Italics"/>
              </a:rPr>
              <a:t>Johnson, Scholes e Whittington, Exploring Corporate Strategy</a:t>
            </a:r>
          </a:p>
          <a:p>
            <a:pPr algn="l">
              <a:lnSpc>
                <a:spcPts val="3313"/>
              </a:lnSpc>
            </a:pPr>
            <a:r>
              <a:rPr lang="en-US" sz="1840" i="1">
                <a:solidFill>
                  <a:srgbClr val="003C50"/>
                </a:solidFill>
                <a:latin typeface="Lato Italics"/>
                <a:ea typeface="Lato Italics"/>
                <a:cs typeface="Lato Italics"/>
                <a:sym typeface="Lato Italics"/>
              </a:rPr>
              <a:t>Barney e Hesterly, Strategic Management and Competitive Advantage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900</Words>
  <Application>Microsoft Office PowerPoint</Application>
  <PresentationFormat>Personalizar</PresentationFormat>
  <Paragraphs>220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Calibri</vt:lpstr>
      <vt:lpstr>Arial</vt:lpstr>
      <vt:lpstr>Lato</vt:lpstr>
      <vt:lpstr>Lato Italics</vt:lpstr>
      <vt:lpstr>Lato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de Gestão: Escola Clássica</dc:title>
  <cp:lastModifiedBy>robson antonio tavares costa</cp:lastModifiedBy>
  <cp:revision>3</cp:revision>
  <dcterms:created xsi:type="dcterms:W3CDTF">2006-08-16T00:00:00Z</dcterms:created>
  <dcterms:modified xsi:type="dcterms:W3CDTF">2026-09-11T17:22:08Z</dcterms:modified>
  <dc:identifier>DAHUmkhtP2g</dc:identifier>
</cp:coreProperties>
</file>