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Roboto Condensed" panose="02000000000000000000" pitchFamily="2" charset="0"/>
      <p:regular r:id="rId12"/>
    </p:embeddedFont>
    <p:embeddedFont>
      <p:font typeface="Roboto Condensed Bold" panose="02000000000000000000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81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63.png"/><Relationship Id="rId3" Type="http://schemas.openxmlformats.org/officeDocument/2006/relationships/image" Target="../media/image48.png"/><Relationship Id="rId21" Type="http://schemas.openxmlformats.org/officeDocument/2006/relationships/image" Target="../media/image66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" Type="http://schemas.openxmlformats.org/officeDocument/2006/relationships/image" Target="../media/image47.png"/><Relationship Id="rId16" Type="http://schemas.openxmlformats.org/officeDocument/2006/relationships/image" Target="../media/image61.png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19" Type="http://schemas.openxmlformats.org/officeDocument/2006/relationships/image" Target="../media/image64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Relationship Id="rId22" Type="http://schemas.openxmlformats.org/officeDocument/2006/relationships/image" Target="../media/image6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17" Type="http://schemas.openxmlformats.org/officeDocument/2006/relationships/image" Target="../media/image83.png"/><Relationship Id="rId2" Type="http://schemas.openxmlformats.org/officeDocument/2006/relationships/image" Target="../media/image68.png"/><Relationship Id="rId16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5" Type="http://schemas.openxmlformats.org/officeDocument/2006/relationships/image" Target="../media/image8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3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2" Type="http://schemas.openxmlformats.org/officeDocument/2006/relationships/image" Target="../media/image92.png"/><Relationship Id="rId16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5" Type="http://schemas.openxmlformats.org/officeDocument/2006/relationships/image" Target="../media/image10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Relationship Id="rId14" Type="http://schemas.openxmlformats.org/officeDocument/2006/relationships/image" Target="../media/image10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18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12" Type="http://schemas.openxmlformats.org/officeDocument/2006/relationships/image" Target="../media/image117.png"/><Relationship Id="rId2" Type="http://schemas.openxmlformats.org/officeDocument/2006/relationships/image" Target="../media/image107.png"/><Relationship Id="rId16" Type="http://schemas.openxmlformats.org/officeDocument/2006/relationships/image" Target="../media/image1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11" Type="http://schemas.openxmlformats.org/officeDocument/2006/relationships/image" Target="../media/image116.png"/><Relationship Id="rId5" Type="http://schemas.openxmlformats.org/officeDocument/2006/relationships/image" Target="../media/image110.png"/><Relationship Id="rId15" Type="http://schemas.openxmlformats.org/officeDocument/2006/relationships/image" Target="../media/image120.png"/><Relationship Id="rId10" Type="http://schemas.openxmlformats.org/officeDocument/2006/relationships/image" Target="../media/image115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Relationship Id="rId14" Type="http://schemas.openxmlformats.org/officeDocument/2006/relationships/image" Target="../media/image1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24925" y="0"/>
            <a:ext cx="3924300" cy="4076700"/>
          </a:xfrm>
          <a:custGeom>
            <a:avLst/>
            <a:gdLst/>
            <a:ahLst/>
            <a:cxnLst/>
            <a:rect l="l" t="t" r="r" b="b"/>
            <a:pathLst>
              <a:path w="3924300" h="4076700">
                <a:moveTo>
                  <a:pt x="0" y="0"/>
                </a:moveTo>
                <a:lnTo>
                  <a:pt x="3924300" y="0"/>
                </a:lnTo>
                <a:lnTo>
                  <a:pt x="3924300" y="4076700"/>
                </a:lnTo>
                <a:lnTo>
                  <a:pt x="0" y="4076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496925" y="857250"/>
            <a:ext cx="4791075" cy="3857625"/>
          </a:xfrm>
          <a:custGeom>
            <a:avLst/>
            <a:gdLst/>
            <a:ahLst/>
            <a:cxnLst/>
            <a:rect l="l" t="t" r="r" b="b"/>
            <a:pathLst>
              <a:path w="4791075" h="3857625">
                <a:moveTo>
                  <a:pt x="0" y="0"/>
                </a:moveTo>
                <a:lnTo>
                  <a:pt x="4791075" y="0"/>
                </a:lnTo>
                <a:lnTo>
                  <a:pt x="4791075" y="3857625"/>
                </a:lnTo>
                <a:lnTo>
                  <a:pt x="0" y="38576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267700" y="3638550"/>
            <a:ext cx="10020300" cy="6648450"/>
          </a:xfrm>
          <a:custGeom>
            <a:avLst/>
            <a:gdLst/>
            <a:ahLst/>
            <a:cxnLst/>
            <a:rect l="l" t="t" r="r" b="b"/>
            <a:pathLst>
              <a:path w="10020300" h="6648450">
                <a:moveTo>
                  <a:pt x="0" y="0"/>
                </a:moveTo>
                <a:lnTo>
                  <a:pt x="10020300" y="0"/>
                </a:lnTo>
                <a:lnTo>
                  <a:pt x="10020300" y="6648450"/>
                </a:lnTo>
                <a:lnTo>
                  <a:pt x="0" y="66484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544925" y="4714875"/>
            <a:ext cx="1743075" cy="1714500"/>
          </a:xfrm>
          <a:custGeom>
            <a:avLst/>
            <a:gdLst/>
            <a:ahLst/>
            <a:cxnLst/>
            <a:rect l="l" t="t" r="r" b="b"/>
            <a:pathLst>
              <a:path w="1743075" h="1714500">
                <a:moveTo>
                  <a:pt x="0" y="0"/>
                </a:moveTo>
                <a:lnTo>
                  <a:pt x="1743075" y="0"/>
                </a:lnTo>
                <a:lnTo>
                  <a:pt x="1743075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496925" y="5572125"/>
            <a:ext cx="4791075" cy="3857625"/>
          </a:xfrm>
          <a:custGeom>
            <a:avLst/>
            <a:gdLst/>
            <a:ahLst/>
            <a:cxnLst/>
            <a:rect l="l" t="t" r="r" b="b"/>
            <a:pathLst>
              <a:path w="4791075" h="3857625">
                <a:moveTo>
                  <a:pt x="0" y="0"/>
                </a:moveTo>
                <a:lnTo>
                  <a:pt x="4791075" y="0"/>
                </a:lnTo>
                <a:lnTo>
                  <a:pt x="4791075" y="3857625"/>
                </a:lnTo>
                <a:lnTo>
                  <a:pt x="0" y="38576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68096" y="1676575"/>
            <a:ext cx="8705088" cy="3023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14"/>
              </a:lnSpc>
            </a:pPr>
            <a:r>
              <a:rPr lang="en-US" sz="12120" b="1" spc="-12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DIAGNÓSTICO INTERNO</a:t>
            </a:r>
          </a:p>
        </p:txBody>
      </p:sp>
      <p:sp>
        <p:nvSpPr>
          <p:cNvPr id="9" name="Freeform 9"/>
          <p:cNvSpPr/>
          <p:nvPr/>
        </p:nvSpPr>
        <p:spPr>
          <a:xfrm>
            <a:off x="647700" y="4924425"/>
            <a:ext cx="2619375" cy="219075"/>
          </a:xfrm>
          <a:custGeom>
            <a:avLst/>
            <a:gdLst/>
            <a:ahLst/>
            <a:cxnLst/>
            <a:rect l="l" t="t" r="r" b="b"/>
            <a:pathLst>
              <a:path w="2619375" h="219075">
                <a:moveTo>
                  <a:pt x="0" y="0"/>
                </a:moveTo>
                <a:lnTo>
                  <a:pt x="2619375" y="0"/>
                </a:lnTo>
                <a:lnTo>
                  <a:pt x="2619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804672" y="5454524"/>
            <a:ext cx="7790688" cy="1991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84"/>
              </a:lnSpc>
            </a:pPr>
            <a:r>
              <a:rPr lang="en-US" sz="3365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Professor Robson Costa</a:t>
            </a:r>
          </a:p>
          <a:p>
            <a:pPr algn="l">
              <a:lnSpc>
                <a:spcPts val="5384"/>
              </a:lnSpc>
            </a:pPr>
            <a:r>
              <a:rPr lang="en-US" sz="3365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Fundamentos de Gestão</a:t>
            </a:r>
          </a:p>
          <a:p>
            <a:pPr algn="l">
              <a:lnSpc>
                <a:spcPts val="5384"/>
              </a:lnSpc>
            </a:pPr>
            <a:r>
              <a:rPr lang="en-US" sz="3365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Universidade Politécnica de Setúbal — UNIPS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1325225" cy="6648450"/>
          </a:xfrm>
          <a:custGeom>
            <a:avLst/>
            <a:gdLst/>
            <a:ahLst/>
            <a:cxnLst/>
            <a:rect l="l" t="t" r="r" b="b"/>
            <a:pathLst>
              <a:path w="11325225" h="6648450">
                <a:moveTo>
                  <a:pt x="0" y="0"/>
                </a:moveTo>
                <a:lnTo>
                  <a:pt x="11325225" y="0"/>
                </a:lnTo>
                <a:lnTo>
                  <a:pt x="11325225" y="6648450"/>
                </a:lnTo>
                <a:lnTo>
                  <a:pt x="0" y="66484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6429375"/>
            <a:ext cx="10239375" cy="3857625"/>
          </a:xfrm>
          <a:custGeom>
            <a:avLst/>
            <a:gdLst/>
            <a:ahLst/>
            <a:cxnLst/>
            <a:rect l="l" t="t" r="r" b="b"/>
            <a:pathLst>
              <a:path w="10239375" h="3857625">
                <a:moveTo>
                  <a:pt x="0" y="0"/>
                </a:moveTo>
                <a:lnTo>
                  <a:pt x="10239375" y="0"/>
                </a:lnTo>
                <a:lnTo>
                  <a:pt x="10239375" y="3857625"/>
                </a:lnTo>
                <a:lnTo>
                  <a:pt x="0" y="38576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76656" y="1080016"/>
            <a:ext cx="8887968" cy="1860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5"/>
              </a:lnSpc>
            </a:pPr>
            <a:r>
              <a:rPr lang="en-US" sz="6271" b="1" spc="-62">
                <a:solidFill>
                  <a:srgbClr val="1428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OBJETIVOS DA AULA </a:t>
            </a:r>
          </a:p>
          <a:p>
            <a:pPr algn="l">
              <a:lnSpc>
                <a:spcPts val="7275"/>
              </a:lnSpc>
            </a:pPr>
            <a:r>
              <a:rPr lang="en-US" sz="6271" b="1" spc="-62">
                <a:solidFill>
                  <a:srgbClr val="1428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 PERGUNTA DE ARRANQUE</a:t>
            </a:r>
          </a:p>
        </p:txBody>
      </p:sp>
      <p:sp>
        <p:nvSpPr>
          <p:cNvPr id="6" name="Freeform 6"/>
          <p:cNvSpPr/>
          <p:nvPr/>
        </p:nvSpPr>
        <p:spPr>
          <a:xfrm>
            <a:off x="647700" y="3000375"/>
            <a:ext cx="1971675" cy="428625"/>
          </a:xfrm>
          <a:custGeom>
            <a:avLst/>
            <a:gdLst/>
            <a:ahLst/>
            <a:cxnLst/>
            <a:rect l="l" t="t" r="r" b="b"/>
            <a:pathLst>
              <a:path w="1971675" h="428625">
                <a:moveTo>
                  <a:pt x="0" y="0"/>
                </a:moveTo>
                <a:lnTo>
                  <a:pt x="1971675" y="0"/>
                </a:lnTo>
                <a:lnTo>
                  <a:pt x="19716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13232" y="3714943"/>
            <a:ext cx="7882128" cy="427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3"/>
              </a:lnSpc>
            </a:pPr>
            <a:r>
              <a:rPr lang="en-US" sz="2939" spc="-29">
                <a:solidFill>
                  <a:srgbClr val="14283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Compreender recursos e capacidades organizacionais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13232" y="4337999"/>
            <a:ext cx="4846320" cy="447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3010" spc="-30">
                <a:solidFill>
                  <a:srgbClr val="14283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Identificar pontos fortes e fracos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13232" y="4990306"/>
            <a:ext cx="5010912" cy="428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72"/>
              </a:lnSpc>
            </a:pPr>
            <a:r>
              <a:rPr lang="en-US" sz="2975" spc="-29">
                <a:solidFill>
                  <a:srgbClr val="14283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Aplicar a lógica da cadeia de valor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3232" y="5603300"/>
            <a:ext cx="8558784" cy="447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3010" spc="-30">
                <a:solidFill>
                  <a:srgbClr val="14283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Relacionar diagnóstico interno com vantagem competitiva</a:t>
            </a:r>
          </a:p>
        </p:txBody>
      </p:sp>
      <p:sp>
        <p:nvSpPr>
          <p:cNvPr id="11" name="Freeform 11"/>
          <p:cNvSpPr/>
          <p:nvPr/>
        </p:nvSpPr>
        <p:spPr>
          <a:xfrm>
            <a:off x="647700" y="6858000"/>
            <a:ext cx="228600" cy="2571750"/>
          </a:xfrm>
          <a:custGeom>
            <a:avLst/>
            <a:gdLst/>
            <a:ahLst/>
            <a:cxnLst/>
            <a:rect l="l" t="t" r="r" b="b"/>
            <a:pathLst>
              <a:path w="228600" h="2571750">
                <a:moveTo>
                  <a:pt x="0" y="0"/>
                </a:moveTo>
                <a:lnTo>
                  <a:pt x="228600" y="0"/>
                </a:lnTo>
                <a:lnTo>
                  <a:pt x="2286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280160" y="6968231"/>
            <a:ext cx="2322576" cy="413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63"/>
              </a:lnSpc>
            </a:pPr>
            <a:r>
              <a:rPr lang="en-US" sz="2726" b="1" spc="-27">
                <a:solidFill>
                  <a:srgbClr val="E46B2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PARA REFLEXÃO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80160" y="7566228"/>
            <a:ext cx="6327648" cy="1840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8"/>
              </a:lnSpc>
            </a:pPr>
            <a:r>
              <a:rPr lang="en-US" sz="4144" spc="-4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 que é que uma organização </a:t>
            </a:r>
          </a:p>
          <a:p>
            <a:pPr algn="l">
              <a:lnSpc>
                <a:spcPts val="4808"/>
              </a:lnSpc>
            </a:pPr>
            <a:r>
              <a:rPr lang="en-US" sz="4144" spc="-4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faz particularmente bem e que recursos tornam isso possível?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3716000" cy="8143875"/>
          </a:xfrm>
          <a:custGeom>
            <a:avLst/>
            <a:gdLst/>
            <a:ahLst/>
            <a:cxnLst/>
            <a:rect l="l" t="t" r="r" b="b"/>
            <a:pathLst>
              <a:path w="13716000" h="8143875">
                <a:moveTo>
                  <a:pt x="0" y="0"/>
                </a:moveTo>
                <a:lnTo>
                  <a:pt x="13716000" y="0"/>
                </a:lnTo>
                <a:lnTo>
                  <a:pt x="13716000" y="8143875"/>
                </a:lnTo>
                <a:lnTo>
                  <a:pt x="0" y="8143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753850" y="0"/>
            <a:ext cx="6534150" cy="10287000"/>
          </a:xfrm>
          <a:custGeom>
            <a:avLst/>
            <a:gdLst/>
            <a:ahLst/>
            <a:cxnLst/>
            <a:rect l="l" t="t" r="r" b="b"/>
            <a:pathLst>
              <a:path w="6534150" h="10287000">
                <a:moveTo>
                  <a:pt x="0" y="0"/>
                </a:moveTo>
                <a:lnTo>
                  <a:pt x="6534150" y="0"/>
                </a:lnTo>
                <a:lnTo>
                  <a:pt x="6534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49808" y="547171"/>
            <a:ext cx="8302752" cy="1871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80"/>
              </a:lnSpc>
            </a:pPr>
            <a:r>
              <a:rPr lang="en-US" sz="7867" b="1">
                <a:solidFill>
                  <a:srgbClr val="172A3B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 que é o Diagnóstico Interno?</a:t>
            </a:r>
          </a:p>
        </p:txBody>
      </p:sp>
      <p:sp>
        <p:nvSpPr>
          <p:cNvPr id="6" name="Freeform 6"/>
          <p:cNvSpPr/>
          <p:nvPr/>
        </p:nvSpPr>
        <p:spPr>
          <a:xfrm>
            <a:off x="647700" y="2571750"/>
            <a:ext cx="1971675" cy="219075"/>
          </a:xfrm>
          <a:custGeom>
            <a:avLst/>
            <a:gdLst/>
            <a:ahLst/>
            <a:cxnLst/>
            <a:rect l="l" t="t" r="r" b="b"/>
            <a:pathLst>
              <a:path w="1971675" h="219075">
                <a:moveTo>
                  <a:pt x="0" y="0"/>
                </a:moveTo>
                <a:lnTo>
                  <a:pt x="1971675" y="0"/>
                </a:lnTo>
                <a:lnTo>
                  <a:pt x="19716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47700" y="5572125"/>
            <a:ext cx="3057525" cy="2362200"/>
          </a:xfrm>
          <a:custGeom>
            <a:avLst/>
            <a:gdLst/>
            <a:ahLst/>
            <a:cxnLst/>
            <a:rect l="l" t="t" r="r" b="b"/>
            <a:pathLst>
              <a:path w="3057525" h="2362200">
                <a:moveTo>
                  <a:pt x="0" y="0"/>
                </a:moveTo>
                <a:lnTo>
                  <a:pt x="3057525" y="0"/>
                </a:lnTo>
                <a:lnTo>
                  <a:pt x="305752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298448" y="5739384"/>
            <a:ext cx="1847088" cy="99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7"/>
              </a:lnSpc>
            </a:pPr>
            <a:r>
              <a:rPr lang="en-US" sz="3223" b="1">
                <a:solidFill>
                  <a:srgbClr val="F8F0E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AMBIENTE EXTERNO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25296" y="6780174"/>
            <a:ext cx="1993392" cy="748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1"/>
              </a:lnSpc>
            </a:pPr>
            <a:r>
              <a:rPr lang="en-US" sz="2656" b="1">
                <a:solidFill>
                  <a:srgbClr val="E46B29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Oportunidades e Ameaças</a:t>
            </a:r>
          </a:p>
        </p:txBody>
      </p:sp>
      <p:sp>
        <p:nvSpPr>
          <p:cNvPr id="10" name="Freeform 10"/>
          <p:cNvSpPr/>
          <p:nvPr/>
        </p:nvSpPr>
        <p:spPr>
          <a:xfrm>
            <a:off x="3695700" y="6210300"/>
            <a:ext cx="876300" cy="866775"/>
          </a:xfrm>
          <a:custGeom>
            <a:avLst/>
            <a:gdLst/>
            <a:ahLst/>
            <a:cxnLst/>
            <a:rect l="l" t="t" r="r" b="b"/>
            <a:pathLst>
              <a:path w="876300" h="866775">
                <a:moveTo>
                  <a:pt x="0" y="0"/>
                </a:moveTo>
                <a:lnTo>
                  <a:pt x="876300" y="0"/>
                </a:lnTo>
                <a:lnTo>
                  <a:pt x="8763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572000" y="5572125"/>
            <a:ext cx="3267075" cy="2362200"/>
          </a:xfrm>
          <a:custGeom>
            <a:avLst/>
            <a:gdLst/>
            <a:ahLst/>
            <a:cxnLst/>
            <a:rect l="l" t="t" r="r" b="b"/>
            <a:pathLst>
              <a:path w="3267075" h="2362200">
                <a:moveTo>
                  <a:pt x="0" y="0"/>
                </a:moveTo>
                <a:lnTo>
                  <a:pt x="3267075" y="0"/>
                </a:lnTo>
                <a:lnTo>
                  <a:pt x="326707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5303520" y="6656730"/>
            <a:ext cx="1901952" cy="748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1"/>
              </a:lnSpc>
            </a:pPr>
            <a:r>
              <a:rPr lang="en-US" sz="2656" b="1">
                <a:solidFill>
                  <a:srgbClr val="E46B29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Pontos Fortes e Fracos</a:t>
            </a:r>
          </a:p>
        </p:txBody>
      </p:sp>
      <p:sp>
        <p:nvSpPr>
          <p:cNvPr id="13" name="Freeform 13"/>
          <p:cNvSpPr/>
          <p:nvPr/>
        </p:nvSpPr>
        <p:spPr>
          <a:xfrm>
            <a:off x="7829550" y="6429375"/>
            <a:ext cx="885825" cy="647700"/>
          </a:xfrm>
          <a:custGeom>
            <a:avLst/>
            <a:gdLst/>
            <a:ahLst/>
            <a:cxnLst/>
            <a:rect l="l" t="t" r="r" b="b"/>
            <a:pathLst>
              <a:path w="885825" h="647700">
                <a:moveTo>
                  <a:pt x="0" y="0"/>
                </a:moveTo>
                <a:lnTo>
                  <a:pt x="885825" y="0"/>
                </a:lnTo>
                <a:lnTo>
                  <a:pt x="8858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8705850" y="5572125"/>
            <a:ext cx="3276600" cy="2362200"/>
          </a:xfrm>
          <a:custGeom>
            <a:avLst/>
            <a:gdLst/>
            <a:ahLst/>
            <a:cxnLst/>
            <a:rect l="l" t="t" r="r" b="b"/>
            <a:pathLst>
              <a:path w="3276600" h="2362200">
                <a:moveTo>
                  <a:pt x="0" y="0"/>
                </a:moveTo>
                <a:lnTo>
                  <a:pt x="3276600" y="0"/>
                </a:lnTo>
                <a:lnTo>
                  <a:pt x="32766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9198864" y="6150864"/>
            <a:ext cx="2359152" cy="99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25"/>
              </a:lnSpc>
            </a:pPr>
            <a:r>
              <a:rPr lang="en-US" sz="3187" b="1">
                <a:solidFill>
                  <a:srgbClr val="F8F0E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ESCOLHA ESTRATÉGICA</a:t>
            </a:r>
          </a:p>
        </p:txBody>
      </p:sp>
      <p:sp>
        <p:nvSpPr>
          <p:cNvPr id="16" name="Freeform 16"/>
          <p:cNvSpPr/>
          <p:nvPr/>
        </p:nvSpPr>
        <p:spPr>
          <a:xfrm>
            <a:off x="0" y="7924800"/>
            <a:ext cx="12192000" cy="2362200"/>
          </a:xfrm>
          <a:custGeom>
            <a:avLst/>
            <a:gdLst/>
            <a:ahLst/>
            <a:cxnLst/>
            <a:rect l="l" t="t" r="r" b="b"/>
            <a:pathLst>
              <a:path w="12192000" h="2362200">
                <a:moveTo>
                  <a:pt x="0" y="0"/>
                </a:moveTo>
                <a:lnTo>
                  <a:pt x="12192000" y="0"/>
                </a:lnTo>
                <a:lnTo>
                  <a:pt x="121920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47700" y="8353425"/>
            <a:ext cx="228600" cy="1504950"/>
          </a:xfrm>
          <a:custGeom>
            <a:avLst/>
            <a:gdLst/>
            <a:ahLst/>
            <a:cxnLst/>
            <a:rect l="l" t="t" r="r" b="b"/>
            <a:pathLst>
              <a:path w="228600" h="1504950">
                <a:moveTo>
                  <a:pt x="0" y="0"/>
                </a:moveTo>
                <a:lnTo>
                  <a:pt x="228600" y="0"/>
                </a:lnTo>
                <a:lnTo>
                  <a:pt x="2286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225296" y="8343329"/>
            <a:ext cx="217627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17"/>
              </a:lnSpc>
            </a:pPr>
            <a:r>
              <a:rPr lang="en-US" sz="2514" b="1">
                <a:solidFill>
                  <a:srgbClr val="E46B29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PARA REFLEXÃO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25296" y="8767572"/>
            <a:ext cx="7790688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8"/>
              </a:lnSpc>
            </a:pPr>
            <a:r>
              <a:rPr lang="en-US" sz="3506">
                <a:solidFill>
                  <a:srgbClr val="F8F0E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Como se complementam as análises interna</a:t>
            </a:r>
          </a:p>
          <a:p>
            <a:pPr algn="l">
              <a:lnSpc>
                <a:spcPts val="4208"/>
              </a:lnSpc>
            </a:pPr>
            <a:r>
              <a:rPr lang="en-US" sz="3506">
                <a:solidFill>
                  <a:srgbClr val="F8F0E6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 externa na estratégia?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49808" y="2999812"/>
            <a:ext cx="9838944" cy="2229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2797">
                <a:solidFill>
                  <a:srgbClr val="172A3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Analisar o que a organização possui, sabe fazer e consegue mobilizar</a:t>
            </a:r>
          </a:p>
          <a:p>
            <a:pPr algn="l">
              <a:lnSpc>
                <a:spcPts val="4476"/>
              </a:lnSpc>
            </a:pPr>
            <a:r>
              <a:rPr lang="en-US" sz="2797">
                <a:solidFill>
                  <a:srgbClr val="172A3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 ambiente </a:t>
            </a:r>
            <a:r>
              <a:rPr lang="en-US" sz="2797">
                <a:solidFill>
                  <a:srgbClr val="E46B29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externo</a:t>
            </a:r>
            <a:r>
              <a:rPr lang="en-US" sz="2797">
                <a:solidFill>
                  <a:srgbClr val="172A3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traz oportunidades e ameaças</a:t>
            </a:r>
          </a:p>
          <a:p>
            <a:pPr algn="l">
              <a:lnSpc>
                <a:spcPts val="4476"/>
              </a:lnSpc>
            </a:pPr>
            <a:r>
              <a:rPr lang="en-US" sz="2797">
                <a:solidFill>
                  <a:srgbClr val="172A3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 diagnóstico </a:t>
            </a:r>
            <a:r>
              <a:rPr lang="en-US" sz="2797">
                <a:solidFill>
                  <a:srgbClr val="E46B29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interno</a:t>
            </a:r>
            <a:r>
              <a:rPr lang="en-US" sz="2797">
                <a:solidFill>
                  <a:srgbClr val="172A3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revela pontos fortes e fracos</a:t>
            </a:r>
          </a:p>
          <a:p>
            <a:pPr algn="l">
              <a:lnSpc>
                <a:spcPts val="4476"/>
              </a:lnSpc>
            </a:pPr>
            <a:r>
              <a:rPr lang="en-US" sz="2797">
                <a:solidFill>
                  <a:srgbClr val="172A3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 escolha estratégica nasce do cruzamento dos dois diagnósticos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956048" y="5966841"/>
            <a:ext cx="2542032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7"/>
              </a:lnSpc>
            </a:pPr>
            <a:r>
              <a:rPr lang="en-US" sz="3223" b="1">
                <a:solidFill>
                  <a:srgbClr val="F8F0E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ORGANIZAÇÃO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716000" y="0"/>
            <a:ext cx="4572000" cy="10287000"/>
          </a:xfrm>
          <a:custGeom>
            <a:avLst/>
            <a:gdLst/>
            <a:ahLst/>
            <a:cxnLst/>
            <a:rect l="l" t="t" r="r" b="b"/>
            <a:pathLst>
              <a:path w="4572000" h="10287000">
                <a:moveTo>
                  <a:pt x="0" y="0"/>
                </a:moveTo>
                <a:lnTo>
                  <a:pt x="4572000" y="0"/>
                </a:lnTo>
                <a:lnTo>
                  <a:pt x="4572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21792" y="567043"/>
            <a:ext cx="10204704" cy="872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90"/>
              </a:lnSpc>
            </a:pPr>
            <a:r>
              <a:rPr lang="en-US" sz="6590" b="1">
                <a:solidFill>
                  <a:srgbClr val="20354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RECURSOS DA ORGANIZAÇÃO</a:t>
            </a:r>
          </a:p>
        </p:txBody>
      </p:sp>
      <p:sp>
        <p:nvSpPr>
          <p:cNvPr id="5" name="Freeform 5"/>
          <p:cNvSpPr/>
          <p:nvPr/>
        </p:nvSpPr>
        <p:spPr>
          <a:xfrm>
            <a:off x="428625" y="1495425"/>
            <a:ext cx="2190750" cy="219075"/>
          </a:xfrm>
          <a:custGeom>
            <a:avLst/>
            <a:gdLst/>
            <a:ahLst/>
            <a:cxnLst/>
            <a:rect l="l" t="t" r="r" b="b"/>
            <a:pathLst>
              <a:path w="2190750" h="219075">
                <a:moveTo>
                  <a:pt x="0" y="0"/>
                </a:moveTo>
                <a:lnTo>
                  <a:pt x="2190750" y="0"/>
                </a:lnTo>
                <a:lnTo>
                  <a:pt x="21907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21792" y="1954598"/>
            <a:ext cx="6053328" cy="362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99"/>
              </a:lnSpc>
            </a:pPr>
            <a:r>
              <a:rPr lang="en-US" sz="2230">
                <a:solidFill>
                  <a:srgbClr val="20354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 que a organização possui e mobiliza para criar valor</a:t>
            </a:r>
          </a:p>
        </p:txBody>
      </p:sp>
      <p:sp>
        <p:nvSpPr>
          <p:cNvPr id="7" name="Freeform 7"/>
          <p:cNvSpPr/>
          <p:nvPr/>
        </p:nvSpPr>
        <p:spPr>
          <a:xfrm>
            <a:off x="428625" y="2352675"/>
            <a:ext cx="4143375" cy="866775"/>
          </a:xfrm>
          <a:custGeom>
            <a:avLst/>
            <a:gdLst/>
            <a:ahLst/>
            <a:cxnLst/>
            <a:rect l="l" t="t" r="r" b="b"/>
            <a:pathLst>
              <a:path w="4143375" h="866775">
                <a:moveTo>
                  <a:pt x="0" y="0"/>
                </a:moveTo>
                <a:lnTo>
                  <a:pt x="4143375" y="0"/>
                </a:lnTo>
                <a:lnTo>
                  <a:pt x="414337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4128" y="2671744"/>
            <a:ext cx="2724912" cy="389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8"/>
              </a:lnSpc>
            </a:pPr>
            <a:r>
              <a:rPr lang="en-US" sz="2337" b="1">
                <a:solidFill>
                  <a:srgbClr val="F4783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RECURSOS TANGÍVEIS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4128" y="3354303"/>
            <a:ext cx="1536192" cy="176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8"/>
              </a:lnSpc>
            </a:pPr>
            <a:r>
              <a:rPr lang="en-US" sz="2124">
                <a:solidFill>
                  <a:srgbClr val="20354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Instalações</a:t>
            </a:r>
          </a:p>
          <a:p>
            <a:pPr algn="l">
              <a:lnSpc>
                <a:spcPts val="3568"/>
              </a:lnSpc>
            </a:pPr>
            <a:r>
              <a:rPr lang="en-US" sz="2124">
                <a:solidFill>
                  <a:srgbClr val="20354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Equipamentos</a:t>
            </a:r>
          </a:p>
          <a:p>
            <a:pPr algn="l">
              <a:lnSpc>
                <a:spcPts val="3568"/>
              </a:lnSpc>
            </a:pPr>
            <a:r>
              <a:rPr lang="en-US" sz="2124">
                <a:solidFill>
                  <a:srgbClr val="20354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Capital</a:t>
            </a:r>
          </a:p>
          <a:p>
            <a:pPr algn="l">
              <a:lnSpc>
                <a:spcPts val="3568"/>
              </a:lnSpc>
            </a:pPr>
            <a:r>
              <a:rPr lang="en-US" sz="2124">
                <a:solidFill>
                  <a:srgbClr val="20354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Localização</a:t>
            </a:r>
          </a:p>
        </p:txBody>
      </p:sp>
      <p:sp>
        <p:nvSpPr>
          <p:cNvPr id="10" name="Freeform 10"/>
          <p:cNvSpPr/>
          <p:nvPr/>
        </p:nvSpPr>
        <p:spPr>
          <a:xfrm>
            <a:off x="428625" y="5781675"/>
            <a:ext cx="4143375" cy="2152650"/>
          </a:xfrm>
          <a:custGeom>
            <a:avLst/>
            <a:gdLst/>
            <a:ahLst/>
            <a:cxnLst/>
            <a:rect l="l" t="t" r="r" b="b"/>
            <a:pathLst>
              <a:path w="4143375" h="2152650">
                <a:moveTo>
                  <a:pt x="0" y="0"/>
                </a:moveTo>
                <a:lnTo>
                  <a:pt x="4143375" y="0"/>
                </a:lnTo>
                <a:lnTo>
                  <a:pt x="4143375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572000" y="2352675"/>
            <a:ext cx="4362450" cy="866775"/>
          </a:xfrm>
          <a:custGeom>
            <a:avLst/>
            <a:gdLst/>
            <a:ahLst/>
            <a:cxnLst/>
            <a:rect l="l" t="t" r="r" b="b"/>
            <a:pathLst>
              <a:path w="4362450" h="866775">
                <a:moveTo>
                  <a:pt x="0" y="0"/>
                </a:moveTo>
                <a:lnTo>
                  <a:pt x="4362450" y="0"/>
                </a:lnTo>
                <a:lnTo>
                  <a:pt x="436245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5065776" y="2671744"/>
            <a:ext cx="2999232" cy="389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8"/>
              </a:lnSpc>
            </a:pPr>
            <a:r>
              <a:rPr lang="en-US" sz="2337" b="1">
                <a:solidFill>
                  <a:srgbClr val="F4783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RECURSOS INTANGÍVEIS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65776" y="3381320"/>
            <a:ext cx="2560320" cy="2283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9"/>
              </a:lnSpc>
            </a:pPr>
            <a:r>
              <a:rPr lang="en-US" sz="2195">
                <a:solidFill>
                  <a:srgbClr val="20354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Marca</a:t>
            </a:r>
          </a:p>
          <a:p>
            <a:pPr algn="l">
              <a:lnSpc>
                <a:spcPts val="3029"/>
              </a:lnSpc>
            </a:pPr>
            <a:r>
              <a:rPr lang="en-US" sz="2195">
                <a:solidFill>
                  <a:srgbClr val="20354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Reputação</a:t>
            </a:r>
          </a:p>
          <a:p>
            <a:pPr algn="l">
              <a:lnSpc>
                <a:spcPts val="3029"/>
              </a:lnSpc>
            </a:pPr>
            <a:r>
              <a:rPr lang="en-US" sz="2195">
                <a:solidFill>
                  <a:srgbClr val="20354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Conhecimento</a:t>
            </a:r>
          </a:p>
          <a:p>
            <a:pPr algn="l">
              <a:lnSpc>
                <a:spcPts val="3029"/>
              </a:lnSpc>
            </a:pPr>
            <a:r>
              <a:rPr lang="en-US" sz="2195">
                <a:solidFill>
                  <a:srgbClr val="20354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Dados</a:t>
            </a:r>
          </a:p>
          <a:p>
            <a:pPr algn="l">
              <a:lnSpc>
                <a:spcPts val="3029"/>
              </a:lnSpc>
            </a:pPr>
            <a:r>
              <a:rPr lang="en-US" sz="2195">
                <a:solidFill>
                  <a:srgbClr val="20354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Propriedade intelectual</a:t>
            </a:r>
          </a:p>
          <a:p>
            <a:pPr algn="l">
              <a:lnSpc>
                <a:spcPts val="3029"/>
              </a:lnSpc>
            </a:pPr>
            <a:r>
              <a:rPr lang="en-US" sz="2195">
                <a:solidFill>
                  <a:srgbClr val="20354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Cultura</a:t>
            </a:r>
          </a:p>
        </p:txBody>
      </p:sp>
      <p:sp>
        <p:nvSpPr>
          <p:cNvPr id="14" name="Freeform 14"/>
          <p:cNvSpPr/>
          <p:nvPr/>
        </p:nvSpPr>
        <p:spPr>
          <a:xfrm>
            <a:off x="4572000" y="5781675"/>
            <a:ext cx="4362450" cy="2152650"/>
          </a:xfrm>
          <a:custGeom>
            <a:avLst/>
            <a:gdLst/>
            <a:ahLst/>
            <a:cxnLst/>
            <a:rect l="l" t="t" r="r" b="b"/>
            <a:pathLst>
              <a:path w="4362450" h="2152650">
                <a:moveTo>
                  <a:pt x="0" y="0"/>
                </a:moveTo>
                <a:lnTo>
                  <a:pt x="4362450" y="0"/>
                </a:lnTo>
                <a:lnTo>
                  <a:pt x="4362450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924925" y="2352675"/>
            <a:ext cx="4362450" cy="866775"/>
          </a:xfrm>
          <a:custGeom>
            <a:avLst/>
            <a:gdLst/>
            <a:ahLst/>
            <a:cxnLst/>
            <a:rect l="l" t="t" r="r" b="b"/>
            <a:pathLst>
              <a:path w="4362450" h="866775">
                <a:moveTo>
                  <a:pt x="0" y="0"/>
                </a:moveTo>
                <a:lnTo>
                  <a:pt x="4362450" y="0"/>
                </a:lnTo>
                <a:lnTo>
                  <a:pt x="436245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9381744" y="2676731"/>
            <a:ext cx="2706624" cy="388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4"/>
              </a:lnSpc>
            </a:pPr>
            <a:r>
              <a:rPr lang="en-US" sz="2372" b="1">
                <a:solidFill>
                  <a:srgbClr val="F4783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RECURSOS HUMANOS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381744" y="3336334"/>
            <a:ext cx="1572768" cy="1801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8"/>
              </a:lnSpc>
            </a:pPr>
            <a:r>
              <a:rPr lang="en-US" sz="2159">
                <a:solidFill>
                  <a:srgbClr val="20354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Competências</a:t>
            </a:r>
          </a:p>
          <a:p>
            <a:pPr algn="l">
              <a:lnSpc>
                <a:spcPts val="3628"/>
              </a:lnSpc>
            </a:pPr>
            <a:r>
              <a:rPr lang="en-US" sz="2159">
                <a:solidFill>
                  <a:srgbClr val="20354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Experiçía</a:t>
            </a:r>
          </a:p>
          <a:p>
            <a:pPr algn="l">
              <a:lnSpc>
                <a:spcPts val="3628"/>
              </a:lnSpc>
            </a:pPr>
            <a:r>
              <a:rPr lang="en-US" sz="2159">
                <a:solidFill>
                  <a:srgbClr val="20354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Liderança</a:t>
            </a:r>
          </a:p>
          <a:p>
            <a:pPr algn="l">
              <a:lnSpc>
                <a:spcPts val="3628"/>
              </a:lnSpc>
            </a:pPr>
            <a:r>
              <a:rPr lang="en-US" sz="2159">
                <a:solidFill>
                  <a:srgbClr val="20354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Relações</a:t>
            </a:r>
          </a:p>
        </p:txBody>
      </p:sp>
      <p:sp>
        <p:nvSpPr>
          <p:cNvPr id="18" name="Freeform 18"/>
          <p:cNvSpPr/>
          <p:nvPr/>
        </p:nvSpPr>
        <p:spPr>
          <a:xfrm>
            <a:off x="8924925" y="5781675"/>
            <a:ext cx="4362450" cy="2152650"/>
          </a:xfrm>
          <a:custGeom>
            <a:avLst/>
            <a:gdLst/>
            <a:ahLst/>
            <a:cxnLst/>
            <a:rect l="l" t="t" r="r" b="b"/>
            <a:pathLst>
              <a:path w="4362450" h="2152650">
                <a:moveTo>
                  <a:pt x="0" y="0"/>
                </a:moveTo>
                <a:lnTo>
                  <a:pt x="4362450" y="0"/>
                </a:lnTo>
                <a:lnTo>
                  <a:pt x="4362450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428625" y="7715250"/>
            <a:ext cx="12858750" cy="1285875"/>
          </a:xfrm>
          <a:custGeom>
            <a:avLst/>
            <a:gdLst/>
            <a:ahLst/>
            <a:cxnLst/>
            <a:rect l="l" t="t" r="r" b="b"/>
            <a:pathLst>
              <a:path w="12858750" h="1285875">
                <a:moveTo>
                  <a:pt x="0" y="0"/>
                </a:moveTo>
                <a:lnTo>
                  <a:pt x="12858750" y="0"/>
                </a:lnTo>
                <a:lnTo>
                  <a:pt x="128587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133856" y="8065907"/>
            <a:ext cx="2395728" cy="370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2"/>
              </a:lnSpc>
            </a:pPr>
            <a:r>
              <a:rPr lang="en-US" sz="2301" b="1">
                <a:solidFill>
                  <a:srgbClr val="F4783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NOTA IMPORTANTE</a:t>
            </a:r>
          </a:p>
        </p:txBody>
      </p:sp>
      <p:sp>
        <p:nvSpPr>
          <p:cNvPr id="21" name="Freeform 21"/>
          <p:cNvSpPr/>
          <p:nvPr/>
        </p:nvSpPr>
        <p:spPr>
          <a:xfrm>
            <a:off x="428625" y="9001125"/>
            <a:ext cx="12858750" cy="1285875"/>
          </a:xfrm>
          <a:custGeom>
            <a:avLst/>
            <a:gdLst/>
            <a:ahLst/>
            <a:cxnLst/>
            <a:rect l="l" t="t" r="r" b="b"/>
            <a:pathLst>
              <a:path w="12858750" h="1285875">
                <a:moveTo>
                  <a:pt x="0" y="0"/>
                </a:moveTo>
                <a:lnTo>
                  <a:pt x="12858750" y="0"/>
                </a:lnTo>
                <a:lnTo>
                  <a:pt x="128587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024128" y="9434008"/>
            <a:ext cx="2670048" cy="433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6"/>
              </a:lnSpc>
            </a:pPr>
            <a:r>
              <a:rPr lang="en-US" sz="2620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ATIVIDADE RÁPIDA</a:t>
            </a:r>
          </a:p>
        </p:txBody>
      </p:sp>
      <p:sp>
        <p:nvSpPr>
          <p:cNvPr id="23" name="Freeform 23"/>
          <p:cNvSpPr/>
          <p:nvPr/>
        </p:nvSpPr>
        <p:spPr>
          <a:xfrm>
            <a:off x="3914775" y="9210675"/>
            <a:ext cx="228600" cy="866775"/>
          </a:xfrm>
          <a:custGeom>
            <a:avLst/>
            <a:gdLst/>
            <a:ahLst/>
            <a:cxnLst/>
            <a:rect l="l" t="t" r="r" b="b"/>
            <a:pathLst>
              <a:path w="228600" h="866775">
                <a:moveTo>
                  <a:pt x="0" y="0"/>
                </a:moveTo>
                <a:lnTo>
                  <a:pt x="228600" y="0"/>
                </a:lnTo>
                <a:lnTo>
                  <a:pt x="2286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4590288" y="9250434"/>
            <a:ext cx="5998464" cy="781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2"/>
              </a:lnSpc>
            </a:pPr>
            <a:r>
              <a:rPr lang="en-US" sz="223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Classifique os exemplos que o professor apresentar como recurso tangível, intangível ou humano.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33856" y="8351121"/>
            <a:ext cx="6364224" cy="445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7"/>
              </a:lnSpc>
            </a:pPr>
            <a:r>
              <a:rPr lang="en-US" sz="223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Possuir um recurso não garante vantagem competitiva.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85216" y="493585"/>
            <a:ext cx="9966960" cy="88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73"/>
              </a:lnSpc>
            </a:pPr>
            <a:r>
              <a:rPr lang="en-US" sz="5811" b="1">
                <a:solidFill>
                  <a:srgbClr val="1E324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CAPACIDADES E COMPETÊNCIAS</a:t>
            </a:r>
          </a:p>
        </p:txBody>
      </p:sp>
      <p:sp>
        <p:nvSpPr>
          <p:cNvPr id="4" name="Freeform 4"/>
          <p:cNvSpPr/>
          <p:nvPr/>
        </p:nvSpPr>
        <p:spPr>
          <a:xfrm>
            <a:off x="428625" y="1495425"/>
            <a:ext cx="1533525" cy="219075"/>
          </a:xfrm>
          <a:custGeom>
            <a:avLst/>
            <a:gdLst/>
            <a:ahLst/>
            <a:cxnLst/>
            <a:rect l="l" t="t" r="r" b="b"/>
            <a:pathLst>
              <a:path w="1533525" h="219075">
                <a:moveTo>
                  <a:pt x="0" y="0"/>
                </a:moveTo>
                <a:lnTo>
                  <a:pt x="1533525" y="0"/>
                </a:lnTo>
                <a:lnTo>
                  <a:pt x="1533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85216" y="2062925"/>
            <a:ext cx="6986016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17"/>
              </a:lnSpc>
            </a:pPr>
            <a:r>
              <a:rPr lang="en-US" sz="2514" b="1">
                <a:solidFill>
                  <a:srgbClr val="1E324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Capacidade é a combinação coordenada de recursos, processos e conhecimento para realizar uma atividade</a:t>
            </a:r>
          </a:p>
        </p:txBody>
      </p:sp>
      <p:sp>
        <p:nvSpPr>
          <p:cNvPr id="6" name="Freeform 6"/>
          <p:cNvSpPr/>
          <p:nvPr/>
        </p:nvSpPr>
        <p:spPr>
          <a:xfrm>
            <a:off x="428625" y="3209925"/>
            <a:ext cx="3057525" cy="4076700"/>
          </a:xfrm>
          <a:custGeom>
            <a:avLst/>
            <a:gdLst/>
            <a:ahLst/>
            <a:cxnLst/>
            <a:rect l="l" t="t" r="r" b="b"/>
            <a:pathLst>
              <a:path w="3057525" h="4076700">
                <a:moveTo>
                  <a:pt x="0" y="0"/>
                </a:moveTo>
                <a:lnTo>
                  <a:pt x="3057525" y="0"/>
                </a:lnTo>
                <a:lnTo>
                  <a:pt x="3057525" y="4076700"/>
                </a:lnTo>
                <a:lnTo>
                  <a:pt x="0" y="40767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371600" y="3401758"/>
            <a:ext cx="1170432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4"/>
              </a:lnSpc>
            </a:pPr>
            <a:r>
              <a:rPr lang="en-US" sz="2053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RECURSOS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4128" y="4022408"/>
            <a:ext cx="1847088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6"/>
              </a:lnSpc>
            </a:pPr>
            <a:r>
              <a:rPr lang="en-US" sz="1947" b="1">
                <a:solidFill>
                  <a:srgbClr val="1E324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Ativos disponíveis que a organização possui ou controla</a:t>
            </a:r>
          </a:p>
        </p:txBody>
      </p:sp>
      <p:sp>
        <p:nvSpPr>
          <p:cNvPr id="9" name="Freeform 9"/>
          <p:cNvSpPr/>
          <p:nvPr/>
        </p:nvSpPr>
        <p:spPr>
          <a:xfrm>
            <a:off x="866775" y="5572125"/>
            <a:ext cx="2181225" cy="219075"/>
          </a:xfrm>
          <a:custGeom>
            <a:avLst/>
            <a:gdLst/>
            <a:ahLst/>
            <a:cxnLst/>
            <a:rect l="l" t="t" r="r" b="b"/>
            <a:pathLst>
              <a:path w="2181225" h="219075">
                <a:moveTo>
                  <a:pt x="0" y="0"/>
                </a:moveTo>
                <a:lnTo>
                  <a:pt x="2181225" y="0"/>
                </a:lnTo>
                <a:lnTo>
                  <a:pt x="21812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31520" y="5984938"/>
            <a:ext cx="2414016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8"/>
              </a:lnSpc>
            </a:pPr>
            <a:r>
              <a:rPr lang="en-US" sz="1840" b="1">
                <a:solidFill>
                  <a:srgbClr val="E46B29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Exemplos: equipamentos, marcas, dados, conhecimento, pessoas</a:t>
            </a:r>
          </a:p>
        </p:txBody>
      </p:sp>
      <p:sp>
        <p:nvSpPr>
          <p:cNvPr id="11" name="Freeform 11"/>
          <p:cNvSpPr/>
          <p:nvPr/>
        </p:nvSpPr>
        <p:spPr>
          <a:xfrm>
            <a:off x="3257550" y="4714875"/>
            <a:ext cx="666750" cy="428625"/>
          </a:xfrm>
          <a:custGeom>
            <a:avLst/>
            <a:gdLst/>
            <a:ahLst/>
            <a:cxnLst/>
            <a:rect l="l" t="t" r="r" b="b"/>
            <a:pathLst>
              <a:path w="666750" h="428625">
                <a:moveTo>
                  <a:pt x="0" y="0"/>
                </a:moveTo>
                <a:lnTo>
                  <a:pt x="666750" y="0"/>
                </a:lnTo>
                <a:lnTo>
                  <a:pt x="66675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695700" y="3209925"/>
            <a:ext cx="3276600" cy="4076700"/>
          </a:xfrm>
          <a:custGeom>
            <a:avLst/>
            <a:gdLst/>
            <a:ahLst/>
            <a:cxnLst/>
            <a:rect l="l" t="t" r="r" b="b"/>
            <a:pathLst>
              <a:path w="3276600" h="4076700">
                <a:moveTo>
                  <a:pt x="0" y="0"/>
                </a:moveTo>
                <a:lnTo>
                  <a:pt x="3276600" y="0"/>
                </a:lnTo>
                <a:lnTo>
                  <a:pt x="3276600" y="4076700"/>
                </a:lnTo>
                <a:lnTo>
                  <a:pt x="0" y="40767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626864" y="3382708"/>
            <a:ext cx="1389888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1"/>
              </a:lnSpc>
            </a:pPr>
            <a:r>
              <a:rPr lang="en-US" sz="2017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CAPACIDADE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096512" y="4059936"/>
            <a:ext cx="2468880" cy="119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6"/>
              </a:lnSpc>
            </a:pPr>
            <a:r>
              <a:rPr lang="en-US" sz="1947" b="1">
                <a:solidFill>
                  <a:srgbClr val="1E324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Combinação coordenada de recursos, processos e conhecimento para executar atividades</a:t>
            </a:r>
          </a:p>
        </p:txBody>
      </p:sp>
      <p:sp>
        <p:nvSpPr>
          <p:cNvPr id="15" name="Freeform 15"/>
          <p:cNvSpPr/>
          <p:nvPr/>
        </p:nvSpPr>
        <p:spPr>
          <a:xfrm>
            <a:off x="4133850" y="5572125"/>
            <a:ext cx="2181225" cy="219075"/>
          </a:xfrm>
          <a:custGeom>
            <a:avLst/>
            <a:gdLst/>
            <a:ahLst/>
            <a:cxnLst/>
            <a:rect l="l" t="t" r="r" b="b"/>
            <a:pathLst>
              <a:path w="2181225" h="219075">
                <a:moveTo>
                  <a:pt x="0" y="0"/>
                </a:moveTo>
                <a:lnTo>
                  <a:pt x="2181225" y="0"/>
                </a:lnTo>
                <a:lnTo>
                  <a:pt x="21812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4005072" y="5970651"/>
            <a:ext cx="2670048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3"/>
              </a:lnSpc>
            </a:pPr>
            <a:r>
              <a:rPr lang="en-US" sz="1911" b="1">
                <a:solidFill>
                  <a:srgbClr val="E46B29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Exemplos: logística eficiente, desenvolvimento ágil, serviço ao cliente</a:t>
            </a:r>
          </a:p>
        </p:txBody>
      </p:sp>
      <p:sp>
        <p:nvSpPr>
          <p:cNvPr id="17" name="Freeform 17"/>
          <p:cNvSpPr/>
          <p:nvPr/>
        </p:nvSpPr>
        <p:spPr>
          <a:xfrm>
            <a:off x="6743700" y="4714875"/>
            <a:ext cx="447675" cy="428625"/>
          </a:xfrm>
          <a:custGeom>
            <a:avLst/>
            <a:gdLst/>
            <a:ahLst/>
            <a:cxnLst/>
            <a:rect l="l" t="t" r="r" b="b"/>
            <a:pathLst>
              <a:path w="447675" h="428625">
                <a:moveTo>
                  <a:pt x="0" y="0"/>
                </a:moveTo>
                <a:lnTo>
                  <a:pt x="447675" y="0"/>
                </a:lnTo>
                <a:lnTo>
                  <a:pt x="4476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7181850" y="3209925"/>
            <a:ext cx="3057525" cy="4076700"/>
          </a:xfrm>
          <a:custGeom>
            <a:avLst/>
            <a:gdLst/>
            <a:ahLst/>
            <a:cxnLst/>
            <a:rect l="l" t="t" r="r" b="b"/>
            <a:pathLst>
              <a:path w="3057525" h="4076700">
                <a:moveTo>
                  <a:pt x="0" y="0"/>
                </a:moveTo>
                <a:lnTo>
                  <a:pt x="3057525" y="0"/>
                </a:lnTo>
                <a:lnTo>
                  <a:pt x="3057525" y="4076700"/>
                </a:lnTo>
                <a:lnTo>
                  <a:pt x="0" y="40767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7443216" y="4031361"/>
            <a:ext cx="2596896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1"/>
              </a:lnSpc>
            </a:pPr>
            <a:r>
              <a:rPr lang="en-US" sz="2017" b="1">
                <a:solidFill>
                  <a:srgbClr val="1E324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Conjunto de capacidades que gera valor diferencial e sustenta vantagem competitiva</a:t>
            </a:r>
          </a:p>
        </p:txBody>
      </p:sp>
      <p:sp>
        <p:nvSpPr>
          <p:cNvPr id="20" name="Freeform 20"/>
          <p:cNvSpPr/>
          <p:nvPr/>
        </p:nvSpPr>
        <p:spPr>
          <a:xfrm>
            <a:off x="7620000" y="5572125"/>
            <a:ext cx="2181225" cy="219075"/>
          </a:xfrm>
          <a:custGeom>
            <a:avLst/>
            <a:gdLst/>
            <a:ahLst/>
            <a:cxnLst/>
            <a:rect l="l" t="t" r="r" b="b"/>
            <a:pathLst>
              <a:path w="2181225" h="219075">
                <a:moveTo>
                  <a:pt x="0" y="0"/>
                </a:moveTo>
                <a:lnTo>
                  <a:pt x="2181225" y="0"/>
                </a:lnTo>
                <a:lnTo>
                  <a:pt x="21812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7461504" y="5956363"/>
            <a:ext cx="2596896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982" b="1">
                <a:solidFill>
                  <a:srgbClr val="E46B29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Impacto direto na proposta de valor e na posição competitiva</a:t>
            </a:r>
          </a:p>
        </p:txBody>
      </p:sp>
      <p:sp>
        <p:nvSpPr>
          <p:cNvPr id="22" name="Freeform 22"/>
          <p:cNvSpPr/>
          <p:nvPr/>
        </p:nvSpPr>
        <p:spPr>
          <a:xfrm>
            <a:off x="10877550" y="1285875"/>
            <a:ext cx="7200900" cy="5143500"/>
          </a:xfrm>
          <a:custGeom>
            <a:avLst/>
            <a:gdLst/>
            <a:ahLst/>
            <a:cxnLst/>
            <a:rect l="l" t="t" r="r" b="b"/>
            <a:pathLst>
              <a:path w="7200900" h="5143500">
                <a:moveTo>
                  <a:pt x="0" y="0"/>
                </a:moveTo>
                <a:lnTo>
                  <a:pt x="7200900" y="0"/>
                </a:lnTo>
                <a:lnTo>
                  <a:pt x="72009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1301984" y="2299144"/>
            <a:ext cx="896112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1"/>
              </a:lnSpc>
            </a:pPr>
            <a:r>
              <a:rPr lang="en-US" sz="1734" b="1">
                <a:solidFill>
                  <a:srgbClr val="1E324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É valiosa?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990320" y="2226100"/>
            <a:ext cx="896112" cy="399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60"/>
              </a:lnSpc>
            </a:pPr>
            <a:r>
              <a:rPr lang="en-US" sz="1734" b="1">
                <a:solidFill>
                  <a:srgbClr val="1E324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É difícil de imitar?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179040" y="2169224"/>
            <a:ext cx="1133856" cy="589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17"/>
              </a:lnSpc>
            </a:pPr>
            <a:r>
              <a:rPr lang="en-US" sz="1379" b="1">
                <a:solidFill>
                  <a:srgbClr val="1E324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Está organizada para ser aproveitada?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6605504" y="3082481"/>
            <a:ext cx="1078992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6"/>
              </a:lnSpc>
            </a:pPr>
            <a:r>
              <a:rPr lang="en-US" sz="1805" b="1">
                <a:solidFill>
                  <a:srgbClr val="E46B29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Vantagem sustentável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594592" y="1604581"/>
            <a:ext cx="29260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58"/>
              </a:lnSpc>
            </a:pPr>
            <a:r>
              <a:rPr lang="en-US" sz="4215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V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947904" y="1604581"/>
            <a:ext cx="27432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58"/>
              </a:lnSpc>
            </a:pPr>
            <a:r>
              <a:rPr lang="en-US" sz="4215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4319504" y="1604581"/>
            <a:ext cx="146304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58"/>
              </a:lnSpc>
            </a:pPr>
            <a:r>
              <a:rPr lang="en-US" sz="4215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5581376" y="1604581"/>
            <a:ext cx="29260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58"/>
              </a:lnSpc>
            </a:pPr>
            <a:r>
              <a:rPr lang="en-US" sz="4215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728448" y="2284857"/>
            <a:ext cx="694944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6"/>
              </a:lnSpc>
            </a:pPr>
            <a:r>
              <a:rPr lang="en-US" sz="1805" b="1">
                <a:solidFill>
                  <a:srgbClr val="1E324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É rara?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6605504" y="3926015"/>
            <a:ext cx="1078992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6"/>
              </a:lnSpc>
            </a:pPr>
            <a:r>
              <a:rPr lang="en-US" sz="1805" b="1">
                <a:solidFill>
                  <a:srgbClr val="1E324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Vantagem temporária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6605504" y="4769549"/>
            <a:ext cx="1078992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3"/>
              </a:lnSpc>
            </a:pPr>
            <a:r>
              <a:rPr lang="en-US" sz="1769" b="1">
                <a:solidFill>
                  <a:srgbClr val="1E324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Paridade competitiva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6605504" y="5643944"/>
            <a:ext cx="1261872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6"/>
              </a:lnSpc>
            </a:pPr>
            <a:r>
              <a:rPr lang="en-US" sz="1805" b="1">
                <a:solidFill>
                  <a:srgbClr val="1E324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Desvantagem competitiva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424928" y="3382708"/>
            <a:ext cx="2615184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1"/>
              </a:lnSpc>
            </a:pPr>
            <a:r>
              <a:rPr lang="en-US" sz="2017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COMPETÊNCIA CENTRAL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508992" y="275082"/>
            <a:ext cx="3858768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1"/>
              </a:lnSpc>
            </a:pPr>
            <a:r>
              <a:rPr lang="en-US" sz="2301" b="1">
                <a:solidFill>
                  <a:srgbClr val="1E324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AVALIE AS SUAS CAPACIDADES</a:t>
            </a:r>
          </a:p>
          <a:p>
            <a:pPr algn="ctr">
              <a:lnSpc>
                <a:spcPts val="2761"/>
              </a:lnSpc>
            </a:pPr>
            <a:r>
              <a:rPr lang="en-US" sz="2301" b="1">
                <a:solidFill>
                  <a:srgbClr val="E46B29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LÓGICA VRIO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61872" y="7998333"/>
            <a:ext cx="2029968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lang="en-US" sz="2337" b="1">
                <a:solidFill>
                  <a:srgbClr val="E46B29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PARA REFLEXÃO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61872" y="8532495"/>
            <a:ext cx="6345936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8"/>
              </a:lnSpc>
            </a:pPr>
            <a:r>
              <a:rPr lang="en-US" sz="3790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Como avaliar se uma capacidade cria vantagem competitiva?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064240" y="6657907"/>
            <a:ext cx="5138928" cy="509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4"/>
              </a:lnSpc>
            </a:pPr>
            <a:r>
              <a:rPr lang="en-US" sz="1840" b="1">
                <a:solidFill>
                  <a:srgbClr val="1E324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Responda com rigor. A consistência nas quatro dimensões sustenta vantagem competitiva duradoura.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839700" y="0"/>
            <a:ext cx="5448300" cy="10287000"/>
          </a:xfrm>
          <a:custGeom>
            <a:avLst/>
            <a:gdLst/>
            <a:ahLst/>
            <a:cxnLst/>
            <a:rect l="l" t="t" r="r" b="b"/>
            <a:pathLst>
              <a:path w="5448300" h="10287000">
                <a:moveTo>
                  <a:pt x="0" y="0"/>
                </a:moveTo>
                <a:lnTo>
                  <a:pt x="5448300" y="0"/>
                </a:lnTo>
                <a:lnTo>
                  <a:pt x="54483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58368" y="478455"/>
            <a:ext cx="9217152" cy="1614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26"/>
              </a:lnSpc>
            </a:pPr>
            <a:r>
              <a:rPr lang="en-US" sz="6449" b="1">
                <a:solidFill>
                  <a:srgbClr val="23354B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IDENTIFICAÇÃO DE</a:t>
            </a:r>
          </a:p>
          <a:p>
            <a:pPr algn="l">
              <a:lnSpc>
                <a:spcPts val="6126"/>
              </a:lnSpc>
            </a:pPr>
            <a:r>
              <a:rPr lang="en-US" sz="6449" b="1">
                <a:solidFill>
                  <a:srgbClr val="23354B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PONTOS FORTES E FRACOS</a:t>
            </a:r>
          </a:p>
        </p:txBody>
      </p:sp>
      <p:sp>
        <p:nvSpPr>
          <p:cNvPr id="5" name="Freeform 5"/>
          <p:cNvSpPr/>
          <p:nvPr/>
        </p:nvSpPr>
        <p:spPr>
          <a:xfrm>
            <a:off x="428625" y="2143125"/>
            <a:ext cx="1533525" cy="219075"/>
          </a:xfrm>
          <a:custGeom>
            <a:avLst/>
            <a:gdLst/>
            <a:ahLst/>
            <a:cxnLst/>
            <a:rect l="l" t="t" r="r" b="b"/>
            <a:pathLst>
              <a:path w="1533525" h="219075">
                <a:moveTo>
                  <a:pt x="0" y="0"/>
                </a:moveTo>
                <a:lnTo>
                  <a:pt x="1533525" y="0"/>
                </a:lnTo>
                <a:lnTo>
                  <a:pt x="1533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58368" y="2524506"/>
            <a:ext cx="5687568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7"/>
              </a:lnSpc>
            </a:pPr>
            <a:r>
              <a:rPr lang="en-US" sz="2797">
                <a:solidFill>
                  <a:srgbClr val="23354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Analise com rigor para decidir onde atuar e onde consolidar</a:t>
            </a:r>
          </a:p>
        </p:txBody>
      </p:sp>
      <p:sp>
        <p:nvSpPr>
          <p:cNvPr id="7" name="Freeform 7"/>
          <p:cNvSpPr/>
          <p:nvPr/>
        </p:nvSpPr>
        <p:spPr>
          <a:xfrm>
            <a:off x="428625" y="3429000"/>
            <a:ext cx="5457825" cy="647700"/>
          </a:xfrm>
          <a:custGeom>
            <a:avLst/>
            <a:gdLst/>
            <a:ahLst/>
            <a:cxnLst/>
            <a:rect l="l" t="t" r="r" b="b"/>
            <a:pathLst>
              <a:path w="5457825" h="647700">
                <a:moveTo>
                  <a:pt x="0" y="0"/>
                </a:moveTo>
                <a:lnTo>
                  <a:pt x="5457825" y="0"/>
                </a:lnTo>
                <a:lnTo>
                  <a:pt x="54578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28625" y="3857625"/>
            <a:ext cx="5457825" cy="2790825"/>
          </a:xfrm>
          <a:custGeom>
            <a:avLst/>
            <a:gdLst/>
            <a:ahLst/>
            <a:cxnLst/>
            <a:rect l="l" t="t" r="r" b="b"/>
            <a:pathLst>
              <a:path w="5457825" h="2790825">
                <a:moveTo>
                  <a:pt x="0" y="0"/>
                </a:moveTo>
                <a:lnTo>
                  <a:pt x="5457825" y="0"/>
                </a:lnTo>
                <a:lnTo>
                  <a:pt x="5457825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50976" y="4236910"/>
            <a:ext cx="4352544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2053">
                <a:solidFill>
                  <a:srgbClr val="23354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Compare com concorrentes, objetivos, padrões do setor e desempenho histórico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0976" y="5008436"/>
            <a:ext cx="3822192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2053">
                <a:solidFill>
                  <a:srgbClr val="23354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Foco: relevância para os resultados</a:t>
            </a:r>
          </a:p>
          <a:p>
            <a:pPr algn="l">
              <a:lnSpc>
                <a:spcPts val="2464"/>
              </a:lnSpc>
            </a:pPr>
            <a:r>
              <a:rPr lang="en-US" sz="2053">
                <a:solidFill>
                  <a:srgbClr val="23354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 objetivos da organização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0976" y="5779960"/>
            <a:ext cx="3840480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2053">
                <a:solidFill>
                  <a:srgbClr val="23354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Identifique o que pode ser corrigido, compensado ou tornar-se crítico</a:t>
            </a:r>
          </a:p>
        </p:txBody>
      </p:sp>
      <p:sp>
        <p:nvSpPr>
          <p:cNvPr id="12" name="Freeform 12"/>
          <p:cNvSpPr/>
          <p:nvPr/>
        </p:nvSpPr>
        <p:spPr>
          <a:xfrm>
            <a:off x="7620000" y="3429000"/>
            <a:ext cx="2619375" cy="1504950"/>
          </a:xfrm>
          <a:custGeom>
            <a:avLst/>
            <a:gdLst/>
            <a:ahLst/>
            <a:cxnLst/>
            <a:rect l="l" t="t" r="r" b="b"/>
            <a:pathLst>
              <a:path w="2619375" h="1504950">
                <a:moveTo>
                  <a:pt x="0" y="0"/>
                </a:moveTo>
                <a:lnTo>
                  <a:pt x="2619375" y="0"/>
                </a:lnTo>
                <a:lnTo>
                  <a:pt x="261937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302752" y="3793808"/>
            <a:ext cx="1389888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3"/>
              </a:lnSpc>
            </a:pPr>
            <a:r>
              <a:rPr lang="en-US" sz="191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Alto impacto</a:t>
            </a:r>
          </a:p>
          <a:p>
            <a:pPr algn="ctr">
              <a:lnSpc>
                <a:spcPts val="2293"/>
              </a:lnSpc>
            </a:pPr>
            <a:r>
              <a:rPr lang="en-US" sz="191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baixo controlo</a:t>
            </a:r>
          </a:p>
        </p:txBody>
      </p:sp>
      <p:sp>
        <p:nvSpPr>
          <p:cNvPr id="14" name="Freeform 14"/>
          <p:cNvSpPr/>
          <p:nvPr/>
        </p:nvSpPr>
        <p:spPr>
          <a:xfrm>
            <a:off x="10010775" y="3429000"/>
            <a:ext cx="2619375" cy="1504950"/>
          </a:xfrm>
          <a:custGeom>
            <a:avLst/>
            <a:gdLst/>
            <a:ahLst/>
            <a:cxnLst/>
            <a:rect l="l" t="t" r="r" b="b"/>
            <a:pathLst>
              <a:path w="2619375" h="1504950">
                <a:moveTo>
                  <a:pt x="0" y="0"/>
                </a:moveTo>
                <a:lnTo>
                  <a:pt x="2619375" y="0"/>
                </a:lnTo>
                <a:lnTo>
                  <a:pt x="261937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0716768" y="3784283"/>
            <a:ext cx="1389888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4"/>
              </a:lnSpc>
            </a:pPr>
            <a:r>
              <a:rPr lang="en-US" sz="2053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Alto impacto</a:t>
            </a:r>
          </a:p>
          <a:p>
            <a:pPr algn="ctr">
              <a:lnSpc>
                <a:spcPts val="2464"/>
              </a:lnSpc>
            </a:pPr>
            <a:r>
              <a:rPr lang="en-US" sz="2053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alto controlo</a:t>
            </a:r>
          </a:p>
        </p:txBody>
      </p:sp>
      <p:sp>
        <p:nvSpPr>
          <p:cNvPr id="16" name="Freeform 16"/>
          <p:cNvSpPr/>
          <p:nvPr/>
        </p:nvSpPr>
        <p:spPr>
          <a:xfrm>
            <a:off x="7620000" y="4714875"/>
            <a:ext cx="2619375" cy="1504950"/>
          </a:xfrm>
          <a:custGeom>
            <a:avLst/>
            <a:gdLst/>
            <a:ahLst/>
            <a:cxnLst/>
            <a:rect l="l" t="t" r="r" b="b"/>
            <a:pathLst>
              <a:path w="2619375" h="1504950">
                <a:moveTo>
                  <a:pt x="0" y="0"/>
                </a:moveTo>
                <a:lnTo>
                  <a:pt x="2619375" y="0"/>
                </a:lnTo>
                <a:lnTo>
                  <a:pt x="261937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0010775" y="4714875"/>
            <a:ext cx="2619375" cy="1504950"/>
          </a:xfrm>
          <a:custGeom>
            <a:avLst/>
            <a:gdLst/>
            <a:ahLst/>
            <a:cxnLst/>
            <a:rect l="l" t="t" r="r" b="b"/>
            <a:pathLst>
              <a:path w="2619375" h="1504950">
                <a:moveTo>
                  <a:pt x="0" y="0"/>
                </a:moveTo>
                <a:lnTo>
                  <a:pt x="2619375" y="0"/>
                </a:lnTo>
                <a:lnTo>
                  <a:pt x="261937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7400925" y="3429000"/>
            <a:ext cx="219075" cy="2790825"/>
          </a:xfrm>
          <a:custGeom>
            <a:avLst/>
            <a:gdLst/>
            <a:ahLst/>
            <a:cxnLst/>
            <a:rect l="l" t="t" r="r" b="b"/>
            <a:pathLst>
              <a:path w="219075" h="2790825">
                <a:moveTo>
                  <a:pt x="0" y="0"/>
                </a:moveTo>
                <a:lnTo>
                  <a:pt x="219075" y="0"/>
                </a:lnTo>
                <a:lnTo>
                  <a:pt x="219075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7620000" y="6000750"/>
            <a:ext cx="5010150" cy="428625"/>
          </a:xfrm>
          <a:custGeom>
            <a:avLst/>
            <a:gdLst/>
            <a:ahLst/>
            <a:cxnLst/>
            <a:rect l="l" t="t" r="r" b="b"/>
            <a:pathLst>
              <a:path w="5010150" h="428625">
                <a:moveTo>
                  <a:pt x="0" y="0"/>
                </a:moveTo>
                <a:lnTo>
                  <a:pt x="5010150" y="0"/>
                </a:lnTo>
                <a:lnTo>
                  <a:pt x="501015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9674352" y="6277356"/>
            <a:ext cx="877824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982" b="1">
                <a:solidFill>
                  <a:srgbClr val="23354B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Controlo</a:t>
            </a:r>
          </a:p>
        </p:txBody>
      </p:sp>
      <p:sp>
        <p:nvSpPr>
          <p:cNvPr id="21" name="Freeform 21"/>
          <p:cNvSpPr/>
          <p:nvPr/>
        </p:nvSpPr>
        <p:spPr>
          <a:xfrm>
            <a:off x="428625" y="6638925"/>
            <a:ext cx="4143375" cy="647700"/>
          </a:xfrm>
          <a:custGeom>
            <a:avLst/>
            <a:gdLst/>
            <a:ahLst/>
            <a:cxnLst/>
            <a:rect l="l" t="t" r="r" b="b"/>
            <a:pathLst>
              <a:path w="4143375" h="647700">
                <a:moveTo>
                  <a:pt x="0" y="0"/>
                </a:moveTo>
                <a:lnTo>
                  <a:pt x="4143375" y="0"/>
                </a:lnTo>
                <a:lnTo>
                  <a:pt x="41433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938528" y="6863715"/>
            <a:ext cx="1170432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982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EVIDÊNCIA</a:t>
            </a:r>
          </a:p>
        </p:txBody>
      </p:sp>
      <p:sp>
        <p:nvSpPr>
          <p:cNvPr id="23" name="Freeform 23"/>
          <p:cNvSpPr/>
          <p:nvPr/>
        </p:nvSpPr>
        <p:spPr>
          <a:xfrm>
            <a:off x="428625" y="7286625"/>
            <a:ext cx="4143375" cy="1285875"/>
          </a:xfrm>
          <a:custGeom>
            <a:avLst/>
            <a:gdLst/>
            <a:ahLst/>
            <a:cxnLst/>
            <a:rect l="l" t="t" r="r" b="b"/>
            <a:pathLst>
              <a:path w="4143375" h="1285875">
                <a:moveTo>
                  <a:pt x="0" y="0"/>
                </a:moveTo>
                <a:lnTo>
                  <a:pt x="4143375" y="0"/>
                </a:lnTo>
                <a:lnTo>
                  <a:pt x="41433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024128" y="7499413"/>
            <a:ext cx="2304288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982">
                <a:solidFill>
                  <a:srgbClr val="23354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Que dados ou factos suportam o ponto identificado?</a:t>
            </a:r>
          </a:p>
        </p:txBody>
      </p:sp>
      <p:sp>
        <p:nvSpPr>
          <p:cNvPr id="25" name="Freeform 25"/>
          <p:cNvSpPr/>
          <p:nvPr/>
        </p:nvSpPr>
        <p:spPr>
          <a:xfrm>
            <a:off x="4352925" y="6638925"/>
            <a:ext cx="219075" cy="1933575"/>
          </a:xfrm>
          <a:custGeom>
            <a:avLst/>
            <a:gdLst/>
            <a:ahLst/>
            <a:cxnLst/>
            <a:rect l="l" t="t" r="r" b="b"/>
            <a:pathLst>
              <a:path w="219075" h="1933575">
                <a:moveTo>
                  <a:pt x="0" y="0"/>
                </a:moveTo>
                <a:lnTo>
                  <a:pt x="219075" y="0"/>
                </a:lnTo>
                <a:lnTo>
                  <a:pt x="21907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4352925" y="6638925"/>
            <a:ext cx="4362450" cy="647700"/>
          </a:xfrm>
          <a:custGeom>
            <a:avLst/>
            <a:gdLst/>
            <a:ahLst/>
            <a:cxnLst/>
            <a:rect l="l" t="t" r="r" b="b"/>
            <a:pathLst>
              <a:path w="4362450" h="647700">
                <a:moveTo>
                  <a:pt x="0" y="0"/>
                </a:moveTo>
                <a:lnTo>
                  <a:pt x="4362450" y="0"/>
                </a:lnTo>
                <a:lnTo>
                  <a:pt x="43624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6144768" y="6863715"/>
            <a:ext cx="987552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982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IMPACTO</a:t>
            </a:r>
          </a:p>
        </p:txBody>
      </p:sp>
      <p:sp>
        <p:nvSpPr>
          <p:cNvPr id="28" name="Freeform 28"/>
          <p:cNvSpPr/>
          <p:nvPr/>
        </p:nvSpPr>
        <p:spPr>
          <a:xfrm>
            <a:off x="4352925" y="7286625"/>
            <a:ext cx="4362450" cy="1285875"/>
          </a:xfrm>
          <a:custGeom>
            <a:avLst/>
            <a:gdLst/>
            <a:ahLst/>
            <a:cxnLst/>
            <a:rect l="l" t="t" r="r" b="b"/>
            <a:pathLst>
              <a:path w="4362450" h="1285875">
                <a:moveTo>
                  <a:pt x="0" y="0"/>
                </a:moveTo>
                <a:lnTo>
                  <a:pt x="4362450" y="0"/>
                </a:lnTo>
                <a:lnTo>
                  <a:pt x="43624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4956048" y="7497890"/>
            <a:ext cx="3145536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2053">
                <a:solidFill>
                  <a:srgbClr val="23354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Qual o efeito nos resultados, clientes e objetivos?</a:t>
            </a:r>
          </a:p>
        </p:txBody>
      </p:sp>
      <p:sp>
        <p:nvSpPr>
          <p:cNvPr id="30" name="Freeform 30"/>
          <p:cNvSpPr/>
          <p:nvPr/>
        </p:nvSpPr>
        <p:spPr>
          <a:xfrm>
            <a:off x="8486775" y="6638925"/>
            <a:ext cx="447675" cy="1933575"/>
          </a:xfrm>
          <a:custGeom>
            <a:avLst/>
            <a:gdLst/>
            <a:ahLst/>
            <a:cxnLst/>
            <a:rect l="l" t="t" r="r" b="b"/>
            <a:pathLst>
              <a:path w="447675" h="1933575">
                <a:moveTo>
                  <a:pt x="0" y="0"/>
                </a:moveTo>
                <a:lnTo>
                  <a:pt x="447675" y="0"/>
                </a:lnTo>
                <a:lnTo>
                  <a:pt x="44767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8486775" y="6638925"/>
            <a:ext cx="4143375" cy="647700"/>
          </a:xfrm>
          <a:custGeom>
            <a:avLst/>
            <a:gdLst/>
            <a:ahLst/>
            <a:cxnLst/>
            <a:rect l="l" t="t" r="r" b="b"/>
            <a:pathLst>
              <a:path w="4143375" h="647700">
                <a:moveTo>
                  <a:pt x="0" y="0"/>
                </a:moveTo>
                <a:lnTo>
                  <a:pt x="4143375" y="0"/>
                </a:lnTo>
                <a:lnTo>
                  <a:pt x="41433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10003536" y="6863715"/>
            <a:ext cx="128016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982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PRIORIDADE</a:t>
            </a:r>
          </a:p>
        </p:txBody>
      </p:sp>
      <p:sp>
        <p:nvSpPr>
          <p:cNvPr id="33" name="Freeform 33"/>
          <p:cNvSpPr/>
          <p:nvPr/>
        </p:nvSpPr>
        <p:spPr>
          <a:xfrm>
            <a:off x="8486775" y="7286625"/>
            <a:ext cx="4143375" cy="1285875"/>
          </a:xfrm>
          <a:custGeom>
            <a:avLst/>
            <a:gdLst/>
            <a:ahLst/>
            <a:cxnLst/>
            <a:rect l="l" t="t" r="r" b="b"/>
            <a:pathLst>
              <a:path w="4143375" h="1285875">
                <a:moveTo>
                  <a:pt x="0" y="0"/>
                </a:moveTo>
                <a:lnTo>
                  <a:pt x="4143375" y="0"/>
                </a:lnTo>
                <a:lnTo>
                  <a:pt x="41433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34" name="TextBox 34"/>
          <p:cNvSpPr txBox="1"/>
          <p:nvPr/>
        </p:nvSpPr>
        <p:spPr>
          <a:xfrm>
            <a:off x="9107424" y="7497890"/>
            <a:ext cx="2852928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2053">
                <a:solidFill>
                  <a:srgbClr val="23354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Qual o nível de prioridade para ação?</a:t>
            </a:r>
          </a:p>
        </p:txBody>
      </p:sp>
      <p:sp>
        <p:nvSpPr>
          <p:cNvPr id="35" name="Freeform 35"/>
          <p:cNvSpPr/>
          <p:nvPr/>
        </p:nvSpPr>
        <p:spPr>
          <a:xfrm>
            <a:off x="0" y="8572500"/>
            <a:ext cx="13287375" cy="1714500"/>
          </a:xfrm>
          <a:custGeom>
            <a:avLst/>
            <a:gdLst/>
            <a:ahLst/>
            <a:cxnLst/>
            <a:rect l="l" t="t" r="r" b="b"/>
            <a:pathLst>
              <a:path w="13287375" h="1714500">
                <a:moveTo>
                  <a:pt x="0" y="0"/>
                </a:moveTo>
                <a:lnTo>
                  <a:pt x="13287375" y="0"/>
                </a:lnTo>
                <a:lnTo>
                  <a:pt x="13287375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428625" y="9001125"/>
            <a:ext cx="447675" cy="1076325"/>
          </a:xfrm>
          <a:custGeom>
            <a:avLst/>
            <a:gdLst/>
            <a:ahLst/>
            <a:cxnLst/>
            <a:rect l="l" t="t" r="r" b="b"/>
            <a:pathLst>
              <a:path w="447675" h="1076325">
                <a:moveTo>
                  <a:pt x="0" y="0"/>
                </a:moveTo>
                <a:lnTo>
                  <a:pt x="447675" y="0"/>
                </a:lnTo>
                <a:lnTo>
                  <a:pt x="4476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37" name="TextBox 37"/>
          <p:cNvSpPr txBox="1"/>
          <p:nvPr/>
        </p:nvSpPr>
        <p:spPr>
          <a:xfrm>
            <a:off x="1024128" y="9044559"/>
            <a:ext cx="1865376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982" b="1">
                <a:solidFill>
                  <a:srgbClr val="E47A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PARA REFLEXÃO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024128" y="9452229"/>
            <a:ext cx="9345168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55"/>
              </a:lnSpc>
            </a:pPr>
            <a:r>
              <a:rPr lang="en-US" sz="3045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Que ponto forte da sua organização é mais valioso e porquê?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304288" y="3613023"/>
            <a:ext cx="1847088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982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COMO ANALISAR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430768" y="3180969"/>
            <a:ext cx="3255264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982" b="1">
                <a:solidFill>
                  <a:srgbClr val="23354B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MATRIZ IMPACTO × CONTROLO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022592" y="3561588"/>
            <a:ext cx="420624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982" b="1">
                <a:solidFill>
                  <a:srgbClr val="E47A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Alto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412480" y="4358449"/>
            <a:ext cx="1133856" cy="29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3"/>
              </a:lnSpc>
            </a:pPr>
            <a:r>
              <a:rPr lang="en-US" sz="1911" b="1">
                <a:solidFill>
                  <a:srgbClr val="E47A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Monitorizar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881360" y="4358449"/>
            <a:ext cx="841248" cy="29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51"/>
              </a:lnSpc>
            </a:pPr>
            <a:r>
              <a:rPr lang="en-US" sz="1876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Priorizar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302752" y="5079683"/>
            <a:ext cx="1389888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3"/>
              </a:lnSpc>
            </a:pPr>
            <a:r>
              <a:rPr lang="en-US" sz="1911">
                <a:solidFill>
                  <a:srgbClr val="23354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Baixo impacto</a:t>
            </a:r>
          </a:p>
          <a:p>
            <a:pPr algn="ctr">
              <a:lnSpc>
                <a:spcPts val="2293"/>
              </a:lnSpc>
            </a:pPr>
            <a:r>
              <a:rPr lang="en-US" sz="1911">
                <a:solidFill>
                  <a:srgbClr val="23354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baixo controlo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0716768" y="5079683"/>
            <a:ext cx="1389888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3"/>
              </a:lnSpc>
            </a:pPr>
            <a:r>
              <a:rPr lang="en-US" sz="1911">
                <a:solidFill>
                  <a:srgbClr val="23354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Baixo impacto</a:t>
            </a:r>
          </a:p>
          <a:p>
            <a:pPr algn="ctr">
              <a:lnSpc>
                <a:spcPts val="2293"/>
              </a:lnSpc>
            </a:pPr>
            <a:r>
              <a:rPr lang="en-US" sz="1911">
                <a:solidFill>
                  <a:srgbClr val="23354B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alto controlo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8668512" y="5588127"/>
            <a:ext cx="73152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982" b="1">
                <a:solidFill>
                  <a:srgbClr val="23354B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Rever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881360" y="5602415"/>
            <a:ext cx="841248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6"/>
              </a:lnSpc>
            </a:pPr>
            <a:r>
              <a:rPr lang="en-US" sz="1805" b="1">
                <a:solidFill>
                  <a:srgbClr val="E47A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Melhorar</a:t>
            </a:r>
          </a:p>
        </p:txBody>
      </p:sp>
      <p:sp>
        <p:nvSpPr>
          <p:cNvPr id="48" name="TextBox 48"/>
          <p:cNvSpPr txBox="1"/>
          <p:nvPr/>
        </p:nvSpPr>
        <p:spPr>
          <a:xfrm rot="-5400000">
            <a:off x="6540818" y="4667060"/>
            <a:ext cx="841248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982" b="1">
                <a:solidFill>
                  <a:srgbClr val="23354B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Impacto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6949440" y="5834253"/>
            <a:ext cx="530352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8"/>
              </a:lnSpc>
            </a:pPr>
            <a:r>
              <a:rPr lang="en-US" sz="1840" b="1">
                <a:solidFill>
                  <a:srgbClr val="23354B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Baixo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2124944" y="6305931"/>
            <a:ext cx="36576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1"/>
              </a:lnSpc>
            </a:pPr>
            <a:r>
              <a:rPr lang="en-US" sz="1734" b="1">
                <a:solidFill>
                  <a:srgbClr val="E47A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Alto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94944" y="803644"/>
            <a:ext cx="10607040" cy="872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90"/>
              </a:lnSpc>
            </a:pPr>
            <a:r>
              <a:rPr lang="en-US" sz="6590" b="1">
                <a:solidFill>
                  <a:srgbClr val="23304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ANÁLISE DA CADEIA DE VALOR</a:t>
            </a:r>
          </a:p>
        </p:txBody>
      </p:sp>
      <p:sp>
        <p:nvSpPr>
          <p:cNvPr id="4" name="Freeform 4"/>
          <p:cNvSpPr/>
          <p:nvPr/>
        </p:nvSpPr>
        <p:spPr>
          <a:xfrm>
            <a:off x="647700" y="1714500"/>
            <a:ext cx="3057525" cy="219075"/>
          </a:xfrm>
          <a:custGeom>
            <a:avLst/>
            <a:gdLst/>
            <a:ahLst/>
            <a:cxnLst/>
            <a:rect l="l" t="t" r="r" b="b"/>
            <a:pathLst>
              <a:path w="3057525" h="219075">
                <a:moveTo>
                  <a:pt x="0" y="0"/>
                </a:moveTo>
                <a:lnTo>
                  <a:pt x="3057525" y="0"/>
                </a:lnTo>
                <a:lnTo>
                  <a:pt x="3057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94944" y="2145132"/>
            <a:ext cx="10698480" cy="990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3045">
                <a:solidFill>
                  <a:srgbClr val="23304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 cadeia de valor descreve as atividades que uma organização realiza para criar valor ao cliente e obter vantagem competitiva.</a:t>
            </a:r>
          </a:p>
        </p:txBody>
      </p:sp>
      <p:sp>
        <p:nvSpPr>
          <p:cNvPr id="6" name="Freeform 6"/>
          <p:cNvSpPr/>
          <p:nvPr/>
        </p:nvSpPr>
        <p:spPr>
          <a:xfrm>
            <a:off x="2171700" y="3429000"/>
            <a:ext cx="447675" cy="4286250"/>
          </a:xfrm>
          <a:custGeom>
            <a:avLst/>
            <a:gdLst/>
            <a:ahLst/>
            <a:cxnLst/>
            <a:rect l="l" t="t" r="r" b="b"/>
            <a:pathLst>
              <a:path w="447675" h="4286250">
                <a:moveTo>
                  <a:pt x="0" y="0"/>
                </a:moveTo>
                <a:lnTo>
                  <a:pt x="447675" y="0"/>
                </a:lnTo>
                <a:lnTo>
                  <a:pt x="447675" y="4286250"/>
                </a:lnTo>
                <a:lnTo>
                  <a:pt x="0" y="4286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94944" y="4361794"/>
            <a:ext cx="1572768" cy="68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2443" b="1">
                <a:solidFill>
                  <a:srgbClr val="E47235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ATIVIDADES DE APOIO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94944" y="6490891"/>
            <a:ext cx="1517904" cy="66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372" b="1">
                <a:solidFill>
                  <a:srgbClr val="E47235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ATIVIDADES PRIMÁRIAS</a:t>
            </a:r>
          </a:p>
        </p:txBody>
      </p:sp>
      <p:sp>
        <p:nvSpPr>
          <p:cNvPr id="9" name="Freeform 9"/>
          <p:cNvSpPr/>
          <p:nvPr/>
        </p:nvSpPr>
        <p:spPr>
          <a:xfrm>
            <a:off x="2609850" y="3429000"/>
            <a:ext cx="11325225" cy="2571750"/>
          </a:xfrm>
          <a:custGeom>
            <a:avLst/>
            <a:gdLst/>
            <a:ahLst/>
            <a:cxnLst/>
            <a:rect l="l" t="t" r="r" b="b"/>
            <a:pathLst>
              <a:path w="11325225" h="2571750">
                <a:moveTo>
                  <a:pt x="0" y="0"/>
                </a:moveTo>
                <a:lnTo>
                  <a:pt x="11325225" y="0"/>
                </a:lnTo>
                <a:lnTo>
                  <a:pt x="1132522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609850" y="4067175"/>
            <a:ext cx="11325225" cy="219075"/>
          </a:xfrm>
          <a:custGeom>
            <a:avLst/>
            <a:gdLst/>
            <a:ahLst/>
            <a:cxnLst/>
            <a:rect l="l" t="t" r="r" b="b"/>
            <a:pathLst>
              <a:path w="11325225" h="219075">
                <a:moveTo>
                  <a:pt x="0" y="0"/>
                </a:moveTo>
                <a:lnTo>
                  <a:pt x="11325225" y="0"/>
                </a:lnTo>
                <a:lnTo>
                  <a:pt x="113252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609850" y="4714875"/>
            <a:ext cx="11325225" cy="219075"/>
          </a:xfrm>
          <a:custGeom>
            <a:avLst/>
            <a:gdLst/>
            <a:ahLst/>
            <a:cxnLst/>
            <a:rect l="l" t="t" r="r" b="b"/>
            <a:pathLst>
              <a:path w="11325225" h="219075">
                <a:moveTo>
                  <a:pt x="0" y="0"/>
                </a:moveTo>
                <a:lnTo>
                  <a:pt x="11325225" y="0"/>
                </a:lnTo>
                <a:lnTo>
                  <a:pt x="113252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609850" y="5143500"/>
            <a:ext cx="11325225" cy="428625"/>
          </a:xfrm>
          <a:custGeom>
            <a:avLst/>
            <a:gdLst/>
            <a:ahLst/>
            <a:cxnLst/>
            <a:rect l="l" t="t" r="r" b="b"/>
            <a:pathLst>
              <a:path w="11325225" h="428625">
                <a:moveTo>
                  <a:pt x="0" y="0"/>
                </a:moveTo>
                <a:lnTo>
                  <a:pt x="11325225" y="0"/>
                </a:lnTo>
                <a:lnTo>
                  <a:pt x="113252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609850" y="6000750"/>
            <a:ext cx="2838450" cy="1714500"/>
          </a:xfrm>
          <a:custGeom>
            <a:avLst/>
            <a:gdLst/>
            <a:ahLst/>
            <a:cxnLst/>
            <a:rect l="l" t="t" r="r" b="b"/>
            <a:pathLst>
              <a:path w="2838450" h="1714500">
                <a:moveTo>
                  <a:pt x="0" y="0"/>
                </a:moveTo>
                <a:lnTo>
                  <a:pt x="2838450" y="0"/>
                </a:lnTo>
                <a:lnTo>
                  <a:pt x="283845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572000" y="6000750"/>
            <a:ext cx="2838450" cy="1714500"/>
          </a:xfrm>
          <a:custGeom>
            <a:avLst/>
            <a:gdLst/>
            <a:ahLst/>
            <a:cxnLst/>
            <a:rect l="l" t="t" r="r" b="b"/>
            <a:pathLst>
              <a:path w="2838450" h="1714500">
                <a:moveTo>
                  <a:pt x="0" y="0"/>
                </a:moveTo>
                <a:lnTo>
                  <a:pt x="2838450" y="0"/>
                </a:lnTo>
                <a:lnTo>
                  <a:pt x="283845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5504688" y="6630543"/>
            <a:ext cx="135331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17"/>
              </a:lnSpc>
            </a:pPr>
            <a:r>
              <a:rPr lang="en-US" sz="2514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Operações</a:t>
            </a:r>
          </a:p>
        </p:txBody>
      </p:sp>
      <p:sp>
        <p:nvSpPr>
          <p:cNvPr id="16" name="Freeform 16"/>
          <p:cNvSpPr/>
          <p:nvPr/>
        </p:nvSpPr>
        <p:spPr>
          <a:xfrm>
            <a:off x="6743700" y="6000750"/>
            <a:ext cx="3057525" cy="1714500"/>
          </a:xfrm>
          <a:custGeom>
            <a:avLst/>
            <a:gdLst/>
            <a:ahLst/>
            <a:cxnLst/>
            <a:rect l="l" t="t" r="r" b="b"/>
            <a:pathLst>
              <a:path w="3057525" h="1714500">
                <a:moveTo>
                  <a:pt x="0" y="0"/>
                </a:moveTo>
                <a:lnTo>
                  <a:pt x="3057525" y="0"/>
                </a:lnTo>
                <a:lnTo>
                  <a:pt x="3057525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7772400" y="6464237"/>
            <a:ext cx="1170432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9"/>
              </a:lnSpc>
            </a:pPr>
            <a:r>
              <a:rPr lang="en-US" sz="2407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Logística</a:t>
            </a:r>
          </a:p>
          <a:p>
            <a:pPr algn="l">
              <a:lnSpc>
                <a:spcPts val="2889"/>
              </a:lnSpc>
            </a:pPr>
            <a:r>
              <a:rPr lang="en-US" sz="2407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 saída</a:t>
            </a:r>
          </a:p>
        </p:txBody>
      </p:sp>
      <p:sp>
        <p:nvSpPr>
          <p:cNvPr id="18" name="Freeform 18"/>
          <p:cNvSpPr/>
          <p:nvPr/>
        </p:nvSpPr>
        <p:spPr>
          <a:xfrm>
            <a:off x="9144000" y="6000750"/>
            <a:ext cx="2838450" cy="1714500"/>
          </a:xfrm>
          <a:custGeom>
            <a:avLst/>
            <a:gdLst/>
            <a:ahLst/>
            <a:cxnLst/>
            <a:rect l="l" t="t" r="r" b="b"/>
            <a:pathLst>
              <a:path w="2838450" h="1714500">
                <a:moveTo>
                  <a:pt x="0" y="0"/>
                </a:moveTo>
                <a:lnTo>
                  <a:pt x="2838450" y="0"/>
                </a:lnTo>
                <a:lnTo>
                  <a:pt x="283845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9893808" y="6464237"/>
            <a:ext cx="1353312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9"/>
              </a:lnSpc>
            </a:pPr>
            <a:r>
              <a:rPr lang="en-US" sz="2407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Marketing</a:t>
            </a:r>
          </a:p>
          <a:p>
            <a:pPr algn="l">
              <a:lnSpc>
                <a:spcPts val="2889"/>
              </a:lnSpc>
            </a:pPr>
            <a:r>
              <a:rPr lang="en-US" sz="2407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 vendas</a:t>
            </a:r>
          </a:p>
        </p:txBody>
      </p:sp>
      <p:sp>
        <p:nvSpPr>
          <p:cNvPr id="20" name="Freeform 20"/>
          <p:cNvSpPr/>
          <p:nvPr/>
        </p:nvSpPr>
        <p:spPr>
          <a:xfrm>
            <a:off x="11315700" y="6000750"/>
            <a:ext cx="2838450" cy="1714500"/>
          </a:xfrm>
          <a:custGeom>
            <a:avLst/>
            <a:gdLst/>
            <a:ahLst/>
            <a:cxnLst/>
            <a:rect l="l" t="t" r="r" b="b"/>
            <a:pathLst>
              <a:path w="2838450" h="1714500">
                <a:moveTo>
                  <a:pt x="0" y="0"/>
                </a:moveTo>
                <a:lnTo>
                  <a:pt x="2838450" y="0"/>
                </a:lnTo>
                <a:lnTo>
                  <a:pt x="283845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2271248" y="6625781"/>
            <a:ext cx="1005840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4"/>
              </a:lnSpc>
            </a:pPr>
            <a:r>
              <a:rPr lang="en-US" sz="262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Serviço</a:t>
            </a:r>
          </a:p>
        </p:txBody>
      </p:sp>
      <p:sp>
        <p:nvSpPr>
          <p:cNvPr id="22" name="Freeform 22"/>
          <p:cNvSpPr/>
          <p:nvPr/>
        </p:nvSpPr>
        <p:spPr>
          <a:xfrm>
            <a:off x="13925550" y="6638925"/>
            <a:ext cx="666750" cy="438150"/>
          </a:xfrm>
          <a:custGeom>
            <a:avLst/>
            <a:gdLst/>
            <a:ahLst/>
            <a:cxnLst/>
            <a:rect l="l" t="t" r="r" b="b"/>
            <a:pathLst>
              <a:path w="666750" h="438150">
                <a:moveTo>
                  <a:pt x="0" y="0"/>
                </a:moveTo>
                <a:lnTo>
                  <a:pt x="666750" y="0"/>
                </a:lnTo>
                <a:lnTo>
                  <a:pt x="66675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4582775" y="5143500"/>
            <a:ext cx="3057525" cy="2790825"/>
          </a:xfrm>
          <a:custGeom>
            <a:avLst/>
            <a:gdLst/>
            <a:ahLst/>
            <a:cxnLst/>
            <a:rect l="l" t="t" r="r" b="b"/>
            <a:pathLst>
              <a:path w="3057525" h="2790825">
                <a:moveTo>
                  <a:pt x="0" y="0"/>
                </a:moveTo>
                <a:lnTo>
                  <a:pt x="3057525" y="0"/>
                </a:lnTo>
                <a:lnTo>
                  <a:pt x="3057525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4941296" y="5479543"/>
            <a:ext cx="1847088" cy="303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5"/>
              </a:lnSpc>
            </a:pPr>
            <a:r>
              <a:rPr lang="en-US" sz="2159" b="1">
                <a:solidFill>
                  <a:srgbClr val="E47235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VALOR GERADO</a:t>
            </a:r>
          </a:p>
        </p:txBody>
      </p:sp>
      <p:sp>
        <p:nvSpPr>
          <p:cNvPr id="25" name="Freeform 25"/>
          <p:cNvSpPr/>
          <p:nvPr/>
        </p:nvSpPr>
        <p:spPr>
          <a:xfrm>
            <a:off x="647700" y="7924800"/>
            <a:ext cx="16992600" cy="1933575"/>
          </a:xfrm>
          <a:custGeom>
            <a:avLst/>
            <a:gdLst/>
            <a:ahLst/>
            <a:cxnLst/>
            <a:rect l="l" t="t" r="r" b="b"/>
            <a:pathLst>
              <a:path w="16992600" h="1933575">
                <a:moveTo>
                  <a:pt x="0" y="0"/>
                </a:moveTo>
                <a:lnTo>
                  <a:pt x="16992600" y="0"/>
                </a:lnTo>
                <a:lnTo>
                  <a:pt x="1699260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866775" y="8353425"/>
            <a:ext cx="228600" cy="1076325"/>
          </a:xfrm>
          <a:custGeom>
            <a:avLst/>
            <a:gdLst/>
            <a:ahLst/>
            <a:cxnLst/>
            <a:rect l="l" t="t" r="r" b="b"/>
            <a:pathLst>
              <a:path w="228600" h="1076325">
                <a:moveTo>
                  <a:pt x="0" y="0"/>
                </a:moveTo>
                <a:lnTo>
                  <a:pt x="228600" y="0"/>
                </a:lnTo>
                <a:lnTo>
                  <a:pt x="22860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298448" y="8417054"/>
            <a:ext cx="2212848" cy="375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lang="en-US" sz="2549" b="1">
                <a:solidFill>
                  <a:srgbClr val="E47235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PARA REFLEXÃO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98448" y="8839180"/>
            <a:ext cx="8979408" cy="574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58"/>
              </a:lnSpc>
            </a:pPr>
            <a:r>
              <a:rPr lang="en-US" sz="3506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Onde acha que sua organização gera mais valor?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4941296" y="5900469"/>
            <a:ext cx="2322576" cy="1661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2088">
                <a:solidFill>
                  <a:srgbClr val="23304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Controlo de custos Qualidade Diferenciação Experiência do cliente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767328" y="6459474"/>
            <a:ext cx="841248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1"/>
              </a:lnSpc>
            </a:pPr>
            <a:r>
              <a:rPr lang="en-US" sz="1592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Logística</a:t>
            </a:r>
          </a:p>
          <a:p>
            <a:pPr algn="l">
              <a:lnSpc>
                <a:spcPts val="1911"/>
              </a:lnSpc>
            </a:pPr>
            <a:r>
              <a:rPr lang="en-US" sz="1592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 entrada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76656" y="715058"/>
            <a:ext cx="11009376" cy="1619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87"/>
              </a:lnSpc>
            </a:pPr>
            <a:r>
              <a:rPr lang="en-US" sz="5988" b="1">
                <a:solidFill>
                  <a:srgbClr val="1E3644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APLICAÇÃO PRÁTICA</a:t>
            </a:r>
          </a:p>
          <a:p>
            <a:pPr algn="l">
              <a:lnSpc>
                <a:spcPts val="6287"/>
              </a:lnSpc>
            </a:pPr>
            <a:r>
              <a:rPr lang="en-US" sz="5988" b="1">
                <a:solidFill>
                  <a:srgbClr val="1E3644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EM ORGANIZAÇÕES PORTUGUESAS</a:t>
            </a:r>
          </a:p>
        </p:txBody>
      </p:sp>
      <p:sp>
        <p:nvSpPr>
          <p:cNvPr id="4" name="Freeform 4"/>
          <p:cNvSpPr/>
          <p:nvPr/>
        </p:nvSpPr>
        <p:spPr>
          <a:xfrm>
            <a:off x="647700" y="2352675"/>
            <a:ext cx="1752600" cy="219075"/>
          </a:xfrm>
          <a:custGeom>
            <a:avLst/>
            <a:gdLst/>
            <a:ahLst/>
            <a:cxnLst/>
            <a:rect l="l" t="t" r="r" b="b"/>
            <a:pathLst>
              <a:path w="1752600" h="219075">
                <a:moveTo>
                  <a:pt x="0" y="0"/>
                </a:moveTo>
                <a:lnTo>
                  <a:pt x="1752600" y="0"/>
                </a:lnTo>
                <a:lnTo>
                  <a:pt x="1752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47700" y="2781300"/>
            <a:ext cx="3924300" cy="866775"/>
          </a:xfrm>
          <a:custGeom>
            <a:avLst/>
            <a:gdLst/>
            <a:ahLst/>
            <a:cxnLst/>
            <a:rect l="l" t="t" r="r" b="b"/>
            <a:pathLst>
              <a:path w="3924300" h="866775">
                <a:moveTo>
                  <a:pt x="0" y="0"/>
                </a:moveTo>
                <a:lnTo>
                  <a:pt x="3924300" y="0"/>
                </a:lnTo>
                <a:lnTo>
                  <a:pt x="39243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267712" y="3003679"/>
            <a:ext cx="548640" cy="458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9"/>
              </a:lnSpc>
            </a:pPr>
            <a:r>
              <a:rPr lang="en-US" sz="2585" b="1">
                <a:solidFill>
                  <a:srgbClr val="FF914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CTT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4128" y="3940369"/>
            <a:ext cx="2450592" cy="630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7"/>
              </a:lnSpc>
            </a:pPr>
            <a:r>
              <a:rPr lang="en-US" sz="1805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Recursos: rede, tecnologia,</a:t>
            </a:r>
          </a:p>
          <a:p>
            <a:pPr algn="l">
              <a:lnSpc>
                <a:spcPts val="2527"/>
              </a:lnSpc>
            </a:pPr>
            <a:r>
              <a:rPr lang="en-US" sz="1805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meios logísticos, marca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4128" y="4773616"/>
            <a:ext cx="2852928" cy="630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7"/>
              </a:lnSpc>
            </a:pPr>
            <a:r>
              <a:rPr lang="en-US" sz="1805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Capacidades: triagem eficiente,</a:t>
            </a:r>
          </a:p>
          <a:p>
            <a:pPr algn="l">
              <a:lnSpc>
                <a:spcPts val="2527"/>
              </a:lnSpc>
            </a:pPr>
            <a:r>
              <a:rPr lang="en-US" sz="1805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distribuição capilar, confiança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4128" y="5658298"/>
            <a:ext cx="3145536" cy="630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7"/>
              </a:lnSpc>
            </a:pPr>
            <a:r>
              <a:rPr lang="en-US" sz="1805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Atividades-chave: recolha,</a:t>
            </a:r>
          </a:p>
          <a:p>
            <a:pPr algn="l">
              <a:lnSpc>
                <a:spcPts val="2527"/>
              </a:lnSpc>
            </a:pPr>
            <a:r>
              <a:rPr lang="en-US" sz="1805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triagem, distribuição, atendimento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4128" y="6522406"/>
            <a:ext cx="3145536" cy="630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7"/>
              </a:lnSpc>
            </a:pPr>
            <a:r>
              <a:rPr lang="en-US" sz="1805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Fontes de valor: cobertura,</a:t>
            </a:r>
          </a:p>
          <a:p>
            <a:pPr algn="l">
              <a:lnSpc>
                <a:spcPts val="2527"/>
              </a:lnSpc>
            </a:pPr>
            <a:r>
              <a:rPr lang="en-US" sz="1805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portualidade, relação de confiança</a:t>
            </a:r>
          </a:p>
        </p:txBody>
      </p:sp>
      <p:sp>
        <p:nvSpPr>
          <p:cNvPr id="11" name="Freeform 11"/>
          <p:cNvSpPr/>
          <p:nvPr/>
        </p:nvSpPr>
        <p:spPr>
          <a:xfrm>
            <a:off x="4352925" y="2781300"/>
            <a:ext cx="3924300" cy="866775"/>
          </a:xfrm>
          <a:custGeom>
            <a:avLst/>
            <a:gdLst/>
            <a:ahLst/>
            <a:cxnLst/>
            <a:rect l="l" t="t" r="r" b="b"/>
            <a:pathLst>
              <a:path w="3924300" h="866775">
                <a:moveTo>
                  <a:pt x="0" y="0"/>
                </a:moveTo>
                <a:lnTo>
                  <a:pt x="3924300" y="0"/>
                </a:lnTo>
                <a:lnTo>
                  <a:pt x="39243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5394960" y="2999817"/>
            <a:ext cx="1883664" cy="465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18"/>
              </a:lnSpc>
            </a:pPr>
            <a:r>
              <a:rPr lang="en-US" sz="2656" b="1">
                <a:solidFill>
                  <a:srgbClr val="FF914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DELTA CAFÉS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46320" y="3952942"/>
            <a:ext cx="2633472" cy="94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7"/>
              </a:lnSpc>
            </a:pPr>
            <a:r>
              <a:rPr lang="en-US" sz="1805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Recursos: marcas, know-how</a:t>
            </a:r>
          </a:p>
          <a:p>
            <a:pPr algn="l">
              <a:lnSpc>
                <a:spcPts val="2527"/>
              </a:lnSpc>
            </a:pPr>
            <a:r>
              <a:rPr lang="en-US" sz="1805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 torrefação, fornecedores,</a:t>
            </a:r>
          </a:p>
          <a:p>
            <a:pPr algn="l">
              <a:lnSpc>
                <a:spcPts val="2527"/>
              </a:lnSpc>
            </a:pPr>
            <a:r>
              <a:rPr lang="en-US" sz="1805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canais de distribuição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846320" y="5154235"/>
            <a:ext cx="3017520" cy="630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7"/>
              </a:lnSpc>
            </a:pPr>
            <a:r>
              <a:rPr lang="en-US" sz="1805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Capacidades: aprovisionamento,</a:t>
            </a:r>
          </a:p>
          <a:p>
            <a:pPr algn="l">
              <a:lnSpc>
                <a:spcPts val="2527"/>
              </a:lnSpc>
            </a:pPr>
            <a:r>
              <a:rPr lang="en-US" sz="1805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produção consistente, marketing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46320" y="6027418"/>
            <a:ext cx="3255264" cy="621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7"/>
              </a:lnSpc>
            </a:pPr>
            <a:r>
              <a:rPr lang="en-US" sz="1769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Atividades-chave: aprovisionamento,</a:t>
            </a:r>
          </a:p>
          <a:p>
            <a:pPr algn="l">
              <a:lnSpc>
                <a:spcPts val="2477"/>
              </a:lnSpc>
            </a:pPr>
            <a:r>
              <a:rPr lang="en-US" sz="1769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produção, marca, distribuição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846320" y="6891526"/>
            <a:ext cx="2816352" cy="621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7"/>
              </a:lnSpc>
            </a:pPr>
            <a:r>
              <a:rPr lang="en-US" sz="1769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Fontes de valor: qualidade,</a:t>
            </a:r>
          </a:p>
          <a:p>
            <a:pPr algn="l">
              <a:lnSpc>
                <a:spcPts val="2477"/>
              </a:lnSpc>
            </a:pPr>
            <a:r>
              <a:rPr lang="en-US" sz="1769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consistência, ligação ao cliente</a:t>
            </a:r>
          </a:p>
        </p:txBody>
      </p:sp>
      <p:sp>
        <p:nvSpPr>
          <p:cNvPr id="17" name="Freeform 17"/>
          <p:cNvSpPr/>
          <p:nvPr/>
        </p:nvSpPr>
        <p:spPr>
          <a:xfrm>
            <a:off x="8267700" y="2781300"/>
            <a:ext cx="3714750" cy="866775"/>
          </a:xfrm>
          <a:custGeom>
            <a:avLst/>
            <a:gdLst/>
            <a:ahLst/>
            <a:cxnLst/>
            <a:rect l="l" t="t" r="r" b="b"/>
            <a:pathLst>
              <a:path w="3714750" h="866775">
                <a:moveTo>
                  <a:pt x="0" y="0"/>
                </a:moveTo>
                <a:lnTo>
                  <a:pt x="3714750" y="0"/>
                </a:lnTo>
                <a:lnTo>
                  <a:pt x="371475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8595360" y="2999817"/>
            <a:ext cx="2907792" cy="465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18"/>
              </a:lnSpc>
            </a:pPr>
            <a:r>
              <a:rPr lang="en-US" sz="2656" b="1">
                <a:solidFill>
                  <a:srgbClr val="FF914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SONAE/CONTINENTE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595360" y="3922219"/>
            <a:ext cx="2816352" cy="666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6"/>
              </a:lnSpc>
            </a:pPr>
            <a:r>
              <a:rPr lang="en-US" sz="1876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Recursos: escala de compras,</a:t>
            </a:r>
          </a:p>
          <a:p>
            <a:pPr algn="l">
              <a:lnSpc>
                <a:spcPts val="2626"/>
              </a:lnSpc>
            </a:pPr>
            <a:r>
              <a:rPr lang="en-US" sz="1876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logística, lojas, dados, marca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595360" y="4795264"/>
            <a:ext cx="2816352" cy="936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7"/>
              </a:lnSpc>
            </a:pPr>
            <a:r>
              <a:rPr lang="en-US" sz="1769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Capacidades: gestão da cadeia</a:t>
            </a:r>
          </a:p>
          <a:p>
            <a:pPr algn="l">
              <a:lnSpc>
                <a:spcPts val="2477"/>
              </a:lnSpc>
            </a:pPr>
            <a:r>
              <a:rPr lang="en-US" sz="1769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 abastecimento, omnicanal,</a:t>
            </a:r>
          </a:p>
          <a:p>
            <a:pPr algn="l">
              <a:lnSpc>
                <a:spcPts val="2477"/>
              </a:lnSpc>
            </a:pPr>
            <a:r>
              <a:rPr lang="en-US" sz="1769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análise de dados, serviço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595360" y="7016338"/>
            <a:ext cx="3017520" cy="702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5"/>
              </a:lnSpc>
            </a:pPr>
            <a:r>
              <a:rPr lang="en-US" sz="1982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Fontes de valor: conveniência,</a:t>
            </a:r>
          </a:p>
          <a:p>
            <a:pPr algn="l">
              <a:lnSpc>
                <a:spcPts val="2775"/>
              </a:lnSpc>
            </a:pPr>
            <a:r>
              <a:rPr lang="en-US" sz="1982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preço, sortido, experiência</a:t>
            </a:r>
          </a:p>
        </p:txBody>
      </p:sp>
      <p:sp>
        <p:nvSpPr>
          <p:cNvPr id="22" name="Freeform 22"/>
          <p:cNvSpPr/>
          <p:nvPr/>
        </p:nvSpPr>
        <p:spPr>
          <a:xfrm>
            <a:off x="647700" y="7924800"/>
            <a:ext cx="12639675" cy="2152650"/>
          </a:xfrm>
          <a:custGeom>
            <a:avLst/>
            <a:gdLst/>
            <a:ahLst/>
            <a:cxnLst/>
            <a:rect l="l" t="t" r="r" b="b"/>
            <a:pathLst>
              <a:path w="12639675" h="2152650">
                <a:moveTo>
                  <a:pt x="0" y="0"/>
                </a:moveTo>
                <a:lnTo>
                  <a:pt x="12639675" y="0"/>
                </a:lnTo>
                <a:lnTo>
                  <a:pt x="12639675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66775" y="8353425"/>
            <a:ext cx="228600" cy="1295400"/>
          </a:xfrm>
          <a:custGeom>
            <a:avLst/>
            <a:gdLst/>
            <a:ahLst/>
            <a:cxnLst/>
            <a:rect l="l" t="t" r="r" b="b"/>
            <a:pathLst>
              <a:path w="228600" h="1295400">
                <a:moveTo>
                  <a:pt x="0" y="0"/>
                </a:moveTo>
                <a:lnTo>
                  <a:pt x="228600" y="0"/>
                </a:lnTo>
                <a:lnTo>
                  <a:pt x="22860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389888" y="8757461"/>
            <a:ext cx="5577840" cy="897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7"/>
              </a:lnSpc>
            </a:pPr>
            <a:r>
              <a:rPr lang="en-US" sz="3152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Que capacidades destes exemplos destacaria como diferenciais?</a:t>
            </a:r>
          </a:p>
        </p:txBody>
      </p:sp>
      <p:sp>
        <p:nvSpPr>
          <p:cNvPr id="25" name="Freeform 25"/>
          <p:cNvSpPr/>
          <p:nvPr/>
        </p:nvSpPr>
        <p:spPr>
          <a:xfrm>
            <a:off x="11972925" y="428625"/>
            <a:ext cx="6315075" cy="9648825"/>
          </a:xfrm>
          <a:custGeom>
            <a:avLst/>
            <a:gdLst/>
            <a:ahLst/>
            <a:cxnLst/>
            <a:rect l="l" t="t" r="r" b="b"/>
            <a:pathLst>
              <a:path w="6315075" h="9648825">
                <a:moveTo>
                  <a:pt x="0" y="0"/>
                </a:moveTo>
                <a:lnTo>
                  <a:pt x="6315075" y="0"/>
                </a:lnTo>
                <a:lnTo>
                  <a:pt x="6315075" y="9648825"/>
                </a:lnTo>
                <a:lnTo>
                  <a:pt x="0" y="96488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8595360" y="5669695"/>
            <a:ext cx="2633472" cy="626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3"/>
              </a:lnSpc>
            </a:pPr>
            <a:r>
              <a:rPr lang="en-US" sz="1202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Atividades-chave: compras,</a:t>
            </a:r>
          </a:p>
          <a:p>
            <a:pPr algn="l">
              <a:lnSpc>
                <a:spcPts val="1683"/>
              </a:lnSpc>
            </a:pPr>
            <a:r>
              <a:rPr lang="en-US" sz="1202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logística, operação de lojas,</a:t>
            </a:r>
          </a:p>
          <a:p>
            <a:pPr algn="l">
              <a:lnSpc>
                <a:spcPts val="1683"/>
              </a:lnSpc>
            </a:pPr>
            <a:r>
              <a:rPr lang="en-US" sz="1202">
                <a:solidFill>
                  <a:srgbClr val="1E364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canais digitais, serviço ao cliente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89888" y="8349616"/>
            <a:ext cx="1883664" cy="303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5"/>
              </a:lnSpc>
            </a:pPr>
            <a:r>
              <a:rPr lang="en-US" sz="2159" b="1">
                <a:solidFill>
                  <a:srgbClr val="FF914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PARA REFLEXÃO</a:t>
            </a:r>
          </a:p>
        </p:txBody>
      </p:sp>
      <p:sp>
        <p:nvSpPr>
          <p:cNvPr id="28" name="TextBox 28"/>
          <p:cNvSpPr txBox="1"/>
          <p:nvPr/>
        </p:nvSpPr>
        <p:spPr>
          <a:xfrm rot="-540000">
            <a:off x="12476782" y="4186492"/>
            <a:ext cx="1097280" cy="529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7"/>
              </a:lnSpc>
            </a:pPr>
            <a:r>
              <a:rPr lang="en-US" sz="3967" b="1" spc="-396">
                <a:solidFill>
                  <a:srgbClr val="FF914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DELTA</a:t>
            </a:r>
          </a:p>
        </p:txBody>
      </p:sp>
      <p:sp>
        <p:nvSpPr>
          <p:cNvPr id="29" name="TextBox 29"/>
          <p:cNvSpPr txBox="1"/>
          <p:nvPr/>
        </p:nvSpPr>
        <p:spPr>
          <a:xfrm rot="-540000">
            <a:off x="12728765" y="4733936"/>
            <a:ext cx="530352" cy="129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4"/>
              </a:lnSpc>
            </a:pPr>
            <a:r>
              <a:rPr lang="en-US" sz="954" spc="190">
                <a:solidFill>
                  <a:srgbClr val="FF914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CAFÉS</a:t>
            </a:r>
          </a:p>
        </p:txBody>
      </p:sp>
      <p:sp>
        <p:nvSpPr>
          <p:cNvPr id="30" name="TextBox 30"/>
          <p:cNvSpPr txBox="1"/>
          <p:nvPr/>
        </p:nvSpPr>
        <p:spPr>
          <a:xfrm rot="-540000">
            <a:off x="14217847" y="5073541"/>
            <a:ext cx="3822192" cy="798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52"/>
              </a:lnSpc>
            </a:pPr>
            <a:r>
              <a:rPr lang="en-US" sz="5952" b="1" spc="-178">
                <a:solidFill>
                  <a:srgbClr val="A623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CONTINENTE</a:t>
            </a:r>
          </a:p>
        </p:txBody>
      </p:sp>
      <p:sp>
        <p:nvSpPr>
          <p:cNvPr id="31" name="TextBox 31"/>
          <p:cNvSpPr txBox="1"/>
          <p:nvPr/>
        </p:nvSpPr>
        <p:spPr>
          <a:xfrm rot="-540000">
            <a:off x="16467342" y="2151582"/>
            <a:ext cx="749808" cy="799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88"/>
              </a:lnSpc>
            </a:pPr>
            <a:r>
              <a:rPr lang="en-US" sz="5988" b="1" spc="-179">
                <a:solidFill>
                  <a:srgbClr val="FF914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ctt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13232" y="746708"/>
            <a:ext cx="9253728" cy="1894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92"/>
              </a:lnSpc>
            </a:pPr>
            <a:r>
              <a:rPr lang="en-US" sz="6945" b="1">
                <a:solidFill>
                  <a:srgbClr val="232D4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DO DIAGNÓSTICO</a:t>
            </a:r>
          </a:p>
          <a:p>
            <a:pPr algn="l">
              <a:lnSpc>
                <a:spcPts val="7292"/>
              </a:lnSpc>
            </a:pPr>
            <a:r>
              <a:rPr lang="en-US" sz="6945" b="1">
                <a:solidFill>
                  <a:srgbClr val="232D4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À DECISÃO ESTRATÉGICA</a:t>
            </a:r>
          </a:p>
        </p:txBody>
      </p:sp>
      <p:sp>
        <p:nvSpPr>
          <p:cNvPr id="4" name="Freeform 4"/>
          <p:cNvSpPr/>
          <p:nvPr/>
        </p:nvSpPr>
        <p:spPr>
          <a:xfrm>
            <a:off x="647700" y="2781300"/>
            <a:ext cx="1971675" cy="219075"/>
          </a:xfrm>
          <a:custGeom>
            <a:avLst/>
            <a:gdLst/>
            <a:ahLst/>
            <a:cxnLst/>
            <a:rect l="l" t="t" r="r" b="b"/>
            <a:pathLst>
              <a:path w="1971675" h="219075">
                <a:moveTo>
                  <a:pt x="0" y="0"/>
                </a:moveTo>
                <a:lnTo>
                  <a:pt x="1971675" y="0"/>
                </a:lnTo>
                <a:lnTo>
                  <a:pt x="19716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47700" y="3429000"/>
            <a:ext cx="2400300" cy="2571750"/>
          </a:xfrm>
          <a:custGeom>
            <a:avLst/>
            <a:gdLst/>
            <a:ahLst/>
            <a:cxnLst/>
            <a:rect l="l" t="t" r="r" b="b"/>
            <a:pathLst>
              <a:path w="2400300" h="2571750">
                <a:moveTo>
                  <a:pt x="0" y="0"/>
                </a:moveTo>
                <a:lnTo>
                  <a:pt x="2400300" y="0"/>
                </a:lnTo>
                <a:lnTo>
                  <a:pt x="24003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609344" y="3550610"/>
            <a:ext cx="310896" cy="840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8"/>
              </a:lnSpc>
            </a:pPr>
            <a:r>
              <a:rPr lang="en-US" sz="5562" b="1">
                <a:solidFill>
                  <a:srgbClr val="D1732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4128" y="4459185"/>
            <a:ext cx="1536192" cy="771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6"/>
              </a:lnSpc>
            </a:pPr>
            <a:r>
              <a:rPr lang="en-US" sz="2620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Inventariar recursos</a:t>
            </a:r>
          </a:p>
        </p:txBody>
      </p:sp>
      <p:sp>
        <p:nvSpPr>
          <p:cNvPr id="8" name="Freeform 8"/>
          <p:cNvSpPr/>
          <p:nvPr/>
        </p:nvSpPr>
        <p:spPr>
          <a:xfrm>
            <a:off x="2828925" y="4286250"/>
            <a:ext cx="438150" cy="647700"/>
          </a:xfrm>
          <a:custGeom>
            <a:avLst/>
            <a:gdLst/>
            <a:ahLst/>
            <a:cxnLst/>
            <a:rect l="l" t="t" r="r" b="b"/>
            <a:pathLst>
              <a:path w="438150" h="647700">
                <a:moveTo>
                  <a:pt x="0" y="0"/>
                </a:moveTo>
                <a:lnTo>
                  <a:pt x="438150" y="0"/>
                </a:lnTo>
                <a:lnTo>
                  <a:pt x="4381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257550" y="3429000"/>
            <a:ext cx="2409825" cy="2571750"/>
          </a:xfrm>
          <a:custGeom>
            <a:avLst/>
            <a:gdLst/>
            <a:ahLst/>
            <a:cxnLst/>
            <a:rect l="l" t="t" r="r" b="b"/>
            <a:pathLst>
              <a:path w="2409825" h="2571750">
                <a:moveTo>
                  <a:pt x="0" y="0"/>
                </a:moveTo>
                <a:lnTo>
                  <a:pt x="2409825" y="0"/>
                </a:lnTo>
                <a:lnTo>
                  <a:pt x="240982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242816" y="3550610"/>
            <a:ext cx="365760" cy="840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8"/>
              </a:lnSpc>
            </a:pPr>
            <a:r>
              <a:rPr lang="en-US" sz="5562" b="1">
                <a:solidFill>
                  <a:srgbClr val="D1732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566160" y="4459185"/>
            <a:ext cx="1719072" cy="771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6"/>
              </a:lnSpc>
            </a:pPr>
            <a:r>
              <a:rPr lang="en-US" sz="2620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Avaliar capacidades</a:t>
            </a:r>
          </a:p>
        </p:txBody>
      </p:sp>
      <p:sp>
        <p:nvSpPr>
          <p:cNvPr id="12" name="Freeform 12"/>
          <p:cNvSpPr/>
          <p:nvPr/>
        </p:nvSpPr>
        <p:spPr>
          <a:xfrm>
            <a:off x="5438775" y="4286250"/>
            <a:ext cx="657225" cy="647700"/>
          </a:xfrm>
          <a:custGeom>
            <a:avLst/>
            <a:gdLst/>
            <a:ahLst/>
            <a:cxnLst/>
            <a:rect l="l" t="t" r="r" b="b"/>
            <a:pathLst>
              <a:path w="657225" h="647700">
                <a:moveTo>
                  <a:pt x="0" y="0"/>
                </a:moveTo>
                <a:lnTo>
                  <a:pt x="657225" y="0"/>
                </a:lnTo>
                <a:lnTo>
                  <a:pt x="6572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876925" y="3429000"/>
            <a:ext cx="2619375" cy="2571750"/>
          </a:xfrm>
          <a:custGeom>
            <a:avLst/>
            <a:gdLst/>
            <a:ahLst/>
            <a:cxnLst/>
            <a:rect l="l" t="t" r="r" b="b"/>
            <a:pathLst>
              <a:path w="2619375" h="2571750">
                <a:moveTo>
                  <a:pt x="0" y="0"/>
                </a:moveTo>
                <a:lnTo>
                  <a:pt x="2619375" y="0"/>
                </a:lnTo>
                <a:lnTo>
                  <a:pt x="261937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022592" y="3550610"/>
            <a:ext cx="365760" cy="840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8"/>
              </a:lnSpc>
            </a:pPr>
            <a:r>
              <a:rPr lang="en-US" sz="5562" b="1">
                <a:solidFill>
                  <a:srgbClr val="D1732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272784" y="4458994"/>
            <a:ext cx="1938528" cy="1152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6"/>
              </a:lnSpc>
            </a:pPr>
            <a:r>
              <a:rPr lang="en-US" sz="2620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Localizar pontos fortes e fracos</a:t>
            </a:r>
          </a:p>
        </p:txBody>
      </p:sp>
      <p:sp>
        <p:nvSpPr>
          <p:cNvPr id="16" name="Freeform 16"/>
          <p:cNvSpPr/>
          <p:nvPr/>
        </p:nvSpPr>
        <p:spPr>
          <a:xfrm>
            <a:off x="8267700" y="4286250"/>
            <a:ext cx="666750" cy="647700"/>
          </a:xfrm>
          <a:custGeom>
            <a:avLst/>
            <a:gdLst/>
            <a:ahLst/>
            <a:cxnLst/>
            <a:rect l="l" t="t" r="r" b="b"/>
            <a:pathLst>
              <a:path w="666750" h="647700">
                <a:moveTo>
                  <a:pt x="0" y="0"/>
                </a:moveTo>
                <a:lnTo>
                  <a:pt x="666750" y="0"/>
                </a:lnTo>
                <a:lnTo>
                  <a:pt x="6667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8924925" y="3429000"/>
            <a:ext cx="2400300" cy="2571750"/>
          </a:xfrm>
          <a:custGeom>
            <a:avLst/>
            <a:gdLst/>
            <a:ahLst/>
            <a:cxnLst/>
            <a:rect l="l" t="t" r="r" b="b"/>
            <a:pathLst>
              <a:path w="2400300" h="2571750">
                <a:moveTo>
                  <a:pt x="0" y="0"/>
                </a:moveTo>
                <a:lnTo>
                  <a:pt x="2400300" y="0"/>
                </a:lnTo>
                <a:lnTo>
                  <a:pt x="24003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9820656" y="3550610"/>
            <a:ext cx="384048" cy="840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8"/>
              </a:lnSpc>
            </a:pPr>
            <a:r>
              <a:rPr lang="en-US" sz="5562" b="1">
                <a:solidFill>
                  <a:srgbClr val="D1732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4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491472" y="4458994"/>
            <a:ext cx="1536192" cy="1152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6"/>
              </a:lnSpc>
            </a:pPr>
            <a:r>
              <a:rPr lang="en-US" sz="2620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Mapear cadeia</a:t>
            </a:r>
          </a:p>
          <a:p>
            <a:pPr algn="ctr">
              <a:lnSpc>
                <a:spcPts val="3066"/>
              </a:lnSpc>
            </a:pPr>
            <a:r>
              <a:rPr lang="en-US" sz="2620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de valor</a:t>
            </a:r>
          </a:p>
        </p:txBody>
      </p:sp>
      <p:sp>
        <p:nvSpPr>
          <p:cNvPr id="20" name="Freeform 20"/>
          <p:cNvSpPr/>
          <p:nvPr/>
        </p:nvSpPr>
        <p:spPr>
          <a:xfrm>
            <a:off x="11096625" y="4286250"/>
            <a:ext cx="666750" cy="647700"/>
          </a:xfrm>
          <a:custGeom>
            <a:avLst/>
            <a:gdLst/>
            <a:ahLst/>
            <a:cxnLst/>
            <a:rect l="l" t="t" r="r" b="b"/>
            <a:pathLst>
              <a:path w="666750" h="647700">
                <a:moveTo>
                  <a:pt x="0" y="0"/>
                </a:moveTo>
                <a:lnTo>
                  <a:pt x="666750" y="0"/>
                </a:lnTo>
                <a:lnTo>
                  <a:pt x="6667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1534775" y="3429000"/>
            <a:ext cx="2619375" cy="2571750"/>
          </a:xfrm>
          <a:custGeom>
            <a:avLst/>
            <a:gdLst/>
            <a:ahLst/>
            <a:cxnLst/>
            <a:rect l="l" t="t" r="r" b="b"/>
            <a:pathLst>
              <a:path w="2619375" h="2571750">
                <a:moveTo>
                  <a:pt x="0" y="0"/>
                </a:moveTo>
                <a:lnTo>
                  <a:pt x="2619375" y="0"/>
                </a:lnTo>
                <a:lnTo>
                  <a:pt x="261937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2637008" y="3550610"/>
            <a:ext cx="365760" cy="840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8"/>
              </a:lnSpc>
            </a:pPr>
            <a:r>
              <a:rPr lang="en-US" sz="5562" b="1">
                <a:solidFill>
                  <a:srgbClr val="D1732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5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923776" y="4458994"/>
            <a:ext cx="1938528" cy="1152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6"/>
              </a:lnSpc>
            </a:pPr>
            <a:r>
              <a:rPr lang="en-US" sz="2620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Priorizar problemas e oportunidades</a:t>
            </a:r>
          </a:p>
        </p:txBody>
      </p:sp>
      <p:sp>
        <p:nvSpPr>
          <p:cNvPr id="24" name="Freeform 24"/>
          <p:cNvSpPr/>
          <p:nvPr/>
        </p:nvSpPr>
        <p:spPr>
          <a:xfrm>
            <a:off x="13925550" y="4286250"/>
            <a:ext cx="666750" cy="647700"/>
          </a:xfrm>
          <a:custGeom>
            <a:avLst/>
            <a:gdLst/>
            <a:ahLst/>
            <a:cxnLst/>
            <a:rect l="l" t="t" r="r" b="b"/>
            <a:pathLst>
              <a:path w="666750" h="647700">
                <a:moveTo>
                  <a:pt x="0" y="0"/>
                </a:moveTo>
                <a:lnTo>
                  <a:pt x="666750" y="0"/>
                </a:lnTo>
                <a:lnTo>
                  <a:pt x="6667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4582775" y="3429000"/>
            <a:ext cx="2619375" cy="2571750"/>
          </a:xfrm>
          <a:custGeom>
            <a:avLst/>
            <a:gdLst/>
            <a:ahLst/>
            <a:cxnLst/>
            <a:rect l="l" t="t" r="r" b="b"/>
            <a:pathLst>
              <a:path w="2619375" h="2571750">
                <a:moveTo>
                  <a:pt x="0" y="0"/>
                </a:moveTo>
                <a:lnTo>
                  <a:pt x="2619375" y="0"/>
                </a:lnTo>
                <a:lnTo>
                  <a:pt x="261937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15709392" y="3550610"/>
            <a:ext cx="365760" cy="840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8"/>
              </a:lnSpc>
            </a:pPr>
            <a:r>
              <a:rPr lang="en-US" sz="5562" b="1">
                <a:solidFill>
                  <a:srgbClr val="D1732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6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996160" y="4459185"/>
            <a:ext cx="1847088" cy="771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6"/>
              </a:lnSpc>
            </a:pPr>
            <a:r>
              <a:rPr lang="en-US" sz="2620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Definir ações e indicadores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13232" y="6531535"/>
            <a:ext cx="1572768" cy="361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5"/>
              </a:lnSpc>
            </a:pPr>
            <a:r>
              <a:rPr lang="en-US" sz="2372" b="1">
                <a:solidFill>
                  <a:srgbClr val="D1732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VANTAGENS</a:t>
            </a:r>
          </a:p>
        </p:txBody>
      </p:sp>
      <p:sp>
        <p:nvSpPr>
          <p:cNvPr id="29" name="Freeform 29"/>
          <p:cNvSpPr/>
          <p:nvPr/>
        </p:nvSpPr>
        <p:spPr>
          <a:xfrm>
            <a:off x="5438775" y="6429375"/>
            <a:ext cx="228600" cy="3219450"/>
          </a:xfrm>
          <a:custGeom>
            <a:avLst/>
            <a:gdLst/>
            <a:ahLst/>
            <a:cxnLst/>
            <a:rect l="l" t="t" r="r" b="b"/>
            <a:pathLst>
              <a:path w="228600" h="3219450">
                <a:moveTo>
                  <a:pt x="0" y="0"/>
                </a:moveTo>
                <a:lnTo>
                  <a:pt x="228600" y="0"/>
                </a:lnTo>
                <a:lnTo>
                  <a:pt x="228600" y="3219450"/>
                </a:lnTo>
                <a:lnTo>
                  <a:pt x="0" y="321945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0668000" y="6000750"/>
            <a:ext cx="7620000" cy="4286250"/>
          </a:xfrm>
          <a:custGeom>
            <a:avLst/>
            <a:gdLst/>
            <a:ahLst/>
            <a:cxnLst/>
            <a:rect l="l" t="t" r="r" b="b"/>
            <a:pathLst>
              <a:path w="7620000" h="4286250">
                <a:moveTo>
                  <a:pt x="0" y="0"/>
                </a:moveTo>
                <a:lnTo>
                  <a:pt x="7620000" y="0"/>
                </a:lnTo>
                <a:lnTo>
                  <a:pt x="7620000" y="4286250"/>
                </a:lnTo>
                <a:lnTo>
                  <a:pt x="0" y="428625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713232" y="7128876"/>
            <a:ext cx="4078224" cy="371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7"/>
              </a:lnSpc>
            </a:pPr>
            <a:r>
              <a:rPr lang="en-US" sz="2407" b="1">
                <a:solidFill>
                  <a:srgbClr val="232D4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Liga o diagnóstico interno à ação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089904" y="7124046"/>
            <a:ext cx="4224528" cy="380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8"/>
              </a:lnSpc>
            </a:pPr>
            <a:r>
              <a:rPr lang="en-US" sz="2443" b="1">
                <a:solidFill>
                  <a:srgbClr val="232D4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Risco de autoavaliação enviesada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13232" y="7674087"/>
            <a:ext cx="2706624" cy="371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7"/>
              </a:lnSpc>
            </a:pPr>
            <a:r>
              <a:rPr lang="en-US" sz="2407" b="1">
                <a:solidFill>
                  <a:srgbClr val="232D4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Foca no que cria valor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089904" y="7669189"/>
            <a:ext cx="4151376" cy="380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0"/>
              </a:lnSpc>
            </a:pPr>
            <a:r>
              <a:rPr lang="en-US" sz="2478" b="1">
                <a:solidFill>
                  <a:srgbClr val="232D4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Dificuldade em medir intangíveis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13232" y="8229585"/>
            <a:ext cx="4187952" cy="371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7"/>
              </a:lnSpc>
            </a:pPr>
            <a:r>
              <a:rPr lang="en-US" sz="2407" b="1">
                <a:solidFill>
                  <a:srgbClr val="232D4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Apoia decisões mais consistentes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089904" y="8224687"/>
            <a:ext cx="3950208" cy="380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0"/>
              </a:lnSpc>
            </a:pPr>
            <a:r>
              <a:rPr lang="en-US" sz="2478" b="1">
                <a:solidFill>
                  <a:srgbClr val="232D4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Mudanças rápidas no ambiente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089904" y="8769898"/>
            <a:ext cx="4407408" cy="380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0"/>
              </a:lnSpc>
            </a:pPr>
            <a:r>
              <a:rPr lang="en-US" sz="2478" b="1">
                <a:solidFill>
                  <a:srgbClr val="232D4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Necessidade de evidências sólidas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089904" y="6517045"/>
            <a:ext cx="1627632" cy="380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0"/>
              </a:lnSpc>
            </a:pPr>
            <a:r>
              <a:rPr lang="en-US" sz="2478" b="1">
                <a:solidFill>
                  <a:srgbClr val="D1732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LIMITAÇÕES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313664" y="6810179"/>
            <a:ext cx="731520" cy="185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7"/>
              </a:lnSpc>
            </a:pPr>
            <a:r>
              <a:rPr lang="en-US" sz="1202" b="1">
                <a:solidFill>
                  <a:srgbClr val="232D4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Recursos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258800" y="7262807"/>
            <a:ext cx="932688" cy="185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7"/>
              </a:lnSpc>
            </a:pPr>
            <a:r>
              <a:rPr lang="en-US" sz="1202" b="1">
                <a:solidFill>
                  <a:srgbClr val="232D4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Capacidades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326112" y="7778872"/>
            <a:ext cx="640080" cy="357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7"/>
              </a:lnSpc>
            </a:pPr>
            <a:r>
              <a:rPr lang="en-US" sz="1202" b="1">
                <a:solidFill>
                  <a:srgbClr val="232D4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Pontos fortes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4100048" y="7727437"/>
            <a:ext cx="640080" cy="357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7"/>
              </a:lnSpc>
            </a:pPr>
            <a:r>
              <a:rPr lang="en-US" sz="1202" b="1">
                <a:solidFill>
                  <a:srgbClr val="232D4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Pontos fracos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3313664" y="8384090"/>
            <a:ext cx="1261872" cy="185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7"/>
              </a:lnSpc>
            </a:pPr>
            <a:r>
              <a:rPr lang="en-US" sz="1202" b="1">
                <a:solidFill>
                  <a:srgbClr val="232D4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Cadémia de valor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478256" y="8898440"/>
            <a:ext cx="1060704" cy="185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7"/>
              </a:lnSpc>
            </a:pPr>
            <a:r>
              <a:rPr lang="en-US" sz="1202" b="1">
                <a:solidFill>
                  <a:srgbClr val="232D4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Prioridades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3350240" y="9443651"/>
            <a:ext cx="1719072" cy="185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7"/>
              </a:lnSpc>
            </a:pPr>
            <a:r>
              <a:rPr lang="en-US" sz="1202" b="1">
                <a:solidFill>
                  <a:srgbClr val="232D4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Ações e indicadores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85216" y="632079"/>
            <a:ext cx="12252960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57"/>
              </a:lnSpc>
            </a:pPr>
            <a:r>
              <a:rPr lang="en-US" sz="7548" b="1">
                <a:solidFill>
                  <a:srgbClr val="1E314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SÍNTESE FINAL E REFERÊNCIAS</a:t>
            </a:r>
          </a:p>
        </p:txBody>
      </p:sp>
      <p:sp>
        <p:nvSpPr>
          <p:cNvPr id="4" name="Freeform 4"/>
          <p:cNvSpPr/>
          <p:nvPr/>
        </p:nvSpPr>
        <p:spPr>
          <a:xfrm>
            <a:off x="428625" y="1714500"/>
            <a:ext cx="1971675" cy="428625"/>
          </a:xfrm>
          <a:custGeom>
            <a:avLst/>
            <a:gdLst/>
            <a:ahLst/>
            <a:cxnLst/>
            <a:rect l="l" t="t" r="r" b="b"/>
            <a:pathLst>
              <a:path w="1971675" h="428625">
                <a:moveTo>
                  <a:pt x="0" y="0"/>
                </a:moveTo>
                <a:lnTo>
                  <a:pt x="1971675" y="0"/>
                </a:lnTo>
                <a:lnTo>
                  <a:pt x="19716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28625" y="2352675"/>
            <a:ext cx="2838450" cy="2790825"/>
          </a:xfrm>
          <a:custGeom>
            <a:avLst/>
            <a:gdLst/>
            <a:ahLst/>
            <a:cxnLst/>
            <a:rect l="l" t="t" r="r" b="b"/>
            <a:pathLst>
              <a:path w="2838450" h="2790825">
                <a:moveTo>
                  <a:pt x="0" y="0"/>
                </a:moveTo>
                <a:lnTo>
                  <a:pt x="2838450" y="0"/>
                </a:lnTo>
                <a:lnTo>
                  <a:pt x="2838450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50976" y="2651760"/>
            <a:ext cx="1645920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5"/>
              </a:lnSpc>
            </a:pPr>
            <a:r>
              <a:rPr lang="en-US" sz="2904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RECURSOS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0976" y="3423095"/>
            <a:ext cx="1847088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lang="en-US" sz="2337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ativos e fatores sob controlo</a:t>
            </a:r>
          </a:p>
          <a:p>
            <a:pPr algn="l">
              <a:lnSpc>
                <a:spcPts val="2804"/>
              </a:lnSpc>
            </a:pPr>
            <a:r>
              <a:rPr lang="en-US" sz="2337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da organização</a:t>
            </a:r>
          </a:p>
        </p:txBody>
      </p:sp>
      <p:sp>
        <p:nvSpPr>
          <p:cNvPr id="8" name="Freeform 8"/>
          <p:cNvSpPr/>
          <p:nvPr/>
        </p:nvSpPr>
        <p:spPr>
          <a:xfrm>
            <a:off x="3048000" y="3429000"/>
            <a:ext cx="1095375" cy="428625"/>
          </a:xfrm>
          <a:custGeom>
            <a:avLst/>
            <a:gdLst/>
            <a:ahLst/>
            <a:cxnLst/>
            <a:rect l="l" t="t" r="r" b="b"/>
            <a:pathLst>
              <a:path w="1095375" h="428625">
                <a:moveTo>
                  <a:pt x="0" y="0"/>
                </a:moveTo>
                <a:lnTo>
                  <a:pt x="1095375" y="0"/>
                </a:lnTo>
                <a:lnTo>
                  <a:pt x="10953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914775" y="2352675"/>
            <a:ext cx="2838450" cy="2790825"/>
          </a:xfrm>
          <a:custGeom>
            <a:avLst/>
            <a:gdLst/>
            <a:ahLst/>
            <a:cxnLst/>
            <a:rect l="l" t="t" r="r" b="b"/>
            <a:pathLst>
              <a:path w="2838450" h="2790825">
                <a:moveTo>
                  <a:pt x="0" y="0"/>
                </a:moveTo>
                <a:lnTo>
                  <a:pt x="2838450" y="0"/>
                </a:lnTo>
                <a:lnTo>
                  <a:pt x="2838450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315968" y="2656522"/>
            <a:ext cx="2048256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9"/>
              </a:lnSpc>
            </a:pPr>
            <a:r>
              <a:rPr lang="en-US" sz="2691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CAPACIDADES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15968" y="3477387"/>
            <a:ext cx="1938528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1"/>
              </a:lnSpc>
            </a:pPr>
            <a:r>
              <a:rPr lang="en-US" sz="215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combinação coordenada que gera desempenho consistente</a:t>
            </a:r>
          </a:p>
        </p:txBody>
      </p:sp>
      <p:sp>
        <p:nvSpPr>
          <p:cNvPr id="12" name="Freeform 12"/>
          <p:cNvSpPr/>
          <p:nvPr/>
        </p:nvSpPr>
        <p:spPr>
          <a:xfrm>
            <a:off x="6524625" y="3429000"/>
            <a:ext cx="1095375" cy="428625"/>
          </a:xfrm>
          <a:custGeom>
            <a:avLst/>
            <a:gdLst/>
            <a:ahLst/>
            <a:cxnLst/>
            <a:rect l="l" t="t" r="r" b="b"/>
            <a:pathLst>
              <a:path w="1095375" h="428625">
                <a:moveTo>
                  <a:pt x="0" y="0"/>
                </a:moveTo>
                <a:lnTo>
                  <a:pt x="1095375" y="0"/>
                </a:lnTo>
                <a:lnTo>
                  <a:pt x="10953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7400925" y="2352675"/>
            <a:ext cx="2838450" cy="2790825"/>
          </a:xfrm>
          <a:custGeom>
            <a:avLst/>
            <a:gdLst/>
            <a:ahLst/>
            <a:cxnLst/>
            <a:rect l="l" t="t" r="r" b="b"/>
            <a:pathLst>
              <a:path w="2838450" h="2790825">
                <a:moveTo>
                  <a:pt x="0" y="0"/>
                </a:moveTo>
                <a:lnTo>
                  <a:pt x="2838450" y="0"/>
                </a:lnTo>
                <a:lnTo>
                  <a:pt x="2838450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845552" y="2651760"/>
            <a:ext cx="1792224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7"/>
              </a:lnSpc>
            </a:pPr>
            <a:r>
              <a:rPr lang="en-US" sz="2797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ATIVIDADES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845552" y="3513582"/>
            <a:ext cx="210312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2053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 que a organização faz e como executa cada etapa</a:t>
            </a:r>
          </a:p>
        </p:txBody>
      </p:sp>
      <p:sp>
        <p:nvSpPr>
          <p:cNvPr id="16" name="Freeform 16"/>
          <p:cNvSpPr/>
          <p:nvPr/>
        </p:nvSpPr>
        <p:spPr>
          <a:xfrm>
            <a:off x="10010775" y="3429000"/>
            <a:ext cx="1095375" cy="428625"/>
          </a:xfrm>
          <a:custGeom>
            <a:avLst/>
            <a:gdLst/>
            <a:ahLst/>
            <a:cxnLst/>
            <a:rect l="l" t="t" r="r" b="b"/>
            <a:pathLst>
              <a:path w="1095375" h="428625">
                <a:moveTo>
                  <a:pt x="0" y="0"/>
                </a:moveTo>
                <a:lnTo>
                  <a:pt x="1095375" y="0"/>
                </a:lnTo>
                <a:lnTo>
                  <a:pt x="10953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0877550" y="2352675"/>
            <a:ext cx="2838450" cy="2790825"/>
          </a:xfrm>
          <a:custGeom>
            <a:avLst/>
            <a:gdLst/>
            <a:ahLst/>
            <a:cxnLst/>
            <a:rect l="l" t="t" r="r" b="b"/>
            <a:pathLst>
              <a:path w="2838450" h="2790825">
                <a:moveTo>
                  <a:pt x="0" y="0"/>
                </a:moveTo>
                <a:lnTo>
                  <a:pt x="2838450" y="0"/>
                </a:lnTo>
                <a:lnTo>
                  <a:pt x="2838450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1320272" y="2651760"/>
            <a:ext cx="10058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7"/>
              </a:lnSpc>
            </a:pPr>
            <a:r>
              <a:rPr lang="en-US" sz="2797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VALOR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320272" y="3486912"/>
            <a:ext cx="1627632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06"/>
              </a:lnSpc>
            </a:pPr>
            <a:r>
              <a:rPr lang="en-US" sz="2088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resultados que respondem a necessidades e criam utilidade</a:t>
            </a:r>
          </a:p>
        </p:txBody>
      </p:sp>
      <p:sp>
        <p:nvSpPr>
          <p:cNvPr id="20" name="Freeform 20"/>
          <p:cNvSpPr/>
          <p:nvPr/>
        </p:nvSpPr>
        <p:spPr>
          <a:xfrm>
            <a:off x="13496925" y="3429000"/>
            <a:ext cx="1314450" cy="428625"/>
          </a:xfrm>
          <a:custGeom>
            <a:avLst/>
            <a:gdLst/>
            <a:ahLst/>
            <a:cxnLst/>
            <a:rect l="l" t="t" r="r" b="b"/>
            <a:pathLst>
              <a:path w="1314450" h="428625">
                <a:moveTo>
                  <a:pt x="0" y="0"/>
                </a:moveTo>
                <a:lnTo>
                  <a:pt x="1314450" y="0"/>
                </a:lnTo>
                <a:lnTo>
                  <a:pt x="131445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4582775" y="2352675"/>
            <a:ext cx="3057525" cy="2790825"/>
          </a:xfrm>
          <a:custGeom>
            <a:avLst/>
            <a:gdLst/>
            <a:ahLst/>
            <a:cxnLst/>
            <a:rect l="l" t="t" r="r" b="b"/>
            <a:pathLst>
              <a:path w="3057525" h="2790825">
                <a:moveTo>
                  <a:pt x="0" y="0"/>
                </a:moveTo>
                <a:lnTo>
                  <a:pt x="3057525" y="0"/>
                </a:lnTo>
                <a:lnTo>
                  <a:pt x="3057525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4959584" y="2702227"/>
            <a:ext cx="2048256" cy="787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8"/>
              </a:lnSpc>
            </a:pPr>
            <a:r>
              <a:rPr lang="en-US" sz="2762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VANTAGEM COMPETITIVA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959584" y="3776091"/>
            <a:ext cx="1481328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1"/>
              </a:lnSpc>
            </a:pPr>
            <a:r>
              <a:rPr lang="en-US" sz="230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desempenho superior e sustentável</a:t>
            </a:r>
          </a:p>
        </p:txBody>
      </p:sp>
      <p:sp>
        <p:nvSpPr>
          <p:cNvPr id="24" name="Freeform 24"/>
          <p:cNvSpPr/>
          <p:nvPr/>
        </p:nvSpPr>
        <p:spPr>
          <a:xfrm>
            <a:off x="0" y="5353050"/>
            <a:ext cx="10668000" cy="3009900"/>
          </a:xfrm>
          <a:custGeom>
            <a:avLst/>
            <a:gdLst/>
            <a:ahLst/>
            <a:cxnLst/>
            <a:rect l="l" t="t" r="r" b="b"/>
            <a:pathLst>
              <a:path w="10668000" h="3009900">
                <a:moveTo>
                  <a:pt x="0" y="0"/>
                </a:moveTo>
                <a:lnTo>
                  <a:pt x="10668000" y="0"/>
                </a:lnTo>
                <a:lnTo>
                  <a:pt x="10668000" y="3009900"/>
                </a:lnTo>
                <a:lnTo>
                  <a:pt x="0" y="30099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428625" y="5781675"/>
            <a:ext cx="228600" cy="2152650"/>
          </a:xfrm>
          <a:custGeom>
            <a:avLst/>
            <a:gdLst/>
            <a:ahLst/>
            <a:cxnLst/>
            <a:rect l="l" t="t" r="r" b="b"/>
            <a:pathLst>
              <a:path w="228600" h="2152650">
                <a:moveTo>
                  <a:pt x="0" y="0"/>
                </a:moveTo>
                <a:lnTo>
                  <a:pt x="228600" y="0"/>
                </a:lnTo>
                <a:lnTo>
                  <a:pt x="228600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950976" y="5741289"/>
            <a:ext cx="3163824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5"/>
              </a:lnSpc>
            </a:pPr>
            <a:r>
              <a:rPr lang="en-US" sz="3471" b="1">
                <a:solidFill>
                  <a:srgbClr val="E67C2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Mensagem-chave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50976" y="6355637"/>
            <a:ext cx="8119872" cy="1483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6"/>
              </a:lnSpc>
            </a:pPr>
            <a:r>
              <a:rPr lang="en-US" sz="3542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 diagnóstico interno revela o que a organização faz de forma consistente e com relevância, não se limita a listar ativos.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85216" y="8500110"/>
            <a:ext cx="4901184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5"/>
              </a:lnSpc>
            </a:pPr>
            <a:r>
              <a:rPr lang="en-US" sz="3613" b="1">
                <a:solidFill>
                  <a:srgbClr val="E67C2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OBRIGADO!</a:t>
            </a:r>
          </a:p>
          <a:p>
            <a:pPr algn="l">
              <a:lnSpc>
                <a:spcPts val="4335"/>
              </a:lnSpc>
            </a:pPr>
            <a:r>
              <a:rPr lang="en-US" sz="3613" b="1">
                <a:solidFill>
                  <a:srgbClr val="1E314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QUESTÕES E PARTILHAS</a:t>
            </a:r>
          </a:p>
        </p:txBody>
      </p:sp>
      <p:sp>
        <p:nvSpPr>
          <p:cNvPr id="29" name="Freeform 29"/>
          <p:cNvSpPr/>
          <p:nvPr/>
        </p:nvSpPr>
        <p:spPr>
          <a:xfrm>
            <a:off x="10877550" y="5353050"/>
            <a:ext cx="228600" cy="4295775"/>
          </a:xfrm>
          <a:custGeom>
            <a:avLst/>
            <a:gdLst/>
            <a:ahLst/>
            <a:cxnLst/>
            <a:rect l="l" t="t" r="r" b="b"/>
            <a:pathLst>
              <a:path w="228600" h="4295775">
                <a:moveTo>
                  <a:pt x="0" y="0"/>
                </a:moveTo>
                <a:lnTo>
                  <a:pt x="228600" y="0"/>
                </a:lnTo>
                <a:lnTo>
                  <a:pt x="228600" y="4295775"/>
                </a:lnTo>
                <a:lnTo>
                  <a:pt x="0" y="42957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1320272" y="5602224"/>
            <a:ext cx="336499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2"/>
              </a:lnSpc>
            </a:pPr>
            <a:r>
              <a:rPr lang="en-US" sz="2443" b="1">
                <a:solidFill>
                  <a:srgbClr val="E67C21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REFERÊNCIAS ESSENCIAIS</a:t>
            </a:r>
          </a:p>
        </p:txBody>
      </p:sp>
      <p:sp>
        <p:nvSpPr>
          <p:cNvPr id="31" name="Freeform 31"/>
          <p:cNvSpPr/>
          <p:nvPr/>
        </p:nvSpPr>
        <p:spPr>
          <a:xfrm>
            <a:off x="428625" y="9639300"/>
            <a:ext cx="17211675" cy="219075"/>
          </a:xfrm>
          <a:custGeom>
            <a:avLst/>
            <a:gdLst/>
            <a:ahLst/>
            <a:cxnLst/>
            <a:rect l="l" t="t" r="r" b="b"/>
            <a:pathLst>
              <a:path w="17211675" h="219075">
                <a:moveTo>
                  <a:pt x="0" y="0"/>
                </a:moveTo>
                <a:lnTo>
                  <a:pt x="17211675" y="0"/>
                </a:lnTo>
                <a:lnTo>
                  <a:pt x="172116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11320272" y="6188393"/>
            <a:ext cx="4681728" cy="2581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3"/>
              </a:lnSpc>
            </a:pPr>
            <a:r>
              <a:rPr lang="en-US" sz="1911">
                <a:solidFill>
                  <a:srgbClr val="1E314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Porter, Competitive Advantage</a:t>
            </a:r>
          </a:p>
          <a:p>
            <a:pPr algn="l">
              <a:lnSpc>
                <a:spcPts val="2293"/>
              </a:lnSpc>
            </a:pPr>
            <a:endParaRPr lang="en-US" sz="1911">
              <a:solidFill>
                <a:srgbClr val="1E3148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l">
              <a:lnSpc>
                <a:spcPts val="2293"/>
              </a:lnSpc>
            </a:pPr>
            <a:r>
              <a:rPr lang="en-US" sz="1911">
                <a:solidFill>
                  <a:srgbClr val="1E314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Barney e Hesterly, Strategic Management and Competitive Advantage</a:t>
            </a:r>
          </a:p>
          <a:p>
            <a:pPr algn="l">
              <a:lnSpc>
                <a:spcPts val="2293"/>
              </a:lnSpc>
            </a:pPr>
            <a:endParaRPr lang="en-US" sz="1911">
              <a:solidFill>
                <a:srgbClr val="1E3148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l">
              <a:lnSpc>
                <a:spcPts val="2293"/>
              </a:lnSpc>
            </a:pPr>
            <a:r>
              <a:rPr lang="en-US" sz="1911">
                <a:solidFill>
                  <a:srgbClr val="1E314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Grant, Contemporary Strategy Analysis</a:t>
            </a:r>
          </a:p>
          <a:p>
            <a:pPr algn="l">
              <a:lnSpc>
                <a:spcPts val="2293"/>
              </a:lnSpc>
            </a:pPr>
            <a:endParaRPr lang="en-US" sz="1911">
              <a:solidFill>
                <a:srgbClr val="1E3148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l">
              <a:lnSpc>
                <a:spcPts val="2293"/>
              </a:lnSpc>
            </a:pPr>
            <a:r>
              <a:rPr lang="en-US" sz="1911">
                <a:solidFill>
                  <a:srgbClr val="1E314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Fontes institucionais das organizações usadas nos exemplos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861</Words>
  <Application>Microsoft Office PowerPoint</Application>
  <PresentationFormat>Personalizar</PresentationFormat>
  <Paragraphs>220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Calibri</vt:lpstr>
      <vt:lpstr>Arial</vt:lpstr>
      <vt:lpstr>Roboto Condensed Bold</vt:lpstr>
      <vt:lpstr>Roboto Condensed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de Gestão: Escola Clássica</dc:title>
  <cp:lastModifiedBy>robson antonio tavares costa</cp:lastModifiedBy>
  <cp:revision>1</cp:revision>
  <dcterms:created xsi:type="dcterms:W3CDTF">2006-08-16T00:00:00Z</dcterms:created>
  <dcterms:modified xsi:type="dcterms:W3CDTF">2026-09-11T17:16:18Z</dcterms:modified>
  <dc:identifier>DAHUmkhtP2g</dc:identifier>
</cp:coreProperties>
</file>