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263" y="1409021"/>
            <a:ext cx="5063133" cy="1320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3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FUNDAMENTOS</a:t>
            </a:r>
            <a:r>
              <a:rPr lang="en-US" sz="43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
</a:t>
            </a:r>
            <a:r>
              <a:rPr lang="en-US" sz="43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DE GESTÃO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793263" y="2872039"/>
            <a:ext cx="5063133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Organizações, Processos e a Busca pela Excelência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93263" y="4143626"/>
            <a:ext cx="5063133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Disciplina: Fundamentos de Gestão</a:t>
            </a:r>
            <a:r>
              <a:rPr lang="en-US" sz="9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
</a:t>
            </a:r>
            <a:r>
              <a:rPr lang="en-US" sz="9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Professor: Dr. Robson Costa</a:t>
            </a:r>
            <a:endParaRPr lang="en-US" sz="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396" y="71438"/>
            <a:ext cx="3287576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663" y="479524"/>
            <a:ext cx="6999089" cy="469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 QUE VAMOS CONSTRUIR HOJE?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1042988" y="1428750"/>
            <a:ext cx="6429375" cy="560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Compreender a essência das organizações modernas e seu papel na sociedade.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42988" y="2238840"/>
            <a:ext cx="6429375" cy="560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Diferenciar as tipologias organizacionais (lucrativas, não lucrativas e públicas).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042988" y="3048930"/>
            <a:ext cx="6429375" cy="560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Dominar o conceito de gestão como um processo integrado e dinâmico.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42988" y="3859020"/>
            <a:ext cx="6429375" cy="560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Reconhecer a gestão como o motor fundamental para o sucesso institucional.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0107" y="428625"/>
            <a:ext cx="4391955" cy="1131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ORGANIZAÇÕES SÃO O TECIDO DA NOSSA SOCIEDADE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28625" y="1817303"/>
            <a:ext cx="4643438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</a:t>
            </a:r>
            <a:r>
              <a:rPr lang="en-US" sz="13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Organização</a:t>
            </a: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é uma associação deliberada de </a:t>
            </a: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pessoas para atingir um propósito específico que </a:t>
            </a: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nenhum indivíduo conseguiria alcançar </a:t>
            </a: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isoladamente.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28625" y="3146041"/>
            <a:ext cx="4643438" cy="1364456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Shape 3"/>
          <p:cNvSpPr/>
          <p:nvPr/>
        </p:nvSpPr>
        <p:spPr>
          <a:xfrm>
            <a:off x="428625" y="3146041"/>
            <a:ext cx="85725" cy="1364456"/>
          </a:xfrm>
          <a:prstGeom prst="rect">
            <a:avLst/>
          </a:prstGeom>
          <a:solidFill>
            <a:srgbClr val="F6E05E"/>
          </a:solidFill>
          <a:ln/>
        </p:spPr>
      </p:sp>
      <p:sp>
        <p:nvSpPr>
          <p:cNvPr id="7" name="Text 4"/>
          <p:cNvSpPr/>
          <p:nvPr/>
        </p:nvSpPr>
        <p:spPr>
          <a:xfrm>
            <a:off x="428625" y="3146041"/>
            <a:ext cx="4643438" cy="1364456"/>
          </a:xfrm>
          <a:prstGeom prst="rect">
            <a:avLst/>
          </a:prstGeom>
          <a:noFill/>
          <a:ln/>
        </p:spPr>
        <p:txBody>
          <a:bodyPr wrap="square" lIns="255143" tIns="255143" rIns="255143" bIns="255143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Elementos Fundamentais: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
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Pessoas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
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Estrutura Deliberada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
</a:t>
            </a:r>
            <a:r>
              <a:rPr lang="en-US" sz="1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Objetivos Comuns</a:t>
            </a:r>
            <a:endParaRPr lang="en-US" sz="1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3" y="0"/>
            <a:ext cx="4071938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71875" cy="50006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20074" y="428625"/>
            <a:ext cx="4595301" cy="1131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ORGANIZAÇÕES LUCRATIVAS E O MERCADO</a:t>
            </a:r>
            <a:endParaRPr lang="en-US" sz="2450" dirty="0"/>
          </a:p>
        </p:txBody>
      </p:sp>
      <p:sp>
        <p:nvSpPr>
          <p:cNvPr id="5" name="Text 1"/>
          <p:cNvSpPr/>
          <p:nvPr/>
        </p:nvSpPr>
        <p:spPr>
          <a:xfrm>
            <a:off x="3857625" y="1845878"/>
            <a:ext cx="4857750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Focadas na eficiência operacional e competitividade para garantir a sustentabilidade financeira a longo prazo.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4114800" y="2896009"/>
            <a:ext cx="43434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Objetivo Central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114800" y="3146041"/>
            <a:ext cx="4343400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Geração de lucro e maximização do valor para acionistas e proprietários.</a:t>
            </a:r>
            <a:endParaRPr lang="en-US" sz="950" dirty="0"/>
          </a:p>
        </p:txBody>
      </p:sp>
      <p:sp>
        <p:nvSpPr>
          <p:cNvPr id="8" name="Text 4"/>
          <p:cNvSpPr/>
          <p:nvPr/>
        </p:nvSpPr>
        <p:spPr>
          <a:xfrm>
            <a:off x="4114800" y="3463937"/>
            <a:ext cx="460057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Dinâmica de Mercado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4114800" y="3713969"/>
            <a:ext cx="460057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Atuação em ambientes competitivos, exigindo inovação constante e foco no cliente.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4114800" y="4206887"/>
            <a:ext cx="460057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Exemplos Práticos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4114800" y="4456919"/>
            <a:ext cx="460057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Empresas de tecnologia, indústrias, varejo e prestadoras de serviços privados.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0031" y="642938"/>
            <a:ext cx="3429000" cy="4286250"/>
          </a:xfrm>
          <a:prstGeom prst="rect">
            <a:avLst/>
          </a:prstGeom>
          <a:solidFill>
            <a:srgbClr val="2B6CB0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" y="500063"/>
            <a:ext cx="3429000" cy="4286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633587" y="571500"/>
            <a:ext cx="4081788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 TERCEIRO SETOR E AS ONGS</a:t>
            </a:r>
            <a:endParaRPr lang="en-US" sz="2450" dirty="0"/>
          </a:p>
        </p:txBody>
      </p:sp>
      <p:sp>
        <p:nvSpPr>
          <p:cNvPr id="6" name="Text 2"/>
          <p:cNvSpPr/>
          <p:nvPr/>
        </p:nvSpPr>
        <p:spPr>
          <a:xfrm>
            <a:off x="4357688" y="1611585"/>
            <a:ext cx="4357688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</a:t>
            </a:r>
            <a:r>
              <a:rPr lang="en-US" sz="12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Organizações Não Lucrativas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são movidas por 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causas sociais, humanitárias ou cívicas. Diferente das 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empresas, seu "lucro" é medido pelo impacto positivo 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gerado na comunidade.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4357688" y="2923133"/>
            <a:ext cx="4357688" cy="59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00" b="1" dirty="0">
                <a:solidFill>
                  <a:srgbClr val="2B6CB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Foco: Bem-estar social e execução de missões humanitárias.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357688" y="3731772"/>
            <a:ext cx="4357688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Exemplos incluem ONGs, fundações comunitárias, associações de classe e entidades filantrópicas que atuam onde o mercado ou o governo não chegam plenamente.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827" y="428625"/>
            <a:ext cx="4582548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 PÚBLICA E O BEM COMUM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28625" y="1468710"/>
            <a:ext cx="4857750" cy="822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Focada na administração de recursos coletivos para garantir direitos, serviços essenciais e a regulação da vida em sociedade.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650" y="2577387"/>
            <a:ext cx="4657725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OBJETIVO CENTRAL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628650" y="2786342"/>
            <a:ext cx="465772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Prestação de serviços de interesse público e promoção do bem-estar social universal.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28650" y="3350698"/>
            <a:ext cx="4657725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EXEMPLOS PRÁTICOS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628650" y="3559652"/>
            <a:ext cx="465772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Hospitais públicos, universidades estatais, segurança pública e órgãos reguladores.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28650" y="4124009"/>
            <a:ext cx="4657725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PILARES DE ATUAÇÃO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28650" y="4332963"/>
            <a:ext cx="465772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Legalidade, transparência, impessoalidade e eficiência no uso do dinheiro público.</a:t>
            </a:r>
            <a:endParaRPr lang="en-US" sz="9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0"/>
            <a:ext cx="3857625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23392" y="428625"/>
            <a:ext cx="4391983" cy="15086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 É TRANSFORMAR RECURSOS EM RESULTADOS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071938" y="2223046"/>
            <a:ext cx="4643438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gestão não é um evento isolado, mas um </a:t>
            </a:r>
            <a:r>
              <a:rPr lang="en-US" sz="14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processo contínuo</a:t>
            </a: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coordenação.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071938" y="3148831"/>
            <a:ext cx="4643438" cy="1507331"/>
          </a:xfrm>
          <a:prstGeom prst="rect">
            <a:avLst/>
          </a:prstGeom>
          <a:solidFill>
            <a:srgbClr val="2D3748"/>
          </a:solidFill>
          <a:ln/>
        </p:spPr>
      </p:sp>
      <p:sp>
        <p:nvSpPr>
          <p:cNvPr id="6" name="Shape 3"/>
          <p:cNvSpPr/>
          <p:nvPr/>
        </p:nvSpPr>
        <p:spPr>
          <a:xfrm>
            <a:off x="4071938" y="3148831"/>
            <a:ext cx="4643438" cy="57150"/>
          </a:xfrm>
          <a:prstGeom prst="rect">
            <a:avLst/>
          </a:prstGeom>
          <a:solidFill>
            <a:srgbClr val="F6E05E"/>
          </a:solidFill>
          <a:ln/>
        </p:spPr>
      </p:sp>
      <p:sp>
        <p:nvSpPr>
          <p:cNvPr id="7" name="Text 4"/>
          <p:cNvSpPr/>
          <p:nvPr/>
        </p:nvSpPr>
        <p:spPr>
          <a:xfrm>
            <a:off x="4071938" y="3148831"/>
            <a:ext cx="4643438" cy="1507331"/>
          </a:xfrm>
          <a:prstGeom prst="rect">
            <a:avLst/>
          </a:prstGeom>
          <a:noFill/>
          <a:ln/>
        </p:spPr>
        <p:txBody>
          <a:bodyPr wrap="square" lIns="340233" tIns="340233" rIns="340233" bIns="340233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EDF2F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"Gestão é o processo de trabalhar com e por </a:t>
            </a:r>
            <a:r>
              <a:rPr lang="en-US" sz="1250" dirty="0">
                <a:solidFill>
                  <a:srgbClr val="EDF2F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intermédio de pessoas e outros recursos para </a:t>
            </a:r>
            <a:r>
              <a:rPr lang="en-US" sz="1250" dirty="0">
                <a:solidFill>
                  <a:srgbClr val="EDF2F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atingir objetivos organizacionais de forma eficaz e </a:t>
            </a:r>
            <a:r>
              <a:rPr lang="en-US" sz="1250" dirty="0">
                <a:solidFill>
                  <a:srgbClr val="EDF2F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eficiente."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71938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663" y="450056"/>
            <a:ext cx="558105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AS 4 FUNÇÕES DA GESTÃO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28625" y="1214438"/>
            <a:ext cx="3571875" cy="321468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1285875"/>
            <a:ext cx="3429000" cy="30718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57688" y="1285875"/>
            <a:ext cx="2107406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PLANEJAR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357688" y="1566267"/>
            <a:ext cx="2107406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Definir a missão, os objetivos e os melhores caminhos para alcançá-los.</a:t>
            </a:r>
            <a:endParaRPr lang="en-US" sz="950" dirty="0"/>
          </a:p>
        </p:txBody>
      </p:sp>
      <p:sp>
        <p:nvSpPr>
          <p:cNvPr id="8" name="Text 4"/>
          <p:cNvSpPr/>
          <p:nvPr/>
        </p:nvSpPr>
        <p:spPr>
          <a:xfrm>
            <a:off x="6607969" y="1285875"/>
            <a:ext cx="2107406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ORGANIZAR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607969" y="1566267"/>
            <a:ext cx="210740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Distribuir recursos, tarefas e autoridade para executar o plano.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4357688" y="2964656"/>
            <a:ext cx="2107406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LIDERAR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357688" y="3245048"/>
            <a:ext cx="2107406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Influenciar, motivar e orientar as pessoas em direção aos resultados.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6607969" y="2964656"/>
            <a:ext cx="2107406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CONTROLAR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6607969" y="3245048"/>
            <a:ext cx="2107406" cy="540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Monitorar atividades e corrigir desvios para garantir o cumprimento das metas.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663" y="521494"/>
            <a:ext cx="793492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 COMO CIÊNCIA E COMO ARTE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728663" y="1357313"/>
            <a:ext cx="428625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COMO CIÊNCIA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28663" y="1707356"/>
            <a:ext cx="4286250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Baseia-se em dados objetivos, métodos analíticos estruturados, modelos matemáticos e processos sistemáticos testados empiricamente.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728663" y="2700338"/>
            <a:ext cx="428625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COMO ARTE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28663" y="3050381"/>
            <a:ext cx="4286250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Exige intuição de mercado, liderança empática, capacidade de improvisação diante da incerteza e excelente sensibilidade interpessoal.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728663" y="4043363"/>
            <a:ext cx="4286250" cy="739378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9" name="Shape 6"/>
          <p:cNvSpPr/>
          <p:nvPr/>
        </p:nvSpPr>
        <p:spPr>
          <a:xfrm>
            <a:off x="728663" y="4043363"/>
            <a:ext cx="85725" cy="739378"/>
          </a:xfrm>
          <a:prstGeom prst="rect">
            <a:avLst/>
          </a:prstGeom>
          <a:solidFill>
            <a:srgbClr val="F6E05E"/>
          </a:solidFill>
          <a:ln/>
        </p:spPr>
      </p:sp>
      <p:sp>
        <p:nvSpPr>
          <p:cNvPr id="10" name="Text 7"/>
          <p:cNvSpPr/>
          <p:nvPr/>
        </p:nvSpPr>
        <p:spPr>
          <a:xfrm>
            <a:off x="728663" y="4043363"/>
            <a:ext cx="4286250" cy="739378"/>
          </a:xfrm>
          <a:prstGeom prst="rect">
            <a:avLst/>
          </a:prstGeom>
          <a:noFill/>
          <a:ln/>
        </p:spPr>
        <p:txBody>
          <a:bodyPr wrap="square" lIns="255143" tIns="255143" rIns="255143" bIns="255143" rtlCol="0" anchor="t">
            <a:sp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 grande gestor é aquele que equilibra a precisão do cientista com a sensibilidade do artista.</a:t>
            </a:r>
            <a:endParaRPr lang="en-US" sz="8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5" y="1357313"/>
            <a:ext cx="3571875" cy="37861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125" y="428625"/>
            <a:ext cx="4727125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 SUCESSO NÃO É FRUTO DO ACASO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28625" y="1397273"/>
            <a:ext cx="5000625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6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70%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428625" y="2325960"/>
            <a:ext cx="5000625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DAS FALHAS EMPRESARIAIS DECORREM DE DEFICIÊNCIAS NA GESTÃO.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28625" y="3015332"/>
            <a:ext cx="5000625" cy="502909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gestão eficaz otimiza recursos escassos e potencializa o talento humano.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428625" y="3603966"/>
            <a:ext cx="5000625" cy="502909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É o diferencial competitivo que permite a sobrevivência em ambientes incertos.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28625" y="4192600"/>
            <a:ext cx="5000625" cy="502909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Gerir é transformar o caos em ordem produtiva e resultados sustentáveis.</a:t>
            </a:r>
            <a:endParaRPr lang="en-US" sz="11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0"/>
            <a:ext cx="3714750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208" y="428625"/>
            <a:ext cx="4572167" cy="75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RESUMO DOS FUNDAMENTOS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714375" y="1297260"/>
            <a:ext cx="4572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ORGANIZAÇÕES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14375" y="1574778"/>
            <a:ext cx="421124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Grupos coordenados de pessoas com objetivos comuns e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714375" y="1794783"/>
            <a:ext cx="154662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estrutura deliberada.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14375" y="2227315"/>
            <a:ext cx="4572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TIPOLOGIAS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14375" y="2504833"/>
            <a:ext cx="387012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Distinção clara entre setores Lucrativo (Privado), Não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714375" y="2724838"/>
            <a:ext cx="198239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Lucrativo (ONGs) e Público.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14375" y="3157370"/>
            <a:ext cx="4572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 DE GESTÃO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14375" y="3434888"/>
            <a:ext cx="416837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Ciclo contínuo de Planejar, Organizar, Liderar e Controlar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714375" y="3654893"/>
            <a:ext cx="67329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recursos.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714375" y="4087425"/>
            <a:ext cx="4572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IMPACTO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14375" y="4364943"/>
            <a:ext cx="412015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gestão eficaz é o diferencial competitivo que garante o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714375" y="4584948"/>
            <a:ext cx="191809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sucesso e a sobrevivência.</a:t>
            </a:r>
            <a:endParaRPr lang="en-US" sz="115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88" y="785813"/>
            <a:ext cx="3429000" cy="35718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1312971"/>
            <a:ext cx="4772025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GESTÃO:</a:t>
            </a: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
</a:t>
            </a: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SUA JORNADA</a:t>
            </a: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
</a:t>
            </a: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COMEÇA AGORA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800100" y="3036010"/>
            <a:ext cx="4286250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700" i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"Gerir é transformar o caos em ordem produtiva."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00100" y="4104670"/>
            <a:ext cx="4772025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Dúvidas e Debates</a:t>
            </a:r>
            <a:r>
              <a:rPr lang="en-US" sz="10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
</a:t>
            </a:r>
            <a:r>
              <a:rPr lang="en-US" sz="10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Próxima aula: Evolução do Pensamento Administrativo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5" y="0"/>
            <a:ext cx="3571875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2026-06-12T12:44:26Z</dcterms:created>
  <dcterms:modified xsi:type="dcterms:W3CDTF">2026-06-12T12:44:26Z</dcterms:modified>
</cp:coreProperties>
</file>