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</p:sldIdLst>
  <p:sldSz cx="18288000" cy="10287000"/>
  <p:notesSz cx="6858000" cy="9144000"/>
  <p:embeddedFontLst>
    <p:embeddedFont>
      <p:font typeface="Computer Says No" panose="020B0604020202020204" charset="0"/>
      <p:regular r:id="rId15"/>
    </p:embeddedFont>
    <p:embeddedFont>
      <p:font typeface="Open Sans" panose="020B0606030504020204" pitchFamily="34" charset="0"/>
      <p:regular r:id="rId16"/>
    </p:embeddedFont>
    <p:embeddedFont>
      <p:font typeface="Open Sans Bold" panose="020B0806030504020204" charset="0"/>
      <p:regular r:id="rId17"/>
    </p:embeddedFont>
    <p:embeddedFont>
      <p:font typeface="Poppins Light" panose="000004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son antonio tavares costa" initials="ra" lastIdx="1" clrIdx="0">
    <p:extLst>
      <p:ext uri="{19B8F6BF-5375-455C-9EA6-DF929625EA0E}">
        <p15:presenceInfo xmlns:p15="http://schemas.microsoft.com/office/powerpoint/2012/main" userId="28140574390bcd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5" d="100"/>
          <a:sy n="35" d="100"/>
        </p:scale>
        <p:origin x="7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62420" y="4603203"/>
            <a:ext cx="10930103" cy="10930103"/>
          </a:xfrm>
          <a:custGeom>
            <a:avLst/>
            <a:gdLst/>
            <a:ahLst/>
            <a:cxnLst/>
            <a:rect l="l" t="t" r="r" b="b"/>
            <a:pathLst>
              <a:path w="10930103" h="10930103">
                <a:moveTo>
                  <a:pt x="0" y="0"/>
                </a:moveTo>
                <a:lnTo>
                  <a:pt x="10930103" y="0"/>
                </a:lnTo>
                <a:lnTo>
                  <a:pt x="10930103" y="10930103"/>
                </a:lnTo>
                <a:lnTo>
                  <a:pt x="0" y="10930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53359" y="2462941"/>
            <a:ext cx="5202999" cy="7824059"/>
          </a:xfrm>
          <a:custGeom>
            <a:avLst/>
            <a:gdLst/>
            <a:ahLst/>
            <a:cxnLst/>
            <a:rect l="l" t="t" r="r" b="b"/>
            <a:pathLst>
              <a:path w="5202999" h="7824059">
                <a:moveTo>
                  <a:pt x="0" y="0"/>
                </a:moveTo>
                <a:lnTo>
                  <a:pt x="5202999" y="0"/>
                </a:lnTo>
                <a:lnTo>
                  <a:pt x="5202999" y="7824059"/>
                </a:lnTo>
                <a:lnTo>
                  <a:pt x="0" y="7824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4072" y="400050"/>
            <a:ext cx="12623743" cy="93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8"/>
              </a:lnSpc>
            </a:pPr>
            <a:r>
              <a:rPr lang="en-US" sz="8845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52800" y="2207710"/>
            <a:ext cx="3510558" cy="151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83"/>
              </a:lnSpc>
              <a:spcBef>
                <a:spcPct val="0"/>
              </a:spcBef>
            </a:pPr>
            <a:r>
              <a:rPr lang="en-US" sz="8845" dirty="0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INICIAÇÃO: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8073" y="4603203"/>
            <a:ext cx="8791657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Definição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</a:t>
            </a: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Escopo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Determinar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limites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, o que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incluído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e o que não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. É crucial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definir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entregáveis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critérios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sucesso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D2B62B3-E275-C308-E13E-DCD9ECCDC068}"/>
              </a:ext>
            </a:extLst>
          </p:cNvPr>
          <p:cNvSpPr/>
          <p:nvPr/>
        </p:nvSpPr>
        <p:spPr>
          <a:xfrm>
            <a:off x="11125200" y="1339331"/>
            <a:ext cx="6858000" cy="8724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Programa de Treinamento e Desenvolvimento de Liderança</a:t>
            </a:r>
            <a:r>
              <a:rPr lang="pt-BR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Inclusões: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Desenvolvimento de um currículo de treinamento abrangente para líderes de todos os níveis.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Realização de workshops e sessões de treinamento presenciais e online.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Implementação de um programa de mentoria para líderes em desenvolvimento.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Avaliação do impacto do programa de treinamento no desempenho da liderança.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Exclusões: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Treinamento individualizado para funcionários que não sejam líderes.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Desenvolvimento de materiais de treinamento em idiomas que não sejam os principais da empresa.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Acompanhamento individual extenso após o termino do programa.</a:t>
            </a:r>
          </a:p>
          <a:p>
            <a:r>
              <a:rPr lang="pt-BR" sz="2400" b="1" dirty="0"/>
              <a:t>Elementos-chave da Definição do Escopo: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/>
              <a:t>Alinhamento com a estratégia da empresa:</a:t>
            </a:r>
            <a:r>
              <a:rPr lang="pt-BR" sz="2000" dirty="0"/>
              <a:t> O projeto deve contribuir para os objetivos gerais da organização.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/>
              <a:t>Foco nas necessidades dos Líderes:</a:t>
            </a:r>
            <a:r>
              <a:rPr lang="pt-BR" sz="2000" dirty="0"/>
              <a:t> O projeto deve atender às necessidades da Liderança e melhorar sua experiência na empresa.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/>
              <a:t>Clareza nos objetivos e entregas:</a:t>
            </a:r>
            <a:r>
              <a:rPr lang="pt-BR" sz="2000" dirty="0"/>
              <a:t> O que o projeto pretende alcançar e quais são os resultados esperados?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/>
              <a:t>Definição de prazos e recursos:</a:t>
            </a:r>
            <a:r>
              <a:rPr lang="pt-BR" sz="2000" dirty="0"/>
              <a:t> Quando o projeto será concluído e quais recursos serão necessários?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7009" y="3045643"/>
            <a:ext cx="8854596" cy="26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atenda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requisitos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definidos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Estabelece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critérios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inspeções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testes,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implementa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ações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corretivas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07006" y="6667746"/>
            <a:ext cx="8854596" cy="26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humanos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materiais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Aloca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certos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atividades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certas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no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momento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certo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23312" y="4405809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9017" y="7305921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06</a:t>
            </a:r>
          </a:p>
        </p:txBody>
      </p:sp>
      <p:sp>
        <p:nvSpPr>
          <p:cNvPr id="6" name="Freeform 6"/>
          <p:cNvSpPr/>
          <p:nvPr/>
        </p:nvSpPr>
        <p:spPr>
          <a:xfrm rot="-1023875">
            <a:off x="1905870" y="3284805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5" y="0"/>
                </a:lnTo>
                <a:lnTo>
                  <a:pt x="2855435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05870" y="6177288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5" y="0"/>
                </a:lnTo>
                <a:lnTo>
                  <a:pt x="2855435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5342">
            <a:off x="8893054" y="742300"/>
            <a:ext cx="10464191" cy="6971767"/>
          </a:xfrm>
          <a:custGeom>
            <a:avLst/>
            <a:gdLst/>
            <a:ahLst/>
            <a:cxnLst/>
            <a:rect l="l" t="t" r="r" b="b"/>
            <a:pathLst>
              <a:path w="10464191" h="6971767">
                <a:moveTo>
                  <a:pt x="0" y="0"/>
                </a:moveTo>
                <a:lnTo>
                  <a:pt x="10464191" y="0"/>
                </a:lnTo>
                <a:lnTo>
                  <a:pt x="10464191" y="6971767"/>
                </a:lnTo>
                <a:lnTo>
                  <a:pt x="0" y="6971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42718"/>
            <a:ext cx="14137295" cy="20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10000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ÁREAS DE CONHECIMENTO DA GESTÃO DE PROJETOS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7009" y="3045643"/>
            <a:ext cx="8854596" cy="26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Comunicações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comunicação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entre as partes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canais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comunicação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a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frequência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comunicações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informações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serem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comunicadas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07006" y="6667746"/>
            <a:ext cx="8854596" cy="223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Riscos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Identifica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analisa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responde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riscos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podem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afetar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Desenvolve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contingência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lidar com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riscos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23312" y="4405809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9017" y="7305921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08</a:t>
            </a:r>
          </a:p>
        </p:txBody>
      </p:sp>
      <p:sp>
        <p:nvSpPr>
          <p:cNvPr id="6" name="Freeform 6"/>
          <p:cNvSpPr/>
          <p:nvPr/>
        </p:nvSpPr>
        <p:spPr>
          <a:xfrm rot="-1023875">
            <a:off x="1811575" y="3284805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11575" y="6402865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5342">
            <a:off x="8893054" y="742300"/>
            <a:ext cx="10464191" cy="6971767"/>
          </a:xfrm>
          <a:custGeom>
            <a:avLst/>
            <a:gdLst/>
            <a:ahLst/>
            <a:cxnLst/>
            <a:rect l="l" t="t" r="r" b="b"/>
            <a:pathLst>
              <a:path w="10464191" h="6971767">
                <a:moveTo>
                  <a:pt x="0" y="0"/>
                </a:moveTo>
                <a:lnTo>
                  <a:pt x="10464191" y="0"/>
                </a:lnTo>
                <a:lnTo>
                  <a:pt x="10464191" y="6971767"/>
                </a:lnTo>
                <a:lnTo>
                  <a:pt x="0" y="6971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42718"/>
            <a:ext cx="14137295" cy="20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10000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ÁREAS DE CONHECIMENTO DA GESTÃO DE PROJETOS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7009" y="3045643"/>
            <a:ext cx="8854596" cy="26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Aquisições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compras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bens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serviços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necessários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Negocia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contratos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com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fornecedores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acompanha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cumprimento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contratos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07006" y="6667746"/>
            <a:ext cx="8854596" cy="26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Partes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(Stakeholders):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Identifica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expectativas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partes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Comunica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-se com as partes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envolve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-as no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busca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seu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apoio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23312" y="4405809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9017" y="7305921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10</a:t>
            </a:r>
          </a:p>
        </p:txBody>
      </p:sp>
      <p:sp>
        <p:nvSpPr>
          <p:cNvPr id="6" name="Freeform 6"/>
          <p:cNvSpPr/>
          <p:nvPr/>
        </p:nvSpPr>
        <p:spPr>
          <a:xfrm rot="-1023875">
            <a:off x="1811575" y="3284805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11575" y="6402865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5342">
            <a:off x="8893054" y="742300"/>
            <a:ext cx="10464191" cy="6971767"/>
          </a:xfrm>
          <a:custGeom>
            <a:avLst/>
            <a:gdLst/>
            <a:ahLst/>
            <a:cxnLst/>
            <a:rect l="l" t="t" r="r" b="b"/>
            <a:pathLst>
              <a:path w="10464191" h="6971767">
                <a:moveTo>
                  <a:pt x="0" y="0"/>
                </a:moveTo>
                <a:lnTo>
                  <a:pt x="10464191" y="0"/>
                </a:lnTo>
                <a:lnTo>
                  <a:pt x="10464191" y="6971767"/>
                </a:lnTo>
                <a:lnTo>
                  <a:pt x="0" y="6971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42718"/>
            <a:ext cx="14137295" cy="20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10000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ÁREAS DE CONHECIMENTO DA GESTÃO DE PROJETOS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8636" y="3161482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6"/>
                </a:lnTo>
                <a:lnTo>
                  <a:pt x="0" y="337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96919" y="3252461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6" y="0"/>
                </a:lnTo>
                <a:lnTo>
                  <a:pt x="3375696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20340" y="3252461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4980393" y="4940309"/>
            <a:ext cx="2516526" cy="23812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0" y="-5982468"/>
            <a:ext cx="20964209" cy="9372748"/>
          </a:xfrm>
          <a:custGeom>
            <a:avLst/>
            <a:gdLst/>
            <a:ahLst/>
            <a:cxnLst/>
            <a:rect l="l" t="t" r="r" b="b"/>
            <a:pathLst>
              <a:path w="20964209" h="9372748">
                <a:moveTo>
                  <a:pt x="0" y="0"/>
                </a:moveTo>
                <a:lnTo>
                  <a:pt x="20964209" y="0"/>
                </a:lnTo>
                <a:lnTo>
                  <a:pt x="20964209" y="9372748"/>
                </a:lnTo>
                <a:lnTo>
                  <a:pt x="0" y="937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9197" y="629737"/>
            <a:ext cx="16862782" cy="2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12000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PROJETO:ENCERRAMENTO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3565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91082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84881" y="4614597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66173" y="6671019"/>
            <a:ext cx="3550206" cy="25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Documentação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Lições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Aprendidas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Arquivar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toda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documentação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relatórios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contratos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etc.) e registrar as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lições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aprendidas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futuros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60592" y="7178847"/>
            <a:ext cx="3121512" cy="25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Entrega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Serviços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Finais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serviços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entregues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atendam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requisitos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às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expectativas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partes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0303" y="6906141"/>
            <a:ext cx="4372360" cy="184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Finalização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Formal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Concluir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todas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atividades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entregar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resultados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finais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obter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aceitação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formal das partes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10482330" y="4902239"/>
            <a:ext cx="2516526" cy="23812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9AD3E-AAE3-2B2A-E365-6F19075C4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7A5FD1-FBEA-3472-7481-AF4D4183D526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C9D98A3-AD66-D037-0E95-BFAD9773C362}"/>
              </a:ext>
            </a:extLst>
          </p:cNvPr>
          <p:cNvSpPr/>
          <p:nvPr/>
        </p:nvSpPr>
        <p:spPr>
          <a:xfrm>
            <a:off x="10162420" y="4603203"/>
            <a:ext cx="10930103" cy="10930103"/>
          </a:xfrm>
          <a:custGeom>
            <a:avLst/>
            <a:gdLst/>
            <a:ahLst/>
            <a:cxnLst/>
            <a:rect l="l" t="t" r="r" b="b"/>
            <a:pathLst>
              <a:path w="10930103" h="10930103">
                <a:moveTo>
                  <a:pt x="0" y="0"/>
                </a:moveTo>
                <a:lnTo>
                  <a:pt x="10930103" y="0"/>
                </a:lnTo>
                <a:lnTo>
                  <a:pt x="10930103" y="10930103"/>
                </a:lnTo>
                <a:lnTo>
                  <a:pt x="0" y="10930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5AB054E-2F8B-E5CF-3D5B-8A0548F862FB}"/>
              </a:ext>
            </a:extLst>
          </p:cNvPr>
          <p:cNvSpPr/>
          <p:nvPr/>
        </p:nvSpPr>
        <p:spPr>
          <a:xfrm>
            <a:off x="12453359" y="2462941"/>
            <a:ext cx="5202999" cy="7824059"/>
          </a:xfrm>
          <a:custGeom>
            <a:avLst/>
            <a:gdLst/>
            <a:ahLst/>
            <a:cxnLst/>
            <a:rect l="l" t="t" r="r" b="b"/>
            <a:pathLst>
              <a:path w="5202999" h="7824059">
                <a:moveTo>
                  <a:pt x="0" y="0"/>
                </a:moveTo>
                <a:lnTo>
                  <a:pt x="5202999" y="0"/>
                </a:lnTo>
                <a:lnTo>
                  <a:pt x="5202999" y="7824059"/>
                </a:lnTo>
                <a:lnTo>
                  <a:pt x="0" y="7824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E9DC4E2-FF7C-4F18-0AAF-DEE1101C52C7}"/>
              </a:ext>
            </a:extLst>
          </p:cNvPr>
          <p:cNvSpPr txBox="1"/>
          <p:nvPr/>
        </p:nvSpPr>
        <p:spPr>
          <a:xfrm>
            <a:off x="784072" y="400050"/>
            <a:ext cx="12623743" cy="93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8"/>
              </a:lnSpc>
            </a:pPr>
            <a:r>
              <a:rPr lang="en-US" sz="8845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76EC86E-CAF0-2BE0-D553-1B52F7A5A69A}"/>
              </a:ext>
            </a:extLst>
          </p:cNvPr>
          <p:cNvSpPr txBox="1"/>
          <p:nvPr/>
        </p:nvSpPr>
        <p:spPr>
          <a:xfrm>
            <a:off x="4011312" y="1167881"/>
            <a:ext cx="3510558" cy="151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83"/>
              </a:lnSpc>
              <a:spcBef>
                <a:spcPct val="0"/>
              </a:spcBef>
            </a:pPr>
            <a:r>
              <a:rPr lang="en-US" sz="8845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INICIAÇÃO: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2E3B25F-E977-92C2-46E7-038AA67756C7}"/>
              </a:ext>
            </a:extLst>
          </p:cNvPr>
          <p:cNvSpPr txBox="1"/>
          <p:nvPr/>
        </p:nvSpPr>
        <p:spPr>
          <a:xfrm>
            <a:off x="658223" y="3695700"/>
            <a:ext cx="8791657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dentificação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das Partes </a:t>
            </a: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Interessadas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(Stakeholders):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Mapear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todas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pessoas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grupos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serão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afetados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pelo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podem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influenciá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-lo. É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entender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suas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necessidades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expectativas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e interesses.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F56FAF6-1558-C785-437F-8A56B24EDA52}"/>
              </a:ext>
            </a:extLst>
          </p:cNvPr>
          <p:cNvSpPr/>
          <p:nvPr/>
        </p:nvSpPr>
        <p:spPr>
          <a:xfrm>
            <a:off x="10466745" y="1927078"/>
            <a:ext cx="6858000" cy="6770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Programa de Treinamento e Desenvolvimento de Liderança</a:t>
            </a:r>
          </a:p>
          <a:p>
            <a:pPr algn="ctr"/>
            <a:r>
              <a:rPr lang="pt-BR" sz="2400" b="1" dirty="0"/>
              <a:t>Como mapear os stakeholders:</a:t>
            </a:r>
          </a:p>
          <a:p>
            <a:pPr algn="ctr"/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Identificação:</a:t>
            </a:r>
            <a:r>
              <a:rPr lang="pt-BR" sz="2000" dirty="0"/>
              <a:t> </a:t>
            </a:r>
          </a:p>
          <a:p>
            <a:r>
              <a:rPr lang="pt-BR" sz="2000" dirty="0"/>
              <a:t>Faça um brainstorming com a equipe do projeto para listar todos os possíveis stakeholders.</a:t>
            </a:r>
          </a:p>
          <a:p>
            <a:r>
              <a:rPr lang="pt-BR" sz="2000" dirty="0"/>
              <a:t>Consulte documentos e registros da empresa para identificar grupos e indivíduos relevantes.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Comunicação:</a:t>
            </a:r>
            <a:r>
              <a:rPr lang="pt-BR" sz="2000" dirty="0"/>
              <a:t> </a:t>
            </a:r>
          </a:p>
          <a:p>
            <a:r>
              <a:rPr lang="pt-BR" dirty="0"/>
              <a:t>Desenvolva um plano de comunicação para cada grupo de stakeholders, definindo: </a:t>
            </a:r>
          </a:p>
          <a:p>
            <a:r>
              <a:rPr lang="pt-BR" dirty="0"/>
              <a:t>Mensagens-chave.</a:t>
            </a:r>
          </a:p>
          <a:p>
            <a:r>
              <a:rPr lang="pt-BR" dirty="0"/>
              <a:t>Canais de comunicação (reuniões, e-mails, etc.).</a:t>
            </a:r>
          </a:p>
          <a:p>
            <a:r>
              <a:rPr lang="pt-BR" dirty="0"/>
              <a:t>Frequência da comunicação.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Engajamento:</a:t>
            </a:r>
          </a:p>
          <a:p>
            <a:r>
              <a:rPr lang="pt-BR" dirty="0"/>
              <a:t> Busque o engajamento dos stakeholders ao longo do projeto, solicitando feedback e envolvendo-os em decisões importantes.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62420" y="4603203"/>
            <a:ext cx="10930103" cy="10930103"/>
          </a:xfrm>
          <a:custGeom>
            <a:avLst/>
            <a:gdLst/>
            <a:ahLst/>
            <a:cxnLst/>
            <a:rect l="l" t="t" r="r" b="b"/>
            <a:pathLst>
              <a:path w="10930103" h="10930103">
                <a:moveTo>
                  <a:pt x="0" y="0"/>
                </a:moveTo>
                <a:lnTo>
                  <a:pt x="10930103" y="0"/>
                </a:lnTo>
                <a:lnTo>
                  <a:pt x="10930103" y="10930103"/>
                </a:lnTo>
                <a:lnTo>
                  <a:pt x="0" y="10930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53359" y="2462941"/>
            <a:ext cx="5202999" cy="7824059"/>
          </a:xfrm>
          <a:custGeom>
            <a:avLst/>
            <a:gdLst/>
            <a:ahLst/>
            <a:cxnLst/>
            <a:rect l="l" t="t" r="r" b="b"/>
            <a:pathLst>
              <a:path w="5202999" h="7824059">
                <a:moveTo>
                  <a:pt x="0" y="0"/>
                </a:moveTo>
                <a:lnTo>
                  <a:pt x="5202999" y="0"/>
                </a:lnTo>
                <a:lnTo>
                  <a:pt x="5202999" y="7824059"/>
                </a:lnTo>
                <a:lnTo>
                  <a:pt x="0" y="7824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4072" y="400050"/>
            <a:ext cx="12623743" cy="93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8"/>
              </a:lnSpc>
            </a:pPr>
            <a:r>
              <a:rPr lang="en-US" sz="8845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11312" y="1167881"/>
            <a:ext cx="3510558" cy="151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83"/>
              </a:lnSpc>
              <a:spcBef>
                <a:spcPct val="0"/>
              </a:spcBef>
            </a:pPr>
            <a:r>
              <a:rPr lang="en-US" sz="8845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INICIAÇÃO: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0762" y="2619601"/>
            <a:ext cx="8791657" cy="303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Obtenção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</a:t>
            </a: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Autorização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Iniciar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 </a:t>
            </a: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Projeto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Formalizar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início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meio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de um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documento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autoriza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dá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gerente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autoridade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começar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0762" y="6084662"/>
            <a:ext cx="8791657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 dirty="0" err="1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Documento</a:t>
            </a:r>
            <a:r>
              <a:rPr lang="en-US" sz="3399" b="1" dirty="0">
                <a:solidFill>
                  <a:srgbClr val="0FFF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Principal: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Termo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Abertura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(TAP): Um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documento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formal que resume 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escopo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, as partes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interessadas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principais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marcos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. Ele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autoriza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e define 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papel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gerente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3399" dirty="0">
                <a:solidFill>
                  <a:srgbClr val="0FFFF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E7621A-354D-5721-C5D0-CEB90884794E}"/>
              </a:ext>
            </a:extLst>
          </p:cNvPr>
          <p:cNvSpPr/>
          <p:nvPr/>
        </p:nvSpPr>
        <p:spPr>
          <a:xfrm>
            <a:off x="10363200" y="7895423"/>
            <a:ext cx="7799381" cy="2355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https://pt.smartsheet.com/content/project-sign-off-templates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8636" y="3161482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6"/>
                </a:lnTo>
                <a:lnTo>
                  <a:pt x="0" y="337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43076" y="3161482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6"/>
                </a:lnTo>
                <a:lnTo>
                  <a:pt x="0" y="337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36212" y="3185295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78180" y="3228649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2668196" y="4940309"/>
            <a:ext cx="1326604" cy="0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8491673" y="4940309"/>
            <a:ext cx="1344540" cy="0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4687080" y="4873143"/>
            <a:ext cx="1302137" cy="0"/>
          </a:xfrm>
          <a:prstGeom prst="line">
            <a:avLst/>
          </a:prstGeom>
          <a:ln w="47625" cap="rnd">
            <a:solidFill>
              <a:srgbClr val="0FFFFA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0" y="-5982468"/>
            <a:ext cx="20964209" cy="9372748"/>
          </a:xfrm>
          <a:custGeom>
            <a:avLst/>
            <a:gdLst/>
            <a:ahLst/>
            <a:cxnLst/>
            <a:rect l="l" t="t" r="r" b="b"/>
            <a:pathLst>
              <a:path w="20964209" h="9372748">
                <a:moveTo>
                  <a:pt x="0" y="0"/>
                </a:moveTo>
                <a:lnTo>
                  <a:pt x="20964209" y="0"/>
                </a:lnTo>
                <a:lnTo>
                  <a:pt x="20964209" y="9372748"/>
                </a:lnTo>
                <a:lnTo>
                  <a:pt x="0" y="937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9197" y="629737"/>
            <a:ext cx="16862782" cy="2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12000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PROJETO:PLANEJAMENTO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13565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96039" y="4523618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71142" y="4614597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86017" y="4590785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78180" y="6856756"/>
            <a:ext cx="3121512" cy="221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Identificar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alocar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humanos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materiais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necessários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07519" y="7042494"/>
            <a:ext cx="3550206" cy="221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Definição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Orçamento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Estimar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custos dos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necessários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pessoas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materiais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equipamentos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etc.)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criar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um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orçamento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detalhado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28781" y="6671019"/>
            <a:ext cx="3121512" cy="295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Definição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Cronograma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Estabelecer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atividades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suas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durações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sequências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dependências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 Ferramentas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Diagrama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Gantt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podem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ser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utilizadas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9197" y="6671019"/>
            <a:ext cx="4372360" cy="295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Desenvolvimento do Plano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Criar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um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documento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abrangente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detalha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será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executado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monitorado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controlado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encerrado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 Ele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inclui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todas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áreas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conhecimento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escopo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cronograma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custos,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riscos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etc.).</a:t>
            </a:r>
          </a:p>
        </p:txBody>
      </p:sp>
      <p:sp>
        <p:nvSpPr>
          <p:cNvPr id="20" name="Fluxograma: Armazenamento de Acesso Sequencial 19">
            <a:extLst>
              <a:ext uri="{FF2B5EF4-FFF2-40B4-BE49-F238E27FC236}">
                <a16:creationId xmlns:a16="http://schemas.microsoft.com/office/drawing/2014/main" id="{71A7BC58-7A1E-675E-4577-02A29611DF5E}"/>
              </a:ext>
            </a:extLst>
          </p:cNvPr>
          <p:cNvSpPr/>
          <p:nvPr/>
        </p:nvSpPr>
        <p:spPr>
          <a:xfrm>
            <a:off x="3277763" y="6316485"/>
            <a:ext cx="5422907" cy="3076245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0" i="0" dirty="0">
                <a:solidFill>
                  <a:srgbClr val="282C33"/>
                </a:solidFill>
                <a:effectLst/>
                <a:latin typeface="Graphik"/>
              </a:rPr>
              <a:t>O gráfico de </a:t>
            </a:r>
            <a:r>
              <a:rPr lang="pt-BR" sz="2400" b="0" i="0" dirty="0" err="1">
                <a:solidFill>
                  <a:srgbClr val="282C33"/>
                </a:solidFill>
                <a:effectLst/>
                <a:latin typeface="Graphik"/>
              </a:rPr>
              <a:t>Gantt</a:t>
            </a:r>
            <a:r>
              <a:rPr lang="pt-BR" sz="2400" b="0" i="0" dirty="0">
                <a:solidFill>
                  <a:srgbClr val="282C33"/>
                </a:solidFill>
                <a:effectLst/>
                <a:latin typeface="Graphik"/>
              </a:rPr>
              <a:t> é uma ferramenta de gestão de projetos usada para visualizar todas as suas tarefas, do início à conclusão de um projeto</a:t>
            </a:r>
            <a:r>
              <a:rPr lang="pt-BR" b="0" i="0" dirty="0">
                <a:solidFill>
                  <a:srgbClr val="282C33"/>
                </a:solidFill>
                <a:effectLst/>
                <a:latin typeface="Graphik"/>
              </a:rPr>
              <a:t>.</a:t>
            </a:r>
            <a:endParaRPr lang="pt-BR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D478D2F-D2FF-56A8-3131-BB694E5F8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4" y="770253"/>
            <a:ext cx="10715760" cy="608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8636" y="3161482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6"/>
                </a:lnTo>
                <a:lnTo>
                  <a:pt x="0" y="337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96919" y="3252461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6" y="0"/>
                </a:lnTo>
                <a:lnTo>
                  <a:pt x="3375696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20340" y="3252461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4980393" y="4940309"/>
            <a:ext cx="2516526" cy="23812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0" y="-5982468"/>
            <a:ext cx="20964209" cy="9372748"/>
          </a:xfrm>
          <a:custGeom>
            <a:avLst/>
            <a:gdLst/>
            <a:ahLst/>
            <a:cxnLst/>
            <a:rect l="l" t="t" r="r" b="b"/>
            <a:pathLst>
              <a:path w="20964209" h="9372748">
                <a:moveTo>
                  <a:pt x="0" y="0"/>
                </a:moveTo>
                <a:lnTo>
                  <a:pt x="20964209" y="0"/>
                </a:lnTo>
                <a:lnTo>
                  <a:pt x="20964209" y="9372748"/>
                </a:lnTo>
                <a:lnTo>
                  <a:pt x="0" y="937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9197" y="629737"/>
            <a:ext cx="16862782" cy="2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12000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PROJETO:PLANEJAMENTO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3565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91082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84881" y="4614597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66173" y="6671019"/>
            <a:ext cx="3550206" cy="25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Documentos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Principais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Plano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Cronograma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Orçamento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Plano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Riscos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Plano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etc.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60592" y="7178847"/>
            <a:ext cx="3121512" cy="184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critérios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eles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medidos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garantidos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0303" y="6906141"/>
            <a:ext cx="4372360" cy="110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Riscos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Identificar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analisar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respostas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riscos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podem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afetar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10482330" y="4902239"/>
            <a:ext cx="2516526" cy="23812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96384DF-3DE5-D5C3-EA6A-A6E128412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12" y="2236929"/>
            <a:ext cx="7885377" cy="79059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D38EF1A-131B-6FDC-5AC9-1C65A728A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509" y="1459222"/>
            <a:ext cx="8946333" cy="506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8636" y="3161482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6"/>
                </a:lnTo>
                <a:lnTo>
                  <a:pt x="0" y="337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96919" y="3252461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6" y="0"/>
                </a:lnTo>
                <a:lnTo>
                  <a:pt x="3375696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20340" y="3252461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4980393" y="4940309"/>
            <a:ext cx="2516526" cy="23812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0" y="-5982468"/>
            <a:ext cx="20964209" cy="9372748"/>
          </a:xfrm>
          <a:custGeom>
            <a:avLst/>
            <a:gdLst/>
            <a:ahLst/>
            <a:cxnLst/>
            <a:rect l="l" t="t" r="r" b="b"/>
            <a:pathLst>
              <a:path w="20964209" h="9372748">
                <a:moveTo>
                  <a:pt x="0" y="0"/>
                </a:moveTo>
                <a:lnTo>
                  <a:pt x="20964209" y="0"/>
                </a:lnTo>
                <a:lnTo>
                  <a:pt x="20964209" y="9372748"/>
                </a:lnTo>
                <a:lnTo>
                  <a:pt x="0" y="937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9197" y="629737"/>
            <a:ext cx="16862782" cy="2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12000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PROJETO:EXECUÇÃO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3565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91082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84881" y="4614597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66173" y="6671019"/>
            <a:ext cx="3550206" cy="25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Entrega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Resultados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Produzir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entregáveis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serviços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resultados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que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atendam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requisitos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às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expectativas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partes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60592" y="7178847"/>
            <a:ext cx="3121512" cy="2278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 Equipe: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Liderar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motivar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equipe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cumprimento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tarefas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alcance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objetivos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0303" y="6906141"/>
            <a:ext cx="4372360" cy="184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Colocação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Plano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Prática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atividades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conforme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utilizando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alocados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seguindo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processos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definidos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10482330" y="4902239"/>
            <a:ext cx="2516526" cy="23812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8636" y="3161482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6"/>
                </a:lnTo>
                <a:lnTo>
                  <a:pt x="0" y="337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43076" y="3161482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6"/>
                </a:lnTo>
                <a:lnTo>
                  <a:pt x="0" y="337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36212" y="3185295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78180" y="3228649"/>
            <a:ext cx="3375695" cy="3375695"/>
          </a:xfrm>
          <a:custGeom>
            <a:avLst/>
            <a:gdLst/>
            <a:ahLst/>
            <a:cxnLst/>
            <a:rect l="l" t="t" r="r" b="b"/>
            <a:pathLst>
              <a:path w="3375695" h="3375695">
                <a:moveTo>
                  <a:pt x="0" y="0"/>
                </a:moveTo>
                <a:lnTo>
                  <a:pt x="3375695" y="0"/>
                </a:lnTo>
                <a:lnTo>
                  <a:pt x="3375695" y="3375695"/>
                </a:lnTo>
                <a:lnTo>
                  <a:pt x="0" y="33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2668196" y="4940309"/>
            <a:ext cx="1326604" cy="0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8491673" y="4940309"/>
            <a:ext cx="1344540" cy="0"/>
          </a:xfrm>
          <a:prstGeom prst="line">
            <a:avLst/>
          </a:prstGeom>
          <a:ln w="47625" cap="rnd">
            <a:solidFill>
              <a:srgbClr val="5CE5F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4687080" y="4873143"/>
            <a:ext cx="1302137" cy="0"/>
          </a:xfrm>
          <a:prstGeom prst="line">
            <a:avLst/>
          </a:prstGeom>
          <a:ln w="47625" cap="rnd">
            <a:solidFill>
              <a:srgbClr val="0FFFFA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0" y="-5982468"/>
            <a:ext cx="20964209" cy="9372748"/>
          </a:xfrm>
          <a:custGeom>
            <a:avLst/>
            <a:gdLst/>
            <a:ahLst/>
            <a:cxnLst/>
            <a:rect l="l" t="t" r="r" b="b"/>
            <a:pathLst>
              <a:path w="20964209" h="9372748">
                <a:moveTo>
                  <a:pt x="0" y="0"/>
                </a:moveTo>
                <a:lnTo>
                  <a:pt x="20964209" y="0"/>
                </a:lnTo>
                <a:lnTo>
                  <a:pt x="20964209" y="9372748"/>
                </a:lnTo>
                <a:lnTo>
                  <a:pt x="0" y="937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9197" y="629737"/>
            <a:ext cx="16862782" cy="2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12000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FASES DO CICLO DE VIDA DO PROJETO:MONITORAMENTO E CONTROLE: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13565" y="4588434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96039" y="4523618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71142" y="4614597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86017" y="4590785"/>
            <a:ext cx="1305836" cy="11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3"/>
              </a:lnSpc>
              <a:spcBef>
                <a:spcPct val="0"/>
              </a:spcBef>
            </a:pPr>
            <a:r>
              <a:rPr lang="en-US" sz="10686">
                <a:solidFill>
                  <a:srgbClr val="0FFFFA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78180" y="6856756"/>
            <a:ext cx="3121512" cy="147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Documentos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Principais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Relatórios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Progresso,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Gráficos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Desempenho, etc.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07519" y="7042494"/>
            <a:ext cx="3550206" cy="25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Monitorar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entregáveis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dos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processos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atenda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requisitos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padrões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28781" y="6671019"/>
            <a:ext cx="3121512" cy="295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Identificação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Desvios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Tomadas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Ações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Corretivas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Analisar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desvios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relação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plano 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implementar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ações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corretivas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volte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caminho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certo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9197" y="6671019"/>
            <a:ext cx="4372360" cy="184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Acompanhamento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Progresso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Medir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desempenho do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relação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plano,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utilizando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indicadores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ferramentas de </a:t>
            </a:r>
            <a:r>
              <a:rPr lang="en-US" sz="185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controle</a:t>
            </a:r>
            <a:r>
              <a:rPr lang="en-US" sz="185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7009" y="3045643"/>
            <a:ext cx="8854596" cy="26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Integração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Coordena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processos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outras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áreas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conhecimento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Responsável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por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garantir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todos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elementos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estejam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integrados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trabalhando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juntos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alcançar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objetivos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07006" y="6667746"/>
            <a:ext cx="8854596" cy="26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Escopo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Define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controla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que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está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incluído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o que não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está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entregue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que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foi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acordado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com as partes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interessadas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23312" y="4405809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9017" y="7305921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02</a:t>
            </a:r>
          </a:p>
        </p:txBody>
      </p:sp>
      <p:sp>
        <p:nvSpPr>
          <p:cNvPr id="6" name="Freeform 6"/>
          <p:cNvSpPr/>
          <p:nvPr/>
        </p:nvSpPr>
        <p:spPr>
          <a:xfrm>
            <a:off x="1811575" y="3526888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11575" y="6246558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4"/>
                </a:lnTo>
                <a:lnTo>
                  <a:pt x="0" y="285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5342">
            <a:off x="8893054" y="742300"/>
            <a:ext cx="10464191" cy="6971767"/>
          </a:xfrm>
          <a:custGeom>
            <a:avLst/>
            <a:gdLst/>
            <a:ahLst/>
            <a:cxnLst/>
            <a:rect l="l" t="t" r="r" b="b"/>
            <a:pathLst>
              <a:path w="10464191" h="6971767">
                <a:moveTo>
                  <a:pt x="0" y="0"/>
                </a:moveTo>
                <a:lnTo>
                  <a:pt x="10464191" y="0"/>
                </a:lnTo>
                <a:lnTo>
                  <a:pt x="10464191" y="6971767"/>
                </a:lnTo>
                <a:lnTo>
                  <a:pt x="0" y="6971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42718"/>
            <a:ext cx="14137295" cy="20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10000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ÁREAS DE CONHECIMENTO DA GESTÃO DE PROJETOS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7009" y="3045643"/>
            <a:ext cx="8854596" cy="313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Cronograma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controla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tempo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Define as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atividades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suas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durações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sequências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dependências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Cria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cronograma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acompanha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seu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cumprimento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07006" y="6667746"/>
            <a:ext cx="8854596" cy="223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Gerenciamento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dos Custos: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controla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orçamento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471059" lvl="1" indent="-235530" algn="l">
              <a:lnSpc>
                <a:spcPts val="3534"/>
              </a:lnSpc>
              <a:buFont typeface="Arial"/>
              <a:buChar char="•"/>
            </a:pP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Estima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custos dos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necessários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acompanha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gastos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longo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</a:t>
            </a:r>
            <a:r>
              <a:rPr lang="en-US" sz="2181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projeto</a:t>
            </a:r>
            <a:r>
              <a:rPr lang="en-US" sz="218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534"/>
              </a:lnSpc>
            </a:pPr>
            <a:endParaRPr lang="en-US" sz="218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23312" y="4405809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9017" y="7305921"/>
            <a:ext cx="1420551" cy="126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5"/>
              </a:lnSpc>
              <a:spcBef>
                <a:spcPct val="0"/>
              </a:spcBef>
            </a:pPr>
            <a:r>
              <a:rPr lang="en-US" sz="11715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04</a:t>
            </a:r>
          </a:p>
        </p:txBody>
      </p:sp>
      <p:sp>
        <p:nvSpPr>
          <p:cNvPr id="6" name="Freeform 6"/>
          <p:cNvSpPr/>
          <p:nvPr/>
        </p:nvSpPr>
        <p:spPr>
          <a:xfrm rot="-1023875">
            <a:off x="1811575" y="3321854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4"/>
                </a:lnTo>
                <a:lnTo>
                  <a:pt x="0" y="285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11575" y="6177288"/>
            <a:ext cx="2855435" cy="2855435"/>
          </a:xfrm>
          <a:custGeom>
            <a:avLst/>
            <a:gdLst/>
            <a:ahLst/>
            <a:cxnLst/>
            <a:rect l="l" t="t" r="r" b="b"/>
            <a:pathLst>
              <a:path w="2855435" h="2855435">
                <a:moveTo>
                  <a:pt x="0" y="0"/>
                </a:moveTo>
                <a:lnTo>
                  <a:pt x="2855434" y="0"/>
                </a:lnTo>
                <a:lnTo>
                  <a:pt x="2855434" y="2855435"/>
                </a:lnTo>
                <a:lnTo>
                  <a:pt x="0" y="28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5342">
            <a:off x="8893054" y="742300"/>
            <a:ext cx="10464191" cy="6971767"/>
          </a:xfrm>
          <a:custGeom>
            <a:avLst/>
            <a:gdLst/>
            <a:ahLst/>
            <a:cxnLst/>
            <a:rect l="l" t="t" r="r" b="b"/>
            <a:pathLst>
              <a:path w="10464191" h="6971767">
                <a:moveTo>
                  <a:pt x="0" y="0"/>
                </a:moveTo>
                <a:lnTo>
                  <a:pt x="10464191" y="0"/>
                </a:lnTo>
                <a:lnTo>
                  <a:pt x="10464191" y="6971767"/>
                </a:lnTo>
                <a:lnTo>
                  <a:pt x="0" y="6971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42718"/>
            <a:ext cx="14137295" cy="20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10000">
                <a:solidFill>
                  <a:srgbClr val="01E9F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ÁREAS DE CONHECIMENTO DA GESTÃO DE PROJETOS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1330</Words>
  <Application>Microsoft Office PowerPoint</Application>
  <PresentationFormat>Personalizar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Computer Says No</vt:lpstr>
      <vt:lpstr>Arial</vt:lpstr>
      <vt:lpstr>Poppins Light</vt:lpstr>
      <vt:lpstr>Open Sans Bold</vt:lpstr>
      <vt:lpstr>Calibri</vt:lpstr>
      <vt:lpstr>Open Sans</vt:lpstr>
      <vt:lpstr>Graphik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Fases do Ciclo de Vida do Projeto:Execução</dc:title>
  <cp:lastModifiedBy>robson antonio tavares costa</cp:lastModifiedBy>
  <cp:revision>9</cp:revision>
  <dcterms:created xsi:type="dcterms:W3CDTF">2006-08-16T00:00:00Z</dcterms:created>
  <dcterms:modified xsi:type="dcterms:W3CDTF">2025-03-19T17:11:55Z</dcterms:modified>
  <dc:identifier>DAGeUdT3a1g</dc:identifier>
</cp:coreProperties>
</file>