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hau Philomene" panose="020B0604020202020204" charset="0"/>
      <p:regular r:id="rId11"/>
    </p:embeddedFont>
    <p:embeddedFont>
      <p:font typeface="Codec Pro" panose="020B0604020202020204" charset="0"/>
      <p:regular r:id="rId12"/>
    </p:embeddedFont>
    <p:embeddedFont>
      <p:font typeface="League Spartan" panose="020B0604020202020204" charset="0"/>
      <p:regular r:id="rId13"/>
    </p:embeddedFont>
    <p:embeddedFont>
      <p:font typeface="Montserrat" panose="00000500000000000000" pitchFamily="2" charset="0"/>
      <p:regular r:id="rId14"/>
    </p:embeddedFont>
    <p:embeddedFont>
      <p:font typeface="Montserrat Bold" panose="00000800000000000000" charset="0"/>
      <p:regular r:id="rId15"/>
    </p:embeddedFont>
    <p:embeddedFont>
      <p:font typeface="Ubuntu" panose="020B0504030602030204" pitchFamily="34" charset="0"/>
      <p:regular r:id="rId16"/>
    </p:embeddedFont>
    <p:embeddedFont>
      <p:font typeface="Ubuntu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8" b="-8888"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78888" y="-408310"/>
            <a:ext cx="11330224" cy="11103619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919595" y="5864162"/>
            <a:ext cx="16230600" cy="4422838"/>
          </a:xfrm>
          <a:custGeom>
            <a:avLst/>
            <a:gdLst/>
            <a:ahLst/>
            <a:cxnLst/>
            <a:rect l="l" t="t" r="r" b="b"/>
            <a:pathLst>
              <a:path w="16230600" h="4422838">
                <a:moveTo>
                  <a:pt x="0" y="0"/>
                </a:moveTo>
                <a:lnTo>
                  <a:pt x="16230600" y="0"/>
                </a:lnTo>
                <a:lnTo>
                  <a:pt x="16230600" y="4422838"/>
                </a:lnTo>
                <a:lnTo>
                  <a:pt x="0" y="44228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50790" y="2856137"/>
            <a:ext cx="15799405" cy="1258663"/>
            <a:chOff x="0" y="0"/>
            <a:chExt cx="4161160" cy="331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1160" cy="331500"/>
            </a:xfrm>
            <a:custGeom>
              <a:avLst/>
              <a:gdLst/>
              <a:ahLst/>
              <a:cxnLst/>
              <a:rect l="l" t="t" r="r" b="b"/>
              <a:pathLst>
                <a:path w="4161160" h="331500">
                  <a:moveTo>
                    <a:pt x="0" y="0"/>
                  </a:moveTo>
                  <a:lnTo>
                    <a:pt x="4161160" y="0"/>
                  </a:lnTo>
                  <a:lnTo>
                    <a:pt x="4161160" y="331500"/>
                  </a:lnTo>
                  <a:lnTo>
                    <a:pt x="0" y="331500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161160" cy="39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78888" y="4360149"/>
            <a:ext cx="11330224" cy="1258663"/>
            <a:chOff x="0" y="0"/>
            <a:chExt cx="2984092" cy="331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84092" cy="331500"/>
            </a:xfrm>
            <a:custGeom>
              <a:avLst/>
              <a:gdLst/>
              <a:ahLst/>
              <a:cxnLst/>
              <a:rect l="l" t="t" r="r" b="b"/>
              <a:pathLst>
                <a:path w="2984092" h="331500">
                  <a:moveTo>
                    <a:pt x="0" y="0"/>
                  </a:moveTo>
                  <a:lnTo>
                    <a:pt x="2984092" y="0"/>
                  </a:lnTo>
                  <a:lnTo>
                    <a:pt x="2984092" y="331500"/>
                  </a:lnTo>
                  <a:lnTo>
                    <a:pt x="0" y="331500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984092" cy="39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2635377"/>
            <a:ext cx="16230600" cy="2911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92"/>
              </a:lnSpc>
            </a:pPr>
            <a:r>
              <a:rPr lang="en-US" sz="9200">
                <a:solidFill>
                  <a:srgbClr val="00000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PROCESSO DE ENCERRAMENTO DE PROJETOS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8473781" cy="1468144"/>
            <a:chOff x="0" y="0"/>
            <a:chExt cx="2231778" cy="3866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31778" cy="386672"/>
            </a:xfrm>
            <a:custGeom>
              <a:avLst/>
              <a:gdLst/>
              <a:ahLst/>
              <a:cxnLst/>
              <a:rect l="l" t="t" r="r" b="b"/>
              <a:pathLst>
                <a:path w="2231778" h="386672">
                  <a:moveTo>
                    <a:pt x="0" y="0"/>
                  </a:moveTo>
                  <a:lnTo>
                    <a:pt x="2231778" y="0"/>
                  </a:lnTo>
                  <a:lnTo>
                    <a:pt x="2231778" y="386672"/>
                  </a:lnTo>
                  <a:lnTo>
                    <a:pt x="0" y="386672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2231778" cy="4533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2599465"/>
            <a:ext cx="8473781" cy="1468144"/>
            <a:chOff x="0" y="0"/>
            <a:chExt cx="2231778" cy="3866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31778" cy="386672"/>
            </a:xfrm>
            <a:custGeom>
              <a:avLst/>
              <a:gdLst/>
              <a:ahLst/>
              <a:cxnLst/>
              <a:rect l="l" t="t" r="r" b="b"/>
              <a:pathLst>
                <a:path w="2231778" h="386672">
                  <a:moveTo>
                    <a:pt x="0" y="0"/>
                  </a:moveTo>
                  <a:lnTo>
                    <a:pt x="2231778" y="0"/>
                  </a:lnTo>
                  <a:lnTo>
                    <a:pt x="2231778" y="386672"/>
                  </a:lnTo>
                  <a:lnTo>
                    <a:pt x="0" y="386672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231778" cy="4533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986606" y="1948144"/>
            <a:ext cx="6272694" cy="5851545"/>
          </a:xfrm>
          <a:custGeom>
            <a:avLst/>
            <a:gdLst/>
            <a:ahLst/>
            <a:cxnLst/>
            <a:rect l="l" t="t" r="r" b="b"/>
            <a:pathLst>
              <a:path w="6272694" h="5851545">
                <a:moveTo>
                  <a:pt x="0" y="0"/>
                </a:moveTo>
                <a:lnTo>
                  <a:pt x="6272694" y="0"/>
                </a:lnTo>
                <a:lnTo>
                  <a:pt x="6272694" y="5851545"/>
                </a:lnTo>
                <a:lnTo>
                  <a:pt x="0" y="58515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20962" y="1461232"/>
            <a:ext cx="8281519" cy="2190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5"/>
              </a:lnSpc>
            </a:pPr>
            <a:r>
              <a:rPr lang="en-US" sz="6500">
                <a:solidFill>
                  <a:srgbClr val="00000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O QUE SIGNIFICA ENCERRAR UM PROJETO?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681841"/>
            <a:ext cx="9799948" cy="3664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639"/>
              </a:lnSpc>
              <a:buFont typeface="Arial" panose="020B0604020202020204" pitchFamily="34" charset="0"/>
              <a:buChar char="•"/>
            </a:pP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Formalizar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e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concluir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todas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as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atividades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relacionadas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a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ele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,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seja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porque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os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objetivos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foram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alcançados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ou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porque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o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projeto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foi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cancelado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. </a:t>
            </a:r>
          </a:p>
          <a:p>
            <a:pPr marL="457200" indent="-457200" algn="just">
              <a:lnSpc>
                <a:spcPts val="3639"/>
              </a:lnSpc>
              <a:buFont typeface="Arial" panose="020B0604020202020204" pitchFamily="34" charset="0"/>
              <a:buChar char="•"/>
            </a:pPr>
            <a:endParaRPr lang="en-US" sz="2599" dirty="0">
              <a:solidFill>
                <a:srgbClr val="000000"/>
              </a:solidFill>
              <a:latin typeface="Codec Pro"/>
              <a:ea typeface="Codec Pro"/>
              <a:cs typeface="Codec Pro"/>
              <a:sym typeface="Codec Pro"/>
            </a:endParaRPr>
          </a:p>
          <a:p>
            <a:pPr marL="457200" indent="-457200" algn="just">
              <a:lnSpc>
                <a:spcPts val="3639"/>
              </a:lnSpc>
              <a:buFont typeface="Arial" panose="020B0604020202020204" pitchFamily="34" charset="0"/>
              <a:buChar char="•"/>
            </a:pP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É a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última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fase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do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ciclo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de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vida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da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gestão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de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projetos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e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envolve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uma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série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de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ações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cruciais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para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garantir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que nada fique pendente e que a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organização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possa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aprender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com a </a:t>
            </a:r>
            <a:r>
              <a:rPr lang="en-US" sz="2599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experiência</a:t>
            </a:r>
            <a:r>
              <a:rPr lang="en-US" sz="2599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0" y="14024"/>
            <a:ext cx="11792277" cy="821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799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Etapas</a:t>
            </a:r>
            <a:r>
              <a:rPr lang="en-US" sz="4799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do </a:t>
            </a:r>
            <a:r>
              <a:rPr lang="en-US" sz="4799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Encerramento</a:t>
            </a:r>
            <a:r>
              <a:rPr lang="en-US" sz="4799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do </a:t>
            </a:r>
            <a:r>
              <a:rPr lang="en-US" sz="4799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Projeto</a:t>
            </a:r>
            <a:endParaRPr lang="en-US" sz="4799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16482181" y="-1316971"/>
            <a:ext cx="5594014" cy="5614430"/>
          </a:xfrm>
          <a:custGeom>
            <a:avLst/>
            <a:gdLst/>
            <a:ahLst/>
            <a:cxnLst/>
            <a:rect l="l" t="t" r="r" b="b"/>
            <a:pathLst>
              <a:path w="5594014" h="5614430">
                <a:moveTo>
                  <a:pt x="0" y="0"/>
                </a:moveTo>
                <a:lnTo>
                  <a:pt x="5594013" y="0"/>
                </a:lnTo>
                <a:lnTo>
                  <a:pt x="5594013" y="5614430"/>
                </a:lnTo>
                <a:lnTo>
                  <a:pt x="0" y="5614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270127" y="1232400"/>
            <a:ext cx="4989173" cy="954250"/>
            <a:chOff x="0" y="0"/>
            <a:chExt cx="6652231" cy="1272333"/>
          </a:xfrm>
        </p:grpSpPr>
        <p:sp>
          <p:nvSpPr>
            <p:cNvPr id="5" name="TextBox 5"/>
            <p:cNvSpPr txBox="1"/>
            <p:nvPr/>
          </p:nvSpPr>
          <p:spPr>
            <a:xfrm>
              <a:off x="788455" y="-57150"/>
              <a:ext cx="5863776" cy="132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  <a:spcBef>
                  <a:spcPct val="0"/>
                </a:spcBef>
              </a:pPr>
              <a:r>
                <a:rPr lang="en-US" sz="29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6-Arquivar </a:t>
              </a:r>
              <a:r>
                <a:rPr lang="en-US" sz="2931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documentação</a:t>
              </a:r>
              <a:r>
                <a:rPr lang="en-US" sz="29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: 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0" y="543250"/>
              <a:ext cx="529922" cy="323012"/>
              <a:chOff x="0" y="0"/>
              <a:chExt cx="1333452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3345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333452" h="812800">
                    <a:moveTo>
                      <a:pt x="666726" y="0"/>
                    </a:moveTo>
                    <a:cubicBezTo>
                      <a:pt x="298503" y="0"/>
                      <a:pt x="0" y="181951"/>
                      <a:pt x="0" y="406400"/>
                    </a:cubicBezTo>
                    <a:cubicBezTo>
                      <a:pt x="0" y="630849"/>
                      <a:pt x="298503" y="812800"/>
                      <a:pt x="666726" y="812800"/>
                    </a:cubicBezTo>
                    <a:cubicBezTo>
                      <a:pt x="1034948" y="812800"/>
                      <a:pt x="1333452" y="630849"/>
                      <a:pt x="1333452" y="406400"/>
                    </a:cubicBezTo>
                    <a:cubicBezTo>
                      <a:pt x="1333452" y="181951"/>
                      <a:pt x="1034948" y="0"/>
                      <a:pt x="666726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125011" y="19050"/>
                <a:ext cx="1083429" cy="717550"/>
              </a:xfrm>
              <a:prstGeom prst="rect">
                <a:avLst/>
              </a:prstGeom>
            </p:spPr>
            <p:txBody>
              <a:bodyPr lIns="91370" tIns="91370" rIns="91370" bIns="9137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-94927" y="3896204"/>
            <a:ext cx="18125962" cy="3236663"/>
            <a:chOff x="0" y="0"/>
            <a:chExt cx="24167949" cy="4315551"/>
          </a:xfrm>
        </p:grpSpPr>
        <p:sp>
          <p:nvSpPr>
            <p:cNvPr id="10" name="Freeform 10"/>
            <p:cNvSpPr/>
            <p:nvPr/>
          </p:nvSpPr>
          <p:spPr>
            <a:xfrm rot="-5400000">
              <a:off x="965321" y="-965321"/>
              <a:ext cx="4315551" cy="6246192"/>
            </a:xfrm>
            <a:custGeom>
              <a:avLst/>
              <a:gdLst/>
              <a:ahLst/>
              <a:cxnLst/>
              <a:rect l="l" t="t" r="r" b="b"/>
              <a:pathLst>
                <a:path w="4315551" h="6246192">
                  <a:moveTo>
                    <a:pt x="0" y="0"/>
                  </a:moveTo>
                  <a:lnTo>
                    <a:pt x="4315550" y="0"/>
                  </a:lnTo>
                  <a:lnTo>
                    <a:pt x="4315550" y="6246192"/>
                  </a:lnTo>
                  <a:lnTo>
                    <a:pt x="0" y="6246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5400000" flipV="1">
              <a:off x="13370952" y="-965321"/>
              <a:ext cx="4315551" cy="6246192"/>
            </a:xfrm>
            <a:custGeom>
              <a:avLst/>
              <a:gdLst/>
              <a:ahLst/>
              <a:cxnLst/>
              <a:rect l="l" t="t" r="r" b="b"/>
              <a:pathLst>
                <a:path w="4315551" h="6246192">
                  <a:moveTo>
                    <a:pt x="0" y="6246192"/>
                  </a:moveTo>
                  <a:lnTo>
                    <a:pt x="4315550" y="6246192"/>
                  </a:lnTo>
                  <a:lnTo>
                    <a:pt x="4315550" y="0"/>
                  </a:lnTo>
                  <a:lnTo>
                    <a:pt x="0" y="0"/>
                  </a:lnTo>
                  <a:lnTo>
                    <a:pt x="0" y="624619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-5400000">
              <a:off x="8437512" y="-2220237"/>
              <a:ext cx="1805717" cy="6246192"/>
            </a:xfrm>
            <a:custGeom>
              <a:avLst/>
              <a:gdLst/>
              <a:ahLst/>
              <a:cxnLst/>
              <a:rect l="l" t="t" r="r" b="b"/>
              <a:pathLst>
                <a:path w="1805717" h="6246192">
                  <a:moveTo>
                    <a:pt x="0" y="0"/>
                  </a:moveTo>
                  <a:lnTo>
                    <a:pt x="1805717" y="0"/>
                  </a:lnTo>
                  <a:lnTo>
                    <a:pt x="1805717" y="6246192"/>
                  </a:lnTo>
                  <a:lnTo>
                    <a:pt x="0" y="6246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5400000">
              <a:off x="20141995" y="289596"/>
              <a:ext cx="1805717" cy="6246192"/>
            </a:xfrm>
            <a:custGeom>
              <a:avLst/>
              <a:gdLst/>
              <a:ahLst/>
              <a:cxnLst/>
              <a:rect l="l" t="t" r="r" b="b"/>
              <a:pathLst>
                <a:path w="1805717" h="6246192">
                  <a:moveTo>
                    <a:pt x="0" y="0"/>
                  </a:moveTo>
                  <a:lnTo>
                    <a:pt x="1805717" y="0"/>
                  </a:lnTo>
                  <a:lnTo>
                    <a:pt x="1805717" y="6246192"/>
                  </a:lnTo>
                  <a:lnTo>
                    <a:pt x="0" y="6246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45469" y="6850665"/>
            <a:ext cx="3099044" cy="989810"/>
            <a:chOff x="0" y="0"/>
            <a:chExt cx="4132059" cy="1319747"/>
          </a:xfrm>
        </p:grpSpPr>
        <p:sp>
          <p:nvSpPr>
            <p:cNvPr id="15" name="TextBox 15"/>
            <p:cNvSpPr txBox="1"/>
            <p:nvPr/>
          </p:nvSpPr>
          <p:spPr>
            <a:xfrm>
              <a:off x="480600" y="-57150"/>
              <a:ext cx="3651460" cy="1376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43"/>
                </a:lnSpc>
                <a:spcBef>
                  <a:spcPct val="0"/>
                </a:spcBef>
              </a:pPr>
              <a:r>
                <a:rPr lang="en-US" sz="30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2-Liberar </a:t>
              </a:r>
              <a:r>
                <a:rPr lang="en-US" sz="3031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recursos</a:t>
              </a:r>
              <a:r>
                <a:rPr lang="en-US" sz="30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: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543250"/>
              <a:ext cx="323012" cy="323012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91370" tIns="91370" rIns="91370" bIns="9137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19" name="TextBox 19"/>
          <p:cNvSpPr txBox="1"/>
          <p:nvPr/>
        </p:nvSpPr>
        <p:spPr>
          <a:xfrm>
            <a:off x="308308" y="7973825"/>
            <a:ext cx="4173367" cy="2128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0"/>
              </a:lnSpc>
              <a:spcBef>
                <a:spcPct val="0"/>
              </a:spcBef>
            </a:pP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Dispensar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membros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da equipe do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projeto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para que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possam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ser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realocados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outras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iniciativas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364617" y="1365713"/>
            <a:ext cx="3579896" cy="989810"/>
            <a:chOff x="0" y="0"/>
            <a:chExt cx="4773195" cy="1319747"/>
          </a:xfrm>
        </p:grpSpPr>
        <p:sp>
          <p:nvSpPr>
            <p:cNvPr id="21" name="TextBox 21"/>
            <p:cNvSpPr txBox="1"/>
            <p:nvPr/>
          </p:nvSpPr>
          <p:spPr>
            <a:xfrm>
              <a:off x="480600" y="-57150"/>
              <a:ext cx="4292595" cy="1376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43"/>
                </a:lnSpc>
                <a:spcBef>
                  <a:spcPct val="0"/>
                </a:spcBef>
              </a:pPr>
              <a:r>
                <a:rPr lang="en-US" sz="30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1-Formalizar a </a:t>
              </a:r>
              <a:r>
                <a:rPr lang="en-US" sz="3031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conclusão</a:t>
              </a:r>
              <a:endParaRPr lang="en-US" sz="3031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0" y="543250"/>
              <a:ext cx="323012" cy="323012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91370" tIns="91370" rIns="91370" bIns="9137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25" name="TextBox 25"/>
          <p:cNvSpPr txBox="1"/>
          <p:nvPr/>
        </p:nvSpPr>
        <p:spPr>
          <a:xfrm>
            <a:off x="537161" y="2737277"/>
            <a:ext cx="3944513" cy="170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0"/>
              </a:lnSpc>
              <a:spcBef>
                <a:spcPct val="0"/>
              </a:spcBef>
            </a:pP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Marcar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oficialmente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fim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do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projeto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seja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ele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bem-sucedido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cancelado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5053724" y="1216410"/>
            <a:ext cx="3344186" cy="989810"/>
            <a:chOff x="0" y="0"/>
            <a:chExt cx="4458915" cy="1319747"/>
          </a:xfrm>
        </p:grpSpPr>
        <p:sp>
          <p:nvSpPr>
            <p:cNvPr id="27" name="TextBox 27"/>
            <p:cNvSpPr txBox="1"/>
            <p:nvPr/>
          </p:nvSpPr>
          <p:spPr>
            <a:xfrm>
              <a:off x="480600" y="-57150"/>
              <a:ext cx="3978315" cy="1376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43"/>
                </a:lnSpc>
                <a:spcBef>
                  <a:spcPct val="0"/>
                </a:spcBef>
              </a:pPr>
              <a:r>
                <a:rPr lang="en-US" sz="30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4-Validar o </a:t>
              </a:r>
              <a:r>
                <a:rPr lang="en-US" sz="3031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sucesso</a:t>
              </a:r>
              <a:r>
                <a:rPr lang="en-US" sz="30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: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0" y="543250"/>
              <a:ext cx="323012" cy="323012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91370" tIns="91370" rIns="91370" bIns="9137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31" name="TextBox 31"/>
          <p:cNvSpPr txBox="1"/>
          <p:nvPr/>
        </p:nvSpPr>
        <p:spPr>
          <a:xfrm>
            <a:off x="5053724" y="2339679"/>
            <a:ext cx="5238700" cy="170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0"/>
              </a:lnSpc>
              <a:spcBef>
                <a:spcPct val="0"/>
              </a:spcBef>
            </a:pP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Confirmar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todos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requisitos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foram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atendidos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 se as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entregas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foram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aceitas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pelo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cliente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patrocinador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4935869" y="5294596"/>
            <a:ext cx="3462041" cy="954250"/>
            <a:chOff x="0" y="0"/>
            <a:chExt cx="4616055" cy="1272333"/>
          </a:xfrm>
        </p:grpSpPr>
        <p:sp>
          <p:nvSpPr>
            <p:cNvPr id="33" name="TextBox 33"/>
            <p:cNvSpPr txBox="1"/>
            <p:nvPr/>
          </p:nvSpPr>
          <p:spPr>
            <a:xfrm>
              <a:off x="480600" y="-57150"/>
              <a:ext cx="4135455" cy="132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  <a:spcBef>
                  <a:spcPct val="0"/>
                </a:spcBef>
              </a:pPr>
              <a:r>
                <a:rPr lang="en-US" sz="29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3-Transferir </a:t>
              </a:r>
              <a:r>
                <a:rPr lang="en-US" sz="2931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entregas</a:t>
              </a:r>
              <a:r>
                <a:rPr lang="en-US" sz="29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:</a:t>
              </a: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0" y="543250"/>
              <a:ext cx="323012" cy="323012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91370" tIns="91370" rIns="91370" bIns="9137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37" name="TextBox 37"/>
          <p:cNvSpPr txBox="1"/>
          <p:nvPr/>
        </p:nvSpPr>
        <p:spPr>
          <a:xfrm>
            <a:off x="4935869" y="6498529"/>
            <a:ext cx="4931617" cy="2128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0"/>
              </a:lnSpc>
              <a:spcBef>
                <a:spcPct val="0"/>
              </a:spcBef>
            </a:pP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Entregar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formalmente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produtos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serviços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do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projeto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seus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respectivos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"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donos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"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áreas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operação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0236536" y="6967384"/>
            <a:ext cx="4153854" cy="954250"/>
            <a:chOff x="0" y="0"/>
            <a:chExt cx="5538471" cy="1272333"/>
          </a:xfrm>
        </p:grpSpPr>
        <p:sp>
          <p:nvSpPr>
            <p:cNvPr id="39" name="TextBox 39"/>
            <p:cNvSpPr txBox="1"/>
            <p:nvPr/>
          </p:nvSpPr>
          <p:spPr>
            <a:xfrm>
              <a:off x="649258" y="-57150"/>
              <a:ext cx="4889214" cy="132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  <a:spcBef>
                  <a:spcPct val="0"/>
                </a:spcBef>
              </a:pPr>
              <a:r>
                <a:rPr lang="en-US" sz="29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5-Coletar </a:t>
              </a:r>
              <a:r>
                <a:rPr lang="en-US" sz="2931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lições</a:t>
              </a:r>
              <a:r>
                <a:rPr lang="en-US" sz="29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931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aprendidas</a:t>
              </a:r>
              <a:r>
                <a:rPr lang="en-US" sz="29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:</a:t>
              </a: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0" y="543250"/>
              <a:ext cx="436367" cy="323012"/>
              <a:chOff x="0" y="0"/>
              <a:chExt cx="1098038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09803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098038" h="812800">
                    <a:moveTo>
                      <a:pt x="549019" y="0"/>
                    </a:moveTo>
                    <a:cubicBezTo>
                      <a:pt x="245804" y="0"/>
                      <a:pt x="0" y="181951"/>
                      <a:pt x="0" y="406400"/>
                    </a:cubicBezTo>
                    <a:cubicBezTo>
                      <a:pt x="0" y="630849"/>
                      <a:pt x="245804" y="812800"/>
                      <a:pt x="549019" y="812800"/>
                    </a:cubicBezTo>
                    <a:cubicBezTo>
                      <a:pt x="852234" y="812800"/>
                      <a:pt x="1098038" y="630849"/>
                      <a:pt x="1098038" y="406400"/>
                    </a:cubicBezTo>
                    <a:cubicBezTo>
                      <a:pt x="1098038" y="181951"/>
                      <a:pt x="852234" y="0"/>
                      <a:pt x="549019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102941" y="19050"/>
                <a:ext cx="892156" cy="717550"/>
              </a:xfrm>
              <a:prstGeom prst="rect">
                <a:avLst/>
              </a:prstGeom>
            </p:spPr>
            <p:txBody>
              <a:bodyPr lIns="91370" tIns="91370" rIns="91370" bIns="9137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43" name="TextBox 43"/>
          <p:cNvSpPr txBox="1"/>
          <p:nvPr/>
        </p:nvSpPr>
        <p:spPr>
          <a:xfrm>
            <a:off x="11031794" y="8066535"/>
            <a:ext cx="6409634" cy="194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0"/>
              </a:lnSpc>
              <a:spcBef>
                <a:spcPct val="0"/>
              </a:spcBef>
            </a:pP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Analisar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 que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funcionou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 o que não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funcionou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no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projeto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documentando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essas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informações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melhorar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futuros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projetos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Isso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inclui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identificar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gargalos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problemas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 boas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práticas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603355" y="2554273"/>
            <a:ext cx="5266512" cy="255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0"/>
              </a:lnSpc>
              <a:spcBef>
                <a:spcPct val="0"/>
              </a:spcBef>
            </a:pP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Organizar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armazenar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todos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documentos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importantes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do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projeto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planos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relatórios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contratos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comunicações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 para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referência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futura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auditoria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base para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novos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projetos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31" grpId="0"/>
      <p:bldP spid="37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71915" y="-74949"/>
            <a:ext cx="11792277" cy="821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Etapas do Encerramento do Projeto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16482181" y="-1316971"/>
            <a:ext cx="5594014" cy="5614430"/>
          </a:xfrm>
          <a:custGeom>
            <a:avLst/>
            <a:gdLst/>
            <a:ahLst/>
            <a:cxnLst/>
            <a:rect l="l" t="t" r="r" b="b"/>
            <a:pathLst>
              <a:path w="5594014" h="5614430">
                <a:moveTo>
                  <a:pt x="0" y="0"/>
                </a:moveTo>
                <a:lnTo>
                  <a:pt x="5594013" y="0"/>
                </a:lnTo>
                <a:lnTo>
                  <a:pt x="5594013" y="5614430"/>
                </a:lnTo>
                <a:lnTo>
                  <a:pt x="0" y="5614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94927" y="3896204"/>
            <a:ext cx="18125962" cy="3236663"/>
            <a:chOff x="0" y="0"/>
            <a:chExt cx="24167949" cy="4315551"/>
          </a:xfrm>
        </p:grpSpPr>
        <p:sp>
          <p:nvSpPr>
            <p:cNvPr id="5" name="Freeform 5"/>
            <p:cNvSpPr/>
            <p:nvPr/>
          </p:nvSpPr>
          <p:spPr>
            <a:xfrm rot="-5400000">
              <a:off x="965321" y="-965321"/>
              <a:ext cx="4315551" cy="6246192"/>
            </a:xfrm>
            <a:custGeom>
              <a:avLst/>
              <a:gdLst/>
              <a:ahLst/>
              <a:cxnLst/>
              <a:rect l="l" t="t" r="r" b="b"/>
              <a:pathLst>
                <a:path w="4315551" h="6246192">
                  <a:moveTo>
                    <a:pt x="0" y="0"/>
                  </a:moveTo>
                  <a:lnTo>
                    <a:pt x="4315550" y="0"/>
                  </a:lnTo>
                  <a:lnTo>
                    <a:pt x="4315550" y="6246192"/>
                  </a:lnTo>
                  <a:lnTo>
                    <a:pt x="0" y="6246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 flipV="1">
              <a:off x="13370952" y="-965321"/>
              <a:ext cx="4315551" cy="6246192"/>
            </a:xfrm>
            <a:custGeom>
              <a:avLst/>
              <a:gdLst/>
              <a:ahLst/>
              <a:cxnLst/>
              <a:rect l="l" t="t" r="r" b="b"/>
              <a:pathLst>
                <a:path w="4315551" h="6246192">
                  <a:moveTo>
                    <a:pt x="0" y="6246192"/>
                  </a:moveTo>
                  <a:lnTo>
                    <a:pt x="4315550" y="6246192"/>
                  </a:lnTo>
                  <a:lnTo>
                    <a:pt x="4315550" y="0"/>
                  </a:lnTo>
                  <a:lnTo>
                    <a:pt x="0" y="0"/>
                  </a:lnTo>
                  <a:lnTo>
                    <a:pt x="0" y="624619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5400000">
              <a:off x="8437512" y="-2220237"/>
              <a:ext cx="1805717" cy="6246192"/>
            </a:xfrm>
            <a:custGeom>
              <a:avLst/>
              <a:gdLst/>
              <a:ahLst/>
              <a:cxnLst/>
              <a:rect l="l" t="t" r="r" b="b"/>
              <a:pathLst>
                <a:path w="1805717" h="6246192">
                  <a:moveTo>
                    <a:pt x="0" y="0"/>
                  </a:moveTo>
                  <a:lnTo>
                    <a:pt x="1805717" y="0"/>
                  </a:lnTo>
                  <a:lnTo>
                    <a:pt x="1805717" y="6246192"/>
                  </a:lnTo>
                  <a:lnTo>
                    <a:pt x="0" y="6246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5400000">
              <a:off x="20141995" y="289596"/>
              <a:ext cx="1805717" cy="6246192"/>
            </a:xfrm>
            <a:custGeom>
              <a:avLst/>
              <a:gdLst/>
              <a:ahLst/>
              <a:cxnLst/>
              <a:rect l="l" t="t" r="r" b="b"/>
              <a:pathLst>
                <a:path w="1805717" h="6246192">
                  <a:moveTo>
                    <a:pt x="0" y="0"/>
                  </a:moveTo>
                  <a:lnTo>
                    <a:pt x="1805717" y="0"/>
                  </a:lnTo>
                  <a:lnTo>
                    <a:pt x="1805717" y="6246192"/>
                  </a:lnTo>
                  <a:lnTo>
                    <a:pt x="0" y="6246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060793" y="7462575"/>
            <a:ext cx="3996205" cy="989810"/>
            <a:chOff x="0" y="0"/>
            <a:chExt cx="5328274" cy="1319747"/>
          </a:xfrm>
        </p:grpSpPr>
        <p:sp>
          <p:nvSpPr>
            <p:cNvPr id="10" name="TextBox 10"/>
            <p:cNvSpPr txBox="1"/>
            <p:nvPr/>
          </p:nvSpPr>
          <p:spPr>
            <a:xfrm>
              <a:off x="619731" y="-57150"/>
              <a:ext cx="4708543" cy="1376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43"/>
                </a:lnSpc>
                <a:spcBef>
                  <a:spcPct val="0"/>
                </a:spcBef>
              </a:pPr>
              <a:r>
                <a:rPr lang="en-US" sz="30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8-Reconhecer a equipe: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543250"/>
              <a:ext cx="416522" cy="323012"/>
              <a:chOff x="0" y="0"/>
              <a:chExt cx="1048102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04810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048102" h="812800">
                    <a:moveTo>
                      <a:pt x="524051" y="0"/>
                    </a:moveTo>
                    <a:cubicBezTo>
                      <a:pt x="234626" y="0"/>
                      <a:pt x="0" y="181951"/>
                      <a:pt x="0" y="406400"/>
                    </a:cubicBezTo>
                    <a:cubicBezTo>
                      <a:pt x="0" y="630849"/>
                      <a:pt x="234626" y="812800"/>
                      <a:pt x="524051" y="812800"/>
                    </a:cubicBezTo>
                    <a:cubicBezTo>
                      <a:pt x="813477" y="812800"/>
                      <a:pt x="1048102" y="630849"/>
                      <a:pt x="1048102" y="406400"/>
                    </a:cubicBezTo>
                    <a:cubicBezTo>
                      <a:pt x="1048102" y="181951"/>
                      <a:pt x="813477" y="0"/>
                      <a:pt x="524051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98260" y="19050"/>
                <a:ext cx="851583" cy="717550"/>
              </a:xfrm>
              <a:prstGeom prst="rect">
                <a:avLst/>
              </a:prstGeom>
            </p:spPr>
            <p:txBody>
              <a:bodyPr lIns="91370" tIns="91370" rIns="91370" bIns="9137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14" name="TextBox 14"/>
          <p:cNvSpPr txBox="1"/>
          <p:nvPr/>
        </p:nvSpPr>
        <p:spPr>
          <a:xfrm>
            <a:off x="5774698" y="7180940"/>
            <a:ext cx="4173367" cy="127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0"/>
              </a:lnSpc>
              <a:spcBef>
                <a:spcPct val="0"/>
              </a:spcBef>
            </a:pP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Celebrar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as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conquistas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reconhecer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esforço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da equipe do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projeto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64617" y="1365713"/>
            <a:ext cx="3579896" cy="1523210"/>
            <a:chOff x="0" y="0"/>
            <a:chExt cx="4773195" cy="2030947"/>
          </a:xfrm>
        </p:grpSpPr>
        <p:sp>
          <p:nvSpPr>
            <p:cNvPr id="16" name="TextBox 16"/>
            <p:cNvSpPr txBox="1"/>
            <p:nvPr/>
          </p:nvSpPr>
          <p:spPr>
            <a:xfrm>
              <a:off x="480600" y="-57150"/>
              <a:ext cx="4292595" cy="2088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43"/>
                </a:lnSpc>
                <a:spcBef>
                  <a:spcPct val="0"/>
                </a:spcBef>
              </a:pPr>
              <a:r>
                <a:rPr lang="en-US" sz="30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7-Encerrar </a:t>
              </a:r>
              <a:r>
                <a:rPr lang="en-US" sz="3031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contratos</a:t>
              </a:r>
              <a:r>
                <a:rPr lang="en-US" sz="30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e </a:t>
              </a:r>
              <a:r>
                <a:rPr lang="en-US" sz="3031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finanças</a:t>
              </a:r>
              <a:r>
                <a:rPr lang="en-US" sz="30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: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543250"/>
              <a:ext cx="323012" cy="323012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91370" tIns="91370" rIns="91370" bIns="9137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20" name="TextBox 20"/>
          <p:cNvSpPr txBox="1"/>
          <p:nvPr/>
        </p:nvSpPr>
        <p:spPr>
          <a:xfrm>
            <a:off x="4159837" y="1286531"/>
            <a:ext cx="5428453" cy="2128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0"/>
              </a:lnSpc>
              <a:spcBef>
                <a:spcPct val="0"/>
              </a:spcBef>
            </a:pP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Finalizar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todos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contratos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com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fornecedores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parceiros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e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garantir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que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todas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as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questões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financeiras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faturas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pagamentos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estejam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resolvidas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33986" y="214379"/>
            <a:ext cx="14187385" cy="821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Por que é Importante Encerrar um Projeto?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16482181" y="-1316971"/>
            <a:ext cx="5594014" cy="5614430"/>
          </a:xfrm>
          <a:custGeom>
            <a:avLst/>
            <a:gdLst/>
            <a:ahLst/>
            <a:cxnLst/>
            <a:rect l="l" t="t" r="r" b="b"/>
            <a:pathLst>
              <a:path w="5594014" h="5614430">
                <a:moveTo>
                  <a:pt x="0" y="0"/>
                </a:moveTo>
                <a:lnTo>
                  <a:pt x="5594013" y="0"/>
                </a:lnTo>
                <a:lnTo>
                  <a:pt x="5594013" y="5614430"/>
                </a:lnTo>
                <a:lnTo>
                  <a:pt x="0" y="5614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94927" y="3896204"/>
            <a:ext cx="18125962" cy="3236663"/>
            <a:chOff x="0" y="0"/>
            <a:chExt cx="24167949" cy="4315551"/>
          </a:xfrm>
        </p:grpSpPr>
        <p:sp>
          <p:nvSpPr>
            <p:cNvPr id="5" name="Freeform 5"/>
            <p:cNvSpPr/>
            <p:nvPr/>
          </p:nvSpPr>
          <p:spPr>
            <a:xfrm rot="-5400000">
              <a:off x="965321" y="-965321"/>
              <a:ext cx="4315551" cy="6246192"/>
            </a:xfrm>
            <a:custGeom>
              <a:avLst/>
              <a:gdLst/>
              <a:ahLst/>
              <a:cxnLst/>
              <a:rect l="l" t="t" r="r" b="b"/>
              <a:pathLst>
                <a:path w="4315551" h="6246192">
                  <a:moveTo>
                    <a:pt x="0" y="0"/>
                  </a:moveTo>
                  <a:lnTo>
                    <a:pt x="4315550" y="0"/>
                  </a:lnTo>
                  <a:lnTo>
                    <a:pt x="4315550" y="6246192"/>
                  </a:lnTo>
                  <a:lnTo>
                    <a:pt x="0" y="6246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 flipV="1">
              <a:off x="13370952" y="-965321"/>
              <a:ext cx="4315551" cy="6246192"/>
            </a:xfrm>
            <a:custGeom>
              <a:avLst/>
              <a:gdLst/>
              <a:ahLst/>
              <a:cxnLst/>
              <a:rect l="l" t="t" r="r" b="b"/>
              <a:pathLst>
                <a:path w="4315551" h="6246192">
                  <a:moveTo>
                    <a:pt x="0" y="6246192"/>
                  </a:moveTo>
                  <a:lnTo>
                    <a:pt x="4315550" y="6246192"/>
                  </a:lnTo>
                  <a:lnTo>
                    <a:pt x="4315550" y="0"/>
                  </a:lnTo>
                  <a:lnTo>
                    <a:pt x="0" y="0"/>
                  </a:lnTo>
                  <a:lnTo>
                    <a:pt x="0" y="624619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5400000">
              <a:off x="8437512" y="-2220237"/>
              <a:ext cx="1805717" cy="6246192"/>
            </a:xfrm>
            <a:custGeom>
              <a:avLst/>
              <a:gdLst/>
              <a:ahLst/>
              <a:cxnLst/>
              <a:rect l="l" t="t" r="r" b="b"/>
              <a:pathLst>
                <a:path w="1805717" h="6246192">
                  <a:moveTo>
                    <a:pt x="0" y="0"/>
                  </a:moveTo>
                  <a:lnTo>
                    <a:pt x="1805717" y="0"/>
                  </a:lnTo>
                  <a:lnTo>
                    <a:pt x="1805717" y="6246192"/>
                  </a:lnTo>
                  <a:lnTo>
                    <a:pt x="0" y="6246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5400000">
              <a:off x="20141995" y="289596"/>
              <a:ext cx="1805717" cy="6246192"/>
            </a:xfrm>
            <a:custGeom>
              <a:avLst/>
              <a:gdLst/>
              <a:ahLst/>
              <a:cxnLst/>
              <a:rect l="l" t="t" r="r" b="b"/>
              <a:pathLst>
                <a:path w="1805717" h="6246192">
                  <a:moveTo>
                    <a:pt x="0" y="0"/>
                  </a:moveTo>
                  <a:lnTo>
                    <a:pt x="1805717" y="0"/>
                  </a:lnTo>
                  <a:lnTo>
                    <a:pt x="1805717" y="6246192"/>
                  </a:lnTo>
                  <a:lnTo>
                    <a:pt x="0" y="6246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45469" y="6850665"/>
            <a:ext cx="4090400" cy="989810"/>
            <a:chOff x="0" y="0"/>
            <a:chExt cx="5453867" cy="1319747"/>
          </a:xfrm>
        </p:grpSpPr>
        <p:sp>
          <p:nvSpPr>
            <p:cNvPr id="10" name="TextBox 10"/>
            <p:cNvSpPr txBox="1"/>
            <p:nvPr/>
          </p:nvSpPr>
          <p:spPr>
            <a:xfrm>
              <a:off x="634339" y="-57150"/>
              <a:ext cx="4819528" cy="1376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43"/>
                </a:lnSpc>
                <a:spcBef>
                  <a:spcPct val="0"/>
                </a:spcBef>
              </a:pPr>
              <a:r>
                <a:rPr lang="en-US" sz="30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2-Aprendizado </a:t>
              </a:r>
              <a:r>
                <a:rPr lang="en-US" sz="3031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organizacional</a:t>
              </a:r>
              <a:r>
                <a:rPr lang="en-US" sz="30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: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543250"/>
              <a:ext cx="426340" cy="323012"/>
              <a:chOff x="0" y="0"/>
              <a:chExt cx="1072807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07280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072807" h="812800">
                    <a:moveTo>
                      <a:pt x="536404" y="0"/>
                    </a:moveTo>
                    <a:cubicBezTo>
                      <a:pt x="240156" y="0"/>
                      <a:pt x="0" y="181951"/>
                      <a:pt x="0" y="406400"/>
                    </a:cubicBezTo>
                    <a:cubicBezTo>
                      <a:pt x="0" y="630849"/>
                      <a:pt x="240156" y="812800"/>
                      <a:pt x="536404" y="812800"/>
                    </a:cubicBezTo>
                    <a:cubicBezTo>
                      <a:pt x="832651" y="812800"/>
                      <a:pt x="1072807" y="630849"/>
                      <a:pt x="1072807" y="406400"/>
                    </a:cubicBezTo>
                    <a:cubicBezTo>
                      <a:pt x="1072807" y="181951"/>
                      <a:pt x="832651" y="0"/>
                      <a:pt x="536404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100576" y="19050"/>
                <a:ext cx="871656" cy="717550"/>
              </a:xfrm>
              <a:prstGeom prst="rect">
                <a:avLst/>
              </a:prstGeom>
            </p:spPr>
            <p:txBody>
              <a:bodyPr lIns="91370" tIns="91370" rIns="91370" bIns="9137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14" name="TextBox 14"/>
          <p:cNvSpPr txBox="1"/>
          <p:nvPr/>
        </p:nvSpPr>
        <p:spPr>
          <a:xfrm>
            <a:off x="308308" y="7973825"/>
            <a:ext cx="4173367" cy="2128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0"/>
              </a:lnSpc>
              <a:spcBef>
                <a:spcPct val="0"/>
              </a:spcBef>
            </a:pP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lições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aprendidas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tornam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ativos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valiosos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para a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melhoria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contínua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dos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processos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gestão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projetos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empresa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64617" y="1365713"/>
            <a:ext cx="3579896" cy="989810"/>
            <a:chOff x="0" y="0"/>
            <a:chExt cx="4773195" cy="1319747"/>
          </a:xfrm>
        </p:grpSpPr>
        <p:sp>
          <p:nvSpPr>
            <p:cNvPr id="16" name="TextBox 16"/>
            <p:cNvSpPr txBox="1"/>
            <p:nvPr/>
          </p:nvSpPr>
          <p:spPr>
            <a:xfrm>
              <a:off x="480600" y="-57150"/>
              <a:ext cx="4292595" cy="1376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43"/>
                </a:lnSpc>
                <a:spcBef>
                  <a:spcPct val="0"/>
                </a:spcBef>
              </a:pPr>
              <a:r>
                <a:rPr lang="en-US" sz="30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1-Evitar </a:t>
              </a:r>
              <a:r>
                <a:rPr lang="en-US" sz="3031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pontas</a:t>
              </a:r>
              <a:r>
                <a:rPr lang="en-US" sz="30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3031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soltas</a:t>
              </a:r>
              <a:r>
                <a:rPr lang="en-US" sz="30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: 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543250"/>
              <a:ext cx="323012" cy="323012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91370" tIns="91370" rIns="91370" bIns="9137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20" name="TextBox 20"/>
          <p:cNvSpPr txBox="1"/>
          <p:nvPr/>
        </p:nvSpPr>
        <p:spPr>
          <a:xfrm>
            <a:off x="537161" y="2737277"/>
            <a:ext cx="3944513" cy="2139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0"/>
              </a:lnSpc>
              <a:spcBef>
                <a:spcPct val="0"/>
              </a:spcBef>
            </a:pP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Garante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que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todas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as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pendências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sejam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resolvidas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evitando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problemas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futuros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retrabalho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053724" y="1216410"/>
            <a:ext cx="3344186" cy="649696"/>
            <a:chOff x="0" y="0"/>
            <a:chExt cx="4458915" cy="866262"/>
          </a:xfrm>
        </p:grpSpPr>
        <p:sp>
          <p:nvSpPr>
            <p:cNvPr id="22" name="TextBox 22"/>
            <p:cNvSpPr txBox="1"/>
            <p:nvPr/>
          </p:nvSpPr>
          <p:spPr>
            <a:xfrm>
              <a:off x="480600" y="-57150"/>
              <a:ext cx="3978315" cy="665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43"/>
                </a:lnSpc>
                <a:spcBef>
                  <a:spcPct val="0"/>
                </a:spcBef>
              </a:pPr>
              <a:r>
                <a:rPr lang="en-US" sz="30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4-Eficiência: 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0" y="543250"/>
              <a:ext cx="323012" cy="323012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91370" tIns="91370" rIns="91370" bIns="9137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26" name="TextBox 26"/>
          <p:cNvSpPr txBox="1"/>
          <p:nvPr/>
        </p:nvSpPr>
        <p:spPr>
          <a:xfrm>
            <a:off x="5053724" y="2339679"/>
            <a:ext cx="5238700" cy="127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0"/>
              </a:lnSpc>
              <a:spcBef>
                <a:spcPct val="0"/>
              </a:spcBef>
            </a:pP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Libera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recursos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que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estavam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dedicados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projeto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outras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prioridades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organização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4935869" y="5294596"/>
            <a:ext cx="4931617" cy="954250"/>
            <a:chOff x="0" y="0"/>
            <a:chExt cx="6575490" cy="1272333"/>
          </a:xfrm>
        </p:grpSpPr>
        <p:sp>
          <p:nvSpPr>
            <p:cNvPr id="28" name="TextBox 28"/>
            <p:cNvSpPr txBox="1"/>
            <p:nvPr/>
          </p:nvSpPr>
          <p:spPr>
            <a:xfrm>
              <a:off x="684606" y="-57150"/>
              <a:ext cx="5890884" cy="132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  <a:spcBef>
                  <a:spcPct val="0"/>
                </a:spcBef>
              </a:pPr>
              <a:r>
                <a:rPr lang="en-US" sz="29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3-Responsabilização e </a:t>
              </a:r>
              <a:r>
                <a:rPr lang="en-US" sz="2931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transparência</a:t>
              </a:r>
              <a:r>
                <a:rPr lang="en-US" sz="29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::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0" y="543250"/>
              <a:ext cx="460125" cy="323012"/>
              <a:chOff x="0" y="0"/>
              <a:chExt cx="1157819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15781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57819" h="812800">
                    <a:moveTo>
                      <a:pt x="578910" y="0"/>
                    </a:moveTo>
                    <a:cubicBezTo>
                      <a:pt x="259187" y="0"/>
                      <a:pt x="0" y="181951"/>
                      <a:pt x="0" y="406400"/>
                    </a:cubicBezTo>
                    <a:cubicBezTo>
                      <a:pt x="0" y="630849"/>
                      <a:pt x="259187" y="812800"/>
                      <a:pt x="578910" y="812800"/>
                    </a:cubicBezTo>
                    <a:cubicBezTo>
                      <a:pt x="898633" y="812800"/>
                      <a:pt x="1157819" y="630849"/>
                      <a:pt x="1157819" y="406400"/>
                    </a:cubicBezTo>
                    <a:cubicBezTo>
                      <a:pt x="1157819" y="181951"/>
                      <a:pt x="898633" y="0"/>
                      <a:pt x="578910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108546" y="19050"/>
                <a:ext cx="940728" cy="717550"/>
              </a:xfrm>
              <a:prstGeom prst="rect">
                <a:avLst/>
              </a:prstGeom>
            </p:spPr>
            <p:txBody>
              <a:bodyPr lIns="91370" tIns="91370" rIns="91370" bIns="9137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32" name="TextBox 32"/>
          <p:cNvSpPr txBox="1"/>
          <p:nvPr/>
        </p:nvSpPr>
        <p:spPr>
          <a:xfrm>
            <a:off x="4935869" y="6498529"/>
            <a:ext cx="4931617" cy="170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0"/>
              </a:lnSpc>
              <a:spcBef>
                <a:spcPct val="0"/>
              </a:spcBef>
            </a:pP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Formaliza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aceitação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das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entregas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 o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cumprimento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dos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promovendo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prestação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4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contas</a:t>
            </a:r>
            <a:r>
              <a:rPr lang="en-US" sz="24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2318119" y="2522089"/>
            <a:ext cx="4153854" cy="954250"/>
            <a:chOff x="0" y="0"/>
            <a:chExt cx="5538471" cy="1272333"/>
          </a:xfrm>
        </p:grpSpPr>
        <p:sp>
          <p:nvSpPr>
            <p:cNvPr id="34" name="TextBox 34"/>
            <p:cNvSpPr txBox="1"/>
            <p:nvPr/>
          </p:nvSpPr>
          <p:spPr>
            <a:xfrm>
              <a:off x="649258" y="-57150"/>
              <a:ext cx="4889214" cy="132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  <a:spcBef>
                  <a:spcPct val="0"/>
                </a:spcBef>
              </a:pPr>
              <a:r>
                <a:rPr lang="en-US" sz="29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5-Segurança </a:t>
              </a:r>
              <a:r>
                <a:rPr lang="en-US" sz="2931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jurídica</a:t>
              </a:r>
              <a:r>
                <a:rPr lang="en-US" sz="2931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: 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0" y="543250"/>
              <a:ext cx="436367" cy="323012"/>
              <a:chOff x="0" y="0"/>
              <a:chExt cx="1098038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09803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098038" h="812800">
                    <a:moveTo>
                      <a:pt x="549019" y="0"/>
                    </a:moveTo>
                    <a:cubicBezTo>
                      <a:pt x="245804" y="0"/>
                      <a:pt x="0" y="181951"/>
                      <a:pt x="0" y="406400"/>
                    </a:cubicBezTo>
                    <a:cubicBezTo>
                      <a:pt x="0" y="630849"/>
                      <a:pt x="245804" y="812800"/>
                      <a:pt x="549019" y="812800"/>
                    </a:cubicBezTo>
                    <a:cubicBezTo>
                      <a:pt x="852234" y="812800"/>
                      <a:pt x="1098038" y="630849"/>
                      <a:pt x="1098038" y="406400"/>
                    </a:cubicBezTo>
                    <a:cubicBezTo>
                      <a:pt x="1098038" y="181951"/>
                      <a:pt x="852234" y="0"/>
                      <a:pt x="549019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102941" y="19050"/>
                <a:ext cx="892156" cy="717550"/>
              </a:xfrm>
              <a:prstGeom prst="rect">
                <a:avLst/>
              </a:prstGeom>
            </p:spPr>
            <p:txBody>
              <a:bodyPr lIns="91370" tIns="91370" rIns="91370" bIns="9137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38" name="TextBox 38"/>
          <p:cNvSpPr txBox="1"/>
          <p:nvPr/>
        </p:nvSpPr>
        <p:spPr>
          <a:xfrm>
            <a:off x="11702948" y="4239626"/>
            <a:ext cx="5969881" cy="116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0"/>
              </a:lnSpc>
              <a:spcBef>
                <a:spcPct val="0"/>
              </a:spcBef>
            </a:pP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encerramento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formal de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contratos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 a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documentação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completa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podem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prevenir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disputas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4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futuras</a:t>
            </a:r>
            <a:r>
              <a:rPr lang="en-US" sz="224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6" grpId="0"/>
      <p:bldP spid="32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13706221" y="5764907"/>
            <a:ext cx="7010908" cy="821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Nossos Valores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16482181" y="-1316971"/>
            <a:ext cx="5594014" cy="5614430"/>
          </a:xfrm>
          <a:custGeom>
            <a:avLst/>
            <a:gdLst/>
            <a:ahLst/>
            <a:cxnLst/>
            <a:rect l="l" t="t" r="r" b="b"/>
            <a:pathLst>
              <a:path w="5594014" h="5614430">
                <a:moveTo>
                  <a:pt x="0" y="0"/>
                </a:moveTo>
                <a:lnTo>
                  <a:pt x="5594013" y="0"/>
                </a:lnTo>
                <a:lnTo>
                  <a:pt x="5594013" y="5614430"/>
                </a:lnTo>
                <a:lnTo>
                  <a:pt x="0" y="5614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36088" y="4147716"/>
            <a:ext cx="7958278" cy="6178518"/>
          </a:xfrm>
          <a:custGeom>
            <a:avLst/>
            <a:gdLst/>
            <a:ahLst/>
            <a:cxnLst/>
            <a:rect l="l" t="t" r="r" b="b"/>
            <a:pathLst>
              <a:path w="7958278" h="6178518">
                <a:moveTo>
                  <a:pt x="0" y="0"/>
                </a:moveTo>
                <a:lnTo>
                  <a:pt x="7958278" y="0"/>
                </a:lnTo>
                <a:lnTo>
                  <a:pt x="7958278" y="6178518"/>
                </a:lnTo>
                <a:lnTo>
                  <a:pt x="0" y="6178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84302" y="1970266"/>
            <a:ext cx="9450706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É a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avaliação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sistemática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do que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foi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alcançado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versus o que se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esperava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alcançar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42540" y="800423"/>
            <a:ext cx="10798629" cy="456554"/>
            <a:chOff x="0" y="0"/>
            <a:chExt cx="14398172" cy="608739"/>
          </a:xfrm>
        </p:grpSpPr>
        <p:sp>
          <p:nvSpPr>
            <p:cNvPr id="7" name="TextBox 7"/>
            <p:cNvSpPr txBox="1"/>
            <p:nvPr/>
          </p:nvSpPr>
          <p:spPr>
            <a:xfrm>
              <a:off x="338074" y="-57150"/>
              <a:ext cx="14060098" cy="665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35"/>
                </a:lnSpc>
                <a:spcBef>
                  <a:spcPct val="0"/>
                </a:spcBef>
              </a:pPr>
              <a:r>
                <a:rPr lang="en-US" sz="3025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Análise</a:t>
              </a:r>
              <a:r>
                <a:rPr lang="en-US" sz="3025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de </a:t>
              </a:r>
              <a:r>
                <a:rPr lang="en-US" sz="3025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Resultados</a:t>
              </a:r>
              <a:endParaRPr lang="en-US" sz="3025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304369"/>
              <a:ext cx="179588" cy="179588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7"/>
                  </a:lnSpc>
                </a:pPr>
                <a:endParaRPr/>
              </a:p>
            </p:txBody>
          </p:sp>
        </p:grpSp>
      </p:grpSp>
      <p:sp>
        <p:nvSpPr>
          <p:cNvPr id="11" name="TextBox 11"/>
          <p:cNvSpPr txBox="1"/>
          <p:nvPr/>
        </p:nvSpPr>
        <p:spPr>
          <a:xfrm>
            <a:off x="1242540" y="3420006"/>
            <a:ext cx="9053679" cy="140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É o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momento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olhar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dados, as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métricas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definidos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inicialmente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para o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projeto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iniciativa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verificar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eles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foram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atingidos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584302" y="3904811"/>
            <a:ext cx="134691" cy="13469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128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7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90664" y="5334162"/>
            <a:ext cx="6976762" cy="18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Métricas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Qualitativas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Quantitativas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Ex: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satisfação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dos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colaboradores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redução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turnover,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aumento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produtividade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custo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contratação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84302" y="5856293"/>
            <a:ext cx="134691" cy="13469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128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7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60551" y="7791914"/>
            <a:ext cx="6436987" cy="140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Lições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Aprendidas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A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importância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documentar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 que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funcionou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bem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o que não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funcionou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quê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718993" y="7772193"/>
            <a:ext cx="134691" cy="13469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12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7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5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6482181" y="-1316971"/>
            <a:ext cx="5594014" cy="5614430"/>
          </a:xfrm>
          <a:custGeom>
            <a:avLst/>
            <a:gdLst/>
            <a:ahLst/>
            <a:cxnLst/>
            <a:rect l="l" t="t" r="r" b="b"/>
            <a:pathLst>
              <a:path w="5594014" h="5614430">
                <a:moveTo>
                  <a:pt x="0" y="0"/>
                </a:moveTo>
                <a:lnTo>
                  <a:pt x="5594013" y="0"/>
                </a:lnTo>
                <a:lnTo>
                  <a:pt x="5594013" y="5614430"/>
                </a:lnTo>
                <a:lnTo>
                  <a:pt x="0" y="5614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522422" y="6184319"/>
            <a:ext cx="7667055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Conformidade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base para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políticas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história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iniciativas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522422" y="5567629"/>
            <a:ext cx="6976762" cy="456554"/>
            <a:chOff x="0" y="0"/>
            <a:chExt cx="9302349" cy="608739"/>
          </a:xfrm>
        </p:grpSpPr>
        <p:sp>
          <p:nvSpPr>
            <p:cNvPr id="5" name="TextBox 5"/>
            <p:cNvSpPr txBox="1"/>
            <p:nvPr/>
          </p:nvSpPr>
          <p:spPr>
            <a:xfrm>
              <a:off x="338074" y="-57150"/>
              <a:ext cx="8964275" cy="665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35"/>
                </a:lnSpc>
                <a:spcBef>
                  <a:spcPct val="0"/>
                </a:spcBef>
              </a:pPr>
              <a:r>
                <a:rPr lang="en-US" sz="3025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Importância</a:t>
              </a:r>
              <a:r>
                <a:rPr lang="en-US" sz="3025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para RH: 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0" y="304369"/>
              <a:ext cx="179588" cy="179588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7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026473" y="5271464"/>
            <a:ext cx="9008513" cy="4995630"/>
          </a:xfrm>
          <a:custGeom>
            <a:avLst/>
            <a:gdLst/>
            <a:ahLst/>
            <a:cxnLst/>
            <a:rect l="l" t="t" r="r" b="b"/>
            <a:pathLst>
              <a:path w="9008513" h="4995630">
                <a:moveTo>
                  <a:pt x="0" y="0"/>
                </a:moveTo>
                <a:lnTo>
                  <a:pt x="9008513" y="0"/>
                </a:lnTo>
                <a:lnTo>
                  <a:pt x="9008513" y="4995630"/>
                </a:lnTo>
                <a:lnTo>
                  <a:pt x="0" y="49956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866612" y="553341"/>
            <a:ext cx="13311621" cy="554060"/>
            <a:chOff x="0" y="0"/>
            <a:chExt cx="17748828" cy="73874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418159"/>
              <a:ext cx="263244" cy="189157"/>
              <a:chOff x="0" y="0"/>
              <a:chExt cx="113115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3115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31150" h="812800">
                    <a:moveTo>
                      <a:pt x="565575" y="0"/>
                    </a:moveTo>
                    <a:cubicBezTo>
                      <a:pt x="253217" y="0"/>
                      <a:pt x="0" y="181951"/>
                      <a:pt x="0" y="406400"/>
                    </a:cubicBezTo>
                    <a:cubicBezTo>
                      <a:pt x="0" y="630849"/>
                      <a:pt x="253217" y="812800"/>
                      <a:pt x="565575" y="812800"/>
                    </a:cubicBezTo>
                    <a:cubicBezTo>
                      <a:pt x="877934" y="812800"/>
                      <a:pt x="1131150" y="630849"/>
                      <a:pt x="1131150" y="406400"/>
                    </a:cubicBezTo>
                    <a:cubicBezTo>
                      <a:pt x="1131150" y="181951"/>
                      <a:pt x="877934" y="0"/>
                      <a:pt x="565575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106045" y="28575"/>
                <a:ext cx="919059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7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495557" y="-66675"/>
              <a:ext cx="17253270" cy="805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61"/>
                </a:lnSpc>
                <a:spcBef>
                  <a:spcPct val="0"/>
                </a:spcBef>
              </a:pPr>
              <a:r>
                <a:rPr lang="en-US" sz="3686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Documentação</a:t>
              </a:r>
              <a:r>
                <a:rPr lang="en-US" sz="3686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do </a:t>
              </a:r>
              <a:r>
                <a:rPr lang="en-US" sz="3686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Encerramento</a:t>
              </a:r>
              <a:r>
                <a:rPr lang="en-US" sz="3686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do </a:t>
              </a:r>
              <a:r>
                <a:rPr lang="en-US" sz="3686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Projeto</a:t>
              </a:r>
              <a:endParaRPr lang="en-US" sz="3686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600901" y="1490244"/>
            <a:ext cx="9081314" cy="456554"/>
            <a:chOff x="0" y="0"/>
            <a:chExt cx="12108419" cy="60873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304369"/>
              <a:ext cx="179588" cy="179588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7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338074" y="-57150"/>
              <a:ext cx="11770345" cy="665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35"/>
                </a:lnSpc>
                <a:spcBef>
                  <a:spcPct val="0"/>
                </a:spcBef>
              </a:pPr>
              <a:r>
                <a:rPr lang="en-US" sz="3025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 que </a:t>
              </a:r>
              <a:r>
                <a:rPr lang="en-US" sz="3025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documentar</a:t>
              </a:r>
              <a:r>
                <a:rPr lang="en-US" sz="3025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e </a:t>
              </a:r>
              <a:r>
                <a:rPr lang="en-US" sz="3025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por</a:t>
              </a:r>
              <a:r>
                <a:rPr lang="en-US" sz="3025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3025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quê</a:t>
              </a:r>
              <a:r>
                <a:rPr lang="en-US" sz="3025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: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716268" y="7997556"/>
            <a:ext cx="134691" cy="13469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12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7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272323" y="2144354"/>
            <a:ext cx="10738480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Registro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histórico, base para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auditorias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referência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projetos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futuros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conhecimento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organizacional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848398" y="4022356"/>
            <a:ext cx="8954170" cy="135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Relatório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final do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projeto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termo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encerramento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registro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lições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aprendidas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arquivos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comunicação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4275177" y="3421339"/>
            <a:ext cx="9081314" cy="456554"/>
            <a:chOff x="0" y="0"/>
            <a:chExt cx="12108419" cy="60873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304369"/>
              <a:ext cx="179588" cy="179588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7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338074" y="-57150"/>
              <a:ext cx="11770345" cy="665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35"/>
                </a:lnSpc>
                <a:spcBef>
                  <a:spcPct val="0"/>
                </a:spcBef>
              </a:pPr>
              <a:r>
                <a:rPr lang="en-US" sz="3025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Tipos</a:t>
              </a:r>
              <a:r>
                <a:rPr lang="en-US" sz="3025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de </a:t>
              </a:r>
              <a:r>
                <a:rPr lang="en-US" sz="3025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Documentos</a:t>
              </a:r>
              <a:r>
                <a:rPr lang="en-US" sz="3025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de </a:t>
              </a:r>
              <a:r>
                <a:rPr lang="en-US" sz="3025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Encerramento</a:t>
              </a:r>
              <a:r>
                <a:rPr lang="en-US" sz="3025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5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6482181" y="-1316971"/>
            <a:ext cx="5594014" cy="5614430"/>
          </a:xfrm>
          <a:custGeom>
            <a:avLst/>
            <a:gdLst/>
            <a:ahLst/>
            <a:cxnLst/>
            <a:rect l="l" t="t" r="r" b="b"/>
            <a:pathLst>
              <a:path w="5594014" h="5614430">
                <a:moveTo>
                  <a:pt x="0" y="0"/>
                </a:moveTo>
                <a:lnTo>
                  <a:pt x="5594013" y="0"/>
                </a:lnTo>
                <a:lnTo>
                  <a:pt x="5594013" y="5614430"/>
                </a:lnTo>
                <a:lnTo>
                  <a:pt x="0" y="5614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 rot="-5400000">
            <a:off x="13029191" y="5406014"/>
            <a:ext cx="8094456" cy="45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  <a:spcBef>
                <a:spcPct val="0"/>
              </a:spcBef>
            </a:pPr>
            <a:r>
              <a:rPr lang="en-US" sz="27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 que vocês pode esperar de nós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5911" y="6484975"/>
            <a:ext cx="8050182" cy="181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projeto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foi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finalizado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dentro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do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cronograma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 do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orçamento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previstos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Desvios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significativos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devem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ser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analisados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entender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suas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causas</a:t>
            </a:r>
            <a:r>
              <a:rPr lang="en-US" sz="25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87907" y="5933171"/>
            <a:ext cx="7465018" cy="456554"/>
            <a:chOff x="0" y="0"/>
            <a:chExt cx="9953357" cy="608739"/>
          </a:xfrm>
        </p:grpSpPr>
        <p:sp>
          <p:nvSpPr>
            <p:cNvPr id="6" name="TextBox 6"/>
            <p:cNvSpPr txBox="1"/>
            <p:nvPr/>
          </p:nvSpPr>
          <p:spPr>
            <a:xfrm>
              <a:off x="338074" y="-57150"/>
              <a:ext cx="9615283" cy="665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35"/>
                </a:lnSpc>
                <a:spcBef>
                  <a:spcPct val="0"/>
                </a:spcBef>
              </a:pPr>
              <a:r>
                <a:rPr lang="en-US" sz="3025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Prazo</a:t>
              </a:r>
              <a:r>
                <a:rPr lang="en-US" sz="3025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e </a:t>
              </a:r>
              <a:r>
                <a:rPr lang="en-US" sz="3025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Orçamento</a:t>
              </a:r>
              <a:r>
                <a:rPr lang="en-US" sz="3025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: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304369"/>
              <a:ext cx="179588" cy="179588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7"/>
                  </a:lnSpc>
                </a:pPr>
                <a:endParaRPr/>
              </a:p>
            </p:txBody>
          </p:sp>
        </p:grpSp>
      </p:grpSp>
      <p:sp>
        <p:nvSpPr>
          <p:cNvPr id="10" name="TextBox 10"/>
          <p:cNvSpPr txBox="1"/>
          <p:nvPr/>
        </p:nvSpPr>
        <p:spPr>
          <a:xfrm>
            <a:off x="1028700" y="4382501"/>
            <a:ext cx="11009558" cy="140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Reconhecimento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individual e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coletivo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feedback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construtivo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Exemplos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Avaliação 360°, feedback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estruturado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26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7852925" y="5143500"/>
            <a:ext cx="8370667" cy="5205033"/>
          </a:xfrm>
          <a:custGeom>
            <a:avLst/>
            <a:gdLst/>
            <a:ahLst/>
            <a:cxnLst/>
            <a:rect l="l" t="t" r="r" b="b"/>
            <a:pathLst>
              <a:path w="8370667" h="5205033">
                <a:moveTo>
                  <a:pt x="0" y="0"/>
                </a:moveTo>
                <a:lnTo>
                  <a:pt x="8370666" y="0"/>
                </a:lnTo>
                <a:lnTo>
                  <a:pt x="8370666" y="5205033"/>
                </a:lnTo>
                <a:lnTo>
                  <a:pt x="0" y="5205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4948340" y="1753485"/>
            <a:ext cx="9081314" cy="456554"/>
            <a:chOff x="0" y="0"/>
            <a:chExt cx="12108419" cy="608739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304369"/>
              <a:ext cx="179588" cy="179588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7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338074" y="-57150"/>
              <a:ext cx="11770345" cy="665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35"/>
                </a:lnSpc>
                <a:spcBef>
                  <a:spcPct val="0"/>
                </a:spcBef>
              </a:pPr>
              <a:r>
                <a:rPr lang="en-US" sz="3025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Avaliação do </a:t>
              </a:r>
              <a:r>
                <a:rPr lang="en-US" sz="3025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Projeto</a:t>
              </a:r>
              <a:r>
                <a:rPr lang="en-US" sz="3025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: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3830697"/>
            <a:ext cx="9081314" cy="456554"/>
            <a:chOff x="0" y="0"/>
            <a:chExt cx="12108419" cy="608739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304369"/>
              <a:ext cx="179588" cy="179588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128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7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338074" y="-57150"/>
              <a:ext cx="11770345" cy="665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35"/>
                </a:lnSpc>
                <a:spcBef>
                  <a:spcPct val="0"/>
                </a:spcBef>
              </a:pPr>
              <a:r>
                <a:rPr lang="en-US" sz="3025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Avaliação da Equipe: 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404891" y="2282810"/>
            <a:ext cx="12982633" cy="140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Comparação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com o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planejamento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inicial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escopo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prazo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custo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qualidade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</a:p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Ferramentas: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Relatórios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desvio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KPIs do </a:t>
            </a:r>
            <a:r>
              <a:rPr lang="en-US" sz="26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projeto</a:t>
            </a:r>
            <a:r>
              <a:rPr lang="en-US" sz="2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26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805041" y="412749"/>
            <a:ext cx="11655290" cy="615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Avaliação do Desempenho do Projeto e da Equipe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5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28341" y="3228038"/>
            <a:ext cx="201082" cy="20108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12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75840" tIns="75840" rIns="75840" bIns="7584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41495" y="1139963"/>
            <a:ext cx="14921485" cy="208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5"/>
              </a:lnSpc>
            </a:pPr>
            <a:r>
              <a:rPr lang="en-US" sz="65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Reconhecimento e Celebração do Sucesso do Projeto </a:t>
            </a:r>
          </a:p>
        </p:txBody>
      </p:sp>
      <p:sp>
        <p:nvSpPr>
          <p:cNvPr id="6" name="Freeform 6"/>
          <p:cNvSpPr/>
          <p:nvPr/>
        </p:nvSpPr>
        <p:spPr>
          <a:xfrm rot="5400000">
            <a:off x="-3088319" y="6353082"/>
            <a:ext cx="5594014" cy="5614430"/>
          </a:xfrm>
          <a:custGeom>
            <a:avLst/>
            <a:gdLst/>
            <a:ahLst/>
            <a:cxnLst/>
            <a:rect l="l" t="t" r="r" b="b"/>
            <a:pathLst>
              <a:path w="5594014" h="5614430">
                <a:moveTo>
                  <a:pt x="0" y="0"/>
                </a:moveTo>
                <a:lnTo>
                  <a:pt x="5594013" y="0"/>
                </a:lnTo>
                <a:lnTo>
                  <a:pt x="5594013" y="5614430"/>
                </a:lnTo>
                <a:lnTo>
                  <a:pt x="0" y="5614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5624006" y="-1608378"/>
            <a:ext cx="5594014" cy="5614430"/>
          </a:xfrm>
          <a:custGeom>
            <a:avLst/>
            <a:gdLst/>
            <a:ahLst/>
            <a:cxnLst/>
            <a:rect l="l" t="t" r="r" b="b"/>
            <a:pathLst>
              <a:path w="5594014" h="5614430">
                <a:moveTo>
                  <a:pt x="0" y="0"/>
                </a:moveTo>
                <a:lnTo>
                  <a:pt x="5594014" y="0"/>
                </a:lnTo>
                <a:lnTo>
                  <a:pt x="5594014" y="5614430"/>
                </a:lnTo>
                <a:lnTo>
                  <a:pt x="0" y="5614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858553" y="3919644"/>
            <a:ext cx="12570894" cy="3713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Por que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celebrar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Motivação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engajamento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reforço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da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cultura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de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sucesso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</a:p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Formas de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Reconhecimento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em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RH:</a:t>
            </a:r>
          </a:p>
          <a:p>
            <a:pPr marL="457200" indent="-457200" algn="just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Formal: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Bônus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promoções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certificados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menção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em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comunicados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internos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</a:p>
          <a:p>
            <a:pPr marL="457200" indent="-457200" algn="just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Informal: Eventos de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celebração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almoços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de equipe,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agradecimentos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públicos</a:t>
            </a:r>
            <a:r>
              <a:rPr lang="en-US" sz="29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677</Words>
  <Application>Microsoft Office PowerPoint</Application>
  <PresentationFormat>Personalizar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Calibri</vt:lpstr>
      <vt:lpstr>Chau Philomene</vt:lpstr>
      <vt:lpstr>Codec Pro</vt:lpstr>
      <vt:lpstr>Arial</vt:lpstr>
      <vt:lpstr>Ubuntu</vt:lpstr>
      <vt:lpstr>Montserrat</vt:lpstr>
      <vt:lpstr>Montserrat Bold</vt:lpstr>
      <vt:lpstr>League Spartan</vt:lpstr>
      <vt:lpstr>Ubuntu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 de Encerramento de Projetos</dc:title>
  <cp:lastModifiedBy>robson antonio tavares costa</cp:lastModifiedBy>
  <cp:revision>3</cp:revision>
  <dcterms:created xsi:type="dcterms:W3CDTF">2006-08-16T00:00:00Z</dcterms:created>
  <dcterms:modified xsi:type="dcterms:W3CDTF">2025-06-10T15:16:22Z</dcterms:modified>
  <dc:identifier>DAGp9spF_TQ</dc:identifier>
</cp:coreProperties>
</file>