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18288000" cy="10287000"/>
  <p:notesSz cx="6858000" cy="9144000"/>
  <p:embeddedFontLst>
    <p:embeddedFont>
      <p:font typeface="Articulat Bold" panose="020B0604020202020204" charset="0"/>
      <p:regular r:id="rId21"/>
    </p:embeddedFont>
    <p:embeddedFont>
      <p:font typeface="Courier Prime" panose="020B0604020202020204" charset="0"/>
      <p:regular r:id="rId22"/>
    </p:embeddedFont>
    <p:embeddedFont>
      <p:font typeface="Courier Prime Bold" panose="020B0604020202020204" charset="0"/>
      <p:regular r:id="rId23"/>
    </p:embeddedFont>
    <p:embeddedFont>
      <p:font typeface="Nourd Bold" panose="020B060402020202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charset="0"/>
      <p:regular r:id="rId29"/>
    </p:embeddedFont>
    <p:embeddedFont>
      <p:font typeface="Ribeye" panose="020B0604020202020204" charset="0"/>
      <p:regular r:id="rId30"/>
    </p:embeddedFont>
    <p:embeddedFont>
      <p:font typeface="Rubik" panose="020B0604020202020204" charset="-79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sv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sv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934932"/>
            <a:ext cx="19635953" cy="8104293"/>
          </a:xfrm>
          <a:custGeom>
            <a:avLst/>
            <a:gdLst/>
            <a:ahLst/>
            <a:cxnLst/>
            <a:rect l="l" t="t" r="r" b="b"/>
            <a:pathLst>
              <a:path w="19635953" h="8104293">
                <a:moveTo>
                  <a:pt x="19635953" y="0"/>
                </a:moveTo>
                <a:lnTo>
                  <a:pt x="0" y="0"/>
                </a:lnTo>
                <a:lnTo>
                  <a:pt x="0" y="8104293"/>
                </a:lnTo>
                <a:lnTo>
                  <a:pt x="19635953" y="8104293"/>
                </a:lnTo>
                <a:lnTo>
                  <a:pt x="196359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2533" y="473247"/>
            <a:ext cx="11075057" cy="545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186"/>
              </a:lnSpc>
              <a:spcBef>
                <a:spcPct val="0"/>
              </a:spcBef>
            </a:pPr>
            <a:r>
              <a:rPr lang="en-US" sz="13135" b="1" spc="-131" dirty="0">
                <a:solidFill>
                  <a:srgbClr val="000000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MODELOS DE GESTÃO DE PROJETOS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2086" y="5997906"/>
            <a:ext cx="11075057" cy="25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35"/>
              </a:lnSpc>
              <a:spcBef>
                <a:spcPct val="0"/>
              </a:spcBef>
            </a:pPr>
            <a:r>
              <a:rPr lang="en-US" sz="6236" b="1" spc="-62" dirty="0">
                <a:solidFill>
                  <a:srgbClr val="000000"/>
                </a:solidFill>
                <a:latin typeface="Articulat Bold"/>
                <a:ea typeface="Articulat Bold"/>
                <a:cs typeface="Articulat Bold"/>
                <a:sym typeface="Articulat Bold"/>
              </a:rPr>
              <a:t>METODOLOGIAS ÁGEIS E TRADICIONAIS DE GESTÃO DE PROJETOS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31896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63061" y="27284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3"/>
                </a:lnTo>
                <a:lnTo>
                  <a:pt x="0" y="911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90259" y="1162442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69407" y="1295257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46805" y="1925011"/>
            <a:ext cx="5421568" cy="690018"/>
          </a:xfrm>
          <a:custGeom>
            <a:avLst/>
            <a:gdLst/>
            <a:ahLst/>
            <a:cxnLst/>
            <a:rect l="l" t="t" r="r" b="b"/>
            <a:pathLst>
              <a:path w="5421568" h="690018">
                <a:moveTo>
                  <a:pt x="0" y="0"/>
                </a:moveTo>
                <a:lnTo>
                  <a:pt x="5421568" y="0"/>
                </a:lnTo>
                <a:lnTo>
                  <a:pt x="5421568" y="690017"/>
                </a:lnTo>
                <a:lnTo>
                  <a:pt x="0" y="690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72631" y="3593599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024472" y="2179692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8544981" y="1897864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7" y="0"/>
                </a:lnTo>
                <a:lnTo>
                  <a:pt x="255577" y="927325"/>
                </a:lnTo>
                <a:lnTo>
                  <a:pt x="0" y="9273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775728" y="2184295"/>
            <a:ext cx="524038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Entrega contínua de valor ao cliente.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72493" y="3803319"/>
            <a:ext cx="4901293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Maior satisfação da equipe e do cliente.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 rot="1981300">
            <a:off x="1134807" y="5659378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88514" y="1949832"/>
            <a:ext cx="7324518" cy="63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1"/>
              </a:lnSpc>
              <a:spcBef>
                <a:spcPct val="0"/>
              </a:spcBef>
            </a:pPr>
            <a:r>
              <a:rPr lang="en-US" sz="46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VANTAGENS: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72923" y="1381152"/>
            <a:ext cx="4692246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Maior flexibilidade e adaptabilidade.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57670" y="4987214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46493" y="4987214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192072" y="4537644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3"/>
                </a:lnTo>
                <a:lnTo>
                  <a:pt x="0" y="911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093064" y="5564237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872212" y="5697052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862413" y="6689562"/>
            <a:ext cx="6509650" cy="828501"/>
          </a:xfrm>
          <a:custGeom>
            <a:avLst/>
            <a:gdLst/>
            <a:ahLst/>
            <a:cxnLst/>
            <a:rect l="l" t="t" r="r" b="b"/>
            <a:pathLst>
              <a:path w="6509650" h="828501">
                <a:moveTo>
                  <a:pt x="0" y="0"/>
                </a:moveTo>
                <a:lnTo>
                  <a:pt x="6509650" y="0"/>
                </a:lnTo>
                <a:lnTo>
                  <a:pt x="6509650" y="828501"/>
                </a:lnTo>
                <a:lnTo>
                  <a:pt x="0" y="828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375436" y="7995394"/>
            <a:ext cx="5201156" cy="661965"/>
          </a:xfrm>
          <a:custGeom>
            <a:avLst/>
            <a:gdLst/>
            <a:ahLst/>
            <a:cxnLst/>
            <a:rect l="l" t="t" r="r" b="b"/>
            <a:pathLst>
              <a:path w="5201156" h="661965">
                <a:moveTo>
                  <a:pt x="0" y="0"/>
                </a:moveTo>
                <a:lnTo>
                  <a:pt x="5201155" y="0"/>
                </a:lnTo>
                <a:lnTo>
                  <a:pt x="5201155" y="661965"/>
                </a:lnTo>
                <a:lnTo>
                  <a:pt x="0" y="6619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5632222">
            <a:off x="7427277" y="6581487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5632222">
            <a:off x="8947786" y="6678312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7" y="0"/>
                </a:lnTo>
                <a:lnTo>
                  <a:pt x="255577" y="927324"/>
                </a:lnTo>
                <a:lnTo>
                  <a:pt x="0" y="9273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0327980" y="6776368"/>
            <a:ext cx="5578515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Pode ser difícil de implementar em projetos complexos ou com equipes grandes.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75298" y="8205114"/>
            <a:ext cx="5670182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Exige mudança de cultura na organização.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91319" y="6375122"/>
            <a:ext cx="7324518" cy="56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1"/>
              </a:lnSpc>
              <a:spcBef>
                <a:spcPct val="0"/>
              </a:spcBef>
            </a:pPr>
            <a:r>
              <a:rPr lang="en-US" sz="39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DESVANTAGENS: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75728" y="5611327"/>
            <a:ext cx="4077619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Requer maior envolvimento do cliente.</a:t>
            </a:r>
          </a:p>
        </p:txBody>
      </p:sp>
      <p:sp>
        <p:nvSpPr>
          <p:cNvPr id="33" name="Freeform 33"/>
          <p:cNvSpPr/>
          <p:nvPr/>
        </p:nvSpPr>
        <p:spPr>
          <a:xfrm>
            <a:off x="9545001" y="2759305"/>
            <a:ext cx="5421568" cy="690018"/>
          </a:xfrm>
          <a:custGeom>
            <a:avLst/>
            <a:gdLst/>
            <a:ahLst/>
            <a:cxnLst/>
            <a:rect l="l" t="t" r="r" b="b"/>
            <a:pathLst>
              <a:path w="5421568" h="690018">
                <a:moveTo>
                  <a:pt x="0" y="0"/>
                </a:moveTo>
                <a:lnTo>
                  <a:pt x="5421568" y="0"/>
                </a:lnTo>
                <a:lnTo>
                  <a:pt x="5421568" y="690018"/>
                </a:lnTo>
                <a:lnTo>
                  <a:pt x="0" y="690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9862413" y="2983851"/>
            <a:ext cx="524038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Melhor comunicação e colaboração.</a:t>
            </a:r>
          </a:p>
        </p:txBody>
      </p:sp>
      <p:sp>
        <p:nvSpPr>
          <p:cNvPr id="35" name="Freeform 35"/>
          <p:cNvSpPr/>
          <p:nvPr/>
        </p:nvSpPr>
        <p:spPr>
          <a:xfrm rot="5632222">
            <a:off x="8476555" y="2889858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8" y="0"/>
                </a:lnTo>
                <a:lnTo>
                  <a:pt x="255578" y="927325"/>
                </a:lnTo>
                <a:lnTo>
                  <a:pt x="0" y="9273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91625"/>
            <a:ext cx="18288000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3883078"/>
            <a:ext cx="16230600" cy="4762"/>
          </a:xfrm>
          <a:prstGeom prst="line">
            <a:avLst/>
          </a:prstGeom>
          <a:ln w="19050" cap="rnd">
            <a:solidFill>
              <a:srgbClr val="FFFFFF">
                <a:alpha val="2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6941" y="355021"/>
            <a:ext cx="15596535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b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Metodologias Ágeis (Kanban)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9315" y="2225093"/>
            <a:ext cx="5490738" cy="325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Metodologia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ágil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utiliza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um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quadro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visual (Kanban Board) para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gerenciar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fluxo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85751" y="2225093"/>
            <a:ext cx="5490738" cy="325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Foco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visualização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das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tarefas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limitação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progresso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(WIP) 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melhoria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contínua</a:t>
            </a:r>
            <a:endParaRPr lang="en-US" sz="37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97262" y="2220331"/>
            <a:ext cx="5490738" cy="194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Permite identificar gargalos e otimizar o fluxo de trabalho.</a:t>
            </a:r>
          </a:p>
        </p:txBody>
      </p:sp>
      <p:sp>
        <p:nvSpPr>
          <p:cNvPr id="8" name="Freeform 8"/>
          <p:cNvSpPr/>
          <p:nvPr/>
        </p:nvSpPr>
        <p:spPr>
          <a:xfrm>
            <a:off x="2641235" y="6966075"/>
            <a:ext cx="13005531" cy="2292225"/>
          </a:xfrm>
          <a:custGeom>
            <a:avLst/>
            <a:gdLst/>
            <a:ahLst/>
            <a:cxnLst/>
            <a:rect l="l" t="t" r="r" b="b"/>
            <a:pathLst>
              <a:path w="13005531" h="2292225">
                <a:moveTo>
                  <a:pt x="0" y="0"/>
                </a:moveTo>
                <a:lnTo>
                  <a:pt x="13005530" y="0"/>
                </a:lnTo>
                <a:lnTo>
                  <a:pt x="13005530" y="2292225"/>
                </a:lnTo>
                <a:lnTo>
                  <a:pt x="0" y="2292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73789" y="7337351"/>
            <a:ext cx="3114949" cy="150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1-Indicadores </a:t>
            </a:r>
            <a:r>
              <a:rPr lang="en-US" sz="287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visuais</a:t>
            </a:r>
            <a:endParaRPr lang="en-US" sz="287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2"/>
              </a:lnSpc>
              <a:spcBef>
                <a:spcPct val="0"/>
              </a:spcBef>
            </a:pPr>
            <a:endParaRPr lang="en-US" sz="287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85814" y="7335350"/>
            <a:ext cx="3118136" cy="99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Colunas</a:t>
            </a: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5969" y="7243524"/>
            <a:ext cx="2702817" cy="252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3-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Limites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andamento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(WIP)</a:t>
            </a: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65193" y="7181612"/>
            <a:ext cx="2702817" cy="150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4- Ponto de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compromisso</a:t>
            </a: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68010" y="7689283"/>
            <a:ext cx="2702817" cy="150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5- Ponto de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</a:t>
            </a: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CF51725C-0F65-AC33-00BD-5A803DC85CDC}"/>
              </a:ext>
            </a:extLst>
          </p:cNvPr>
          <p:cNvSpPr/>
          <p:nvPr/>
        </p:nvSpPr>
        <p:spPr>
          <a:xfrm>
            <a:off x="822836" y="-13439"/>
            <a:ext cx="5548010" cy="4257169"/>
          </a:xfrm>
          <a:prstGeom prst="wedgeRectCallout">
            <a:avLst>
              <a:gd name="adj1" fmla="val -15083"/>
              <a:gd name="adj2" fmla="val 680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O </a:t>
            </a:r>
            <a:r>
              <a:rPr lang="pt-BR" sz="2400" dirty="0" err="1"/>
              <a:t>Kanban</a:t>
            </a:r>
            <a:r>
              <a:rPr lang="pt-BR" sz="2400" dirty="0"/>
              <a:t> é uma metodologia ágil que foca no </a:t>
            </a:r>
            <a:r>
              <a:rPr lang="pt-BR" sz="2400" b="1" dirty="0"/>
              <a:t>fluxo contínuo do trabalho</a:t>
            </a:r>
            <a:r>
              <a:rPr lang="pt-BR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No Scrum, o trabalho é dividido em iterações de tempo fixo (Sprints). No </a:t>
            </a:r>
            <a:r>
              <a:rPr lang="pt-BR" sz="2400" dirty="0" err="1"/>
              <a:t>Kanban</a:t>
            </a:r>
            <a:r>
              <a:rPr lang="pt-BR" sz="2400" dirty="0"/>
              <a:t>, o trabalho é puxado através do fluxo conforme a capacidade permite, sem Sprints definidos. A entrega é contínua e não vinculada a um ciclo específico.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DA9E71BF-BF08-814E-C040-2BA05E8B8502}"/>
              </a:ext>
            </a:extLst>
          </p:cNvPr>
          <p:cNvSpPr/>
          <p:nvPr/>
        </p:nvSpPr>
        <p:spPr>
          <a:xfrm>
            <a:off x="6705108" y="84254"/>
            <a:ext cx="6092154" cy="4583895"/>
          </a:xfrm>
          <a:prstGeom prst="wedgeRectCallout">
            <a:avLst>
              <a:gd name="adj1" fmla="val -869"/>
              <a:gd name="adj2" fmla="val 620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Visualização:</a:t>
            </a:r>
            <a:r>
              <a:rPr lang="pt-BR" sz="2400" dirty="0"/>
              <a:t> Tornar o trabalho visível no quadro para que todos entendam o estado de cada tarefa e o fluxo geral.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Limitação do Trabalho em Progresso (WIP - </a:t>
            </a:r>
            <a:r>
              <a:rPr lang="pt-BR" sz="2400" b="1" i="1" dirty="0" err="1"/>
              <a:t>Work</a:t>
            </a:r>
            <a:r>
              <a:rPr lang="pt-BR" sz="2400" b="1" i="1" dirty="0"/>
              <a:t> In </a:t>
            </a:r>
            <a:r>
              <a:rPr lang="pt-BR" sz="2400" b="1" i="1" dirty="0" err="1"/>
              <a:t>Progress</a:t>
            </a:r>
            <a:r>
              <a:rPr lang="pt-BR" sz="2400" b="1" dirty="0"/>
              <a:t>):</a:t>
            </a:r>
            <a:r>
              <a:rPr lang="pt-BR" sz="2400" dirty="0"/>
              <a:t> Definir um número máximo de tarefas que podem estar em andamento em cada fase do fluxo.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Melhoria Contínua:</a:t>
            </a:r>
            <a:r>
              <a:rPr lang="pt-BR" sz="2400" dirty="0"/>
              <a:t> Promover a evolução constante do processo de trabalho, identificando e resolvendo gargalos e ineficiências.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F846D7D4-C913-8D20-25DB-6C6887A7A0EE}"/>
              </a:ext>
            </a:extLst>
          </p:cNvPr>
          <p:cNvSpPr/>
          <p:nvPr/>
        </p:nvSpPr>
        <p:spPr>
          <a:xfrm>
            <a:off x="13273336" y="481183"/>
            <a:ext cx="4696988" cy="2887920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/>
              <a:t>Através da visualização clara das tarefas e, especialmente, da observação do WIP (Trabalho em Progresso), o </a:t>
            </a:r>
            <a:r>
              <a:rPr lang="pt-BR" sz="2400" dirty="0" err="1"/>
              <a:t>Kanban</a:t>
            </a:r>
            <a:r>
              <a:rPr lang="pt-BR" sz="2400" dirty="0"/>
              <a:t> torna óbvio onde o trabalho está a "emperrar" ou a acumular. Isso são os </a:t>
            </a:r>
            <a:r>
              <a:rPr lang="pt-BR" sz="2400" i="1" dirty="0"/>
              <a:t>gargalos</a:t>
            </a:r>
            <a:r>
              <a:rPr lang="pt-BR" sz="2400" dirty="0"/>
              <a:t>.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75833D5B-2493-52E2-C33F-EEBDEDAF32C7}"/>
              </a:ext>
            </a:extLst>
          </p:cNvPr>
          <p:cNvSpPr/>
          <p:nvPr/>
        </p:nvSpPr>
        <p:spPr>
          <a:xfrm>
            <a:off x="50214" y="3888032"/>
            <a:ext cx="4420092" cy="1944532"/>
          </a:xfrm>
          <a:prstGeom prst="wedgeRectCallout">
            <a:avLst>
              <a:gd name="adj1" fmla="val 19098"/>
              <a:gd name="adj2" fmla="val 1171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/>
              <a:t>Usar cores, ícones ou diferentes tipos de cartões para indicar o tipo de tarefa, a prioridade, a pessoa responsável, o prazo, etc., no quadro </a:t>
            </a:r>
            <a:r>
              <a:rPr lang="pt-BR" b="1" dirty="0" err="1"/>
              <a:t>Kanban</a:t>
            </a:r>
            <a:r>
              <a:rPr lang="pt-BR" b="1" dirty="0"/>
              <a:t>.</a:t>
            </a:r>
          </a:p>
        </p:txBody>
      </p:sp>
      <p:sp>
        <p:nvSpPr>
          <p:cNvPr id="18" name="Balão de Fala: Retângulo 17">
            <a:extLst>
              <a:ext uri="{FF2B5EF4-FFF2-40B4-BE49-F238E27FC236}">
                <a16:creationId xmlns:a16="http://schemas.microsoft.com/office/drawing/2014/main" id="{C7322425-B6AF-9948-F498-B33CD96876D7}"/>
              </a:ext>
            </a:extLst>
          </p:cNvPr>
          <p:cNvSpPr/>
          <p:nvPr/>
        </p:nvSpPr>
        <p:spPr>
          <a:xfrm>
            <a:off x="4518456" y="3995553"/>
            <a:ext cx="3237386" cy="1860741"/>
          </a:xfrm>
          <a:prstGeom prst="wedgeRectCallout">
            <a:avLst>
              <a:gd name="adj1" fmla="val -8352"/>
              <a:gd name="adj2" fmla="val 1150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/>
              <a:t>As colunas representam as diferentes etapas do fluxo de trabalho do projeto ou processo. As tarefas (cartões) movem-se da esquerda para a direita através das colunas.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48BDF716-1B7F-CD8D-EDF3-7E2D6683516F}"/>
              </a:ext>
            </a:extLst>
          </p:cNvPr>
          <p:cNvSpPr/>
          <p:nvPr/>
        </p:nvSpPr>
        <p:spPr>
          <a:xfrm>
            <a:off x="6357024" y="3995553"/>
            <a:ext cx="4186927" cy="2239215"/>
          </a:xfrm>
          <a:prstGeom prst="wedgeRectCallout">
            <a:avLst>
              <a:gd name="adj1" fmla="val 6086"/>
              <a:gd name="adj2" fmla="val 871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/>
              <a:t>Definir um número máximo de cartões permitidos em cada coluna "em andamento". Isso obriga a equipa a focar em concluir o que já começou antes de iniciar algo novo, melhorando o fluxo.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09268ED9-5BF1-1DA0-12CF-373AB573BB35}"/>
              </a:ext>
            </a:extLst>
          </p:cNvPr>
          <p:cNvSpPr/>
          <p:nvPr/>
        </p:nvSpPr>
        <p:spPr>
          <a:xfrm>
            <a:off x="10578409" y="4093371"/>
            <a:ext cx="4038600" cy="2282701"/>
          </a:xfrm>
          <a:prstGeom prst="wedgeRectCallout">
            <a:avLst>
              <a:gd name="adj1" fmla="val -18727"/>
              <a:gd name="adj2" fmla="val 746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/>
              <a:t>É o ponto no fluxo de trabalho onde a equipa se compromete a entregar uma tarefa. Antes deste ponto, a tarefa é apenas uma ideia ou uma opção; depois dele, a equipa está a trabalhar ativamente para a concluir.</a:t>
            </a:r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ED1C1EB2-F558-5794-69AA-097EA726CF83}"/>
              </a:ext>
            </a:extLst>
          </p:cNvPr>
          <p:cNvSpPr/>
          <p:nvPr/>
        </p:nvSpPr>
        <p:spPr>
          <a:xfrm>
            <a:off x="15087600" y="4164700"/>
            <a:ext cx="2702817" cy="1686832"/>
          </a:xfrm>
          <a:prstGeom prst="wedgeRectCallout">
            <a:avLst>
              <a:gd name="adj1" fmla="val -51517"/>
              <a:gd name="adj2" fmla="val 1368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/>
              <a:t>É a etapa final do fluxo de trabalho, onde a tarefa concluída é entregue ao cliente ou ao próximo processo.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A839FDCC-7225-ED05-78A7-8C2A3CEA7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14"/>
            <a:ext cx="18237786" cy="1030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43688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75313" y="61610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4278" y="3229852"/>
            <a:ext cx="8194380" cy="3322449"/>
          </a:xfrm>
          <a:custGeom>
            <a:avLst/>
            <a:gdLst/>
            <a:ahLst/>
            <a:cxnLst/>
            <a:rect l="l" t="t" r="r" b="b"/>
            <a:pathLst>
              <a:path w="8194380" h="3322449">
                <a:moveTo>
                  <a:pt x="0" y="0"/>
                </a:moveTo>
                <a:lnTo>
                  <a:pt x="8194380" y="0"/>
                </a:lnTo>
                <a:lnTo>
                  <a:pt x="8194380" y="3322448"/>
                </a:lnTo>
                <a:lnTo>
                  <a:pt x="0" y="3322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1797" y="2424322"/>
            <a:ext cx="5215198" cy="663752"/>
          </a:xfrm>
          <a:custGeom>
            <a:avLst/>
            <a:gdLst/>
            <a:ahLst/>
            <a:cxnLst/>
            <a:rect l="l" t="t" r="r" b="b"/>
            <a:pathLst>
              <a:path w="5215198" h="663752">
                <a:moveTo>
                  <a:pt x="0" y="0"/>
                </a:moveTo>
                <a:lnTo>
                  <a:pt x="5215198" y="0"/>
                </a:lnTo>
                <a:lnTo>
                  <a:pt x="5215198" y="663753"/>
                </a:lnTo>
                <a:lnTo>
                  <a:pt x="0" y="663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71797" y="3907072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71797" y="5394837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766737" y="4183126"/>
            <a:ext cx="5054966" cy="1920748"/>
          </a:xfrm>
          <a:custGeom>
            <a:avLst/>
            <a:gdLst/>
            <a:ahLst/>
            <a:cxnLst/>
            <a:rect l="l" t="t" r="r" b="b"/>
            <a:pathLst>
              <a:path w="5054966" h="1920748">
                <a:moveTo>
                  <a:pt x="0" y="0"/>
                </a:moveTo>
                <a:lnTo>
                  <a:pt x="5054966" y="0"/>
                </a:lnTo>
                <a:lnTo>
                  <a:pt x="5054966" y="1920748"/>
                </a:lnTo>
                <a:lnTo>
                  <a:pt x="0" y="1920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10430702" y="3692967"/>
            <a:ext cx="355134" cy="1288551"/>
          </a:xfrm>
          <a:custGeom>
            <a:avLst/>
            <a:gdLst/>
            <a:ahLst/>
            <a:cxnLst/>
            <a:rect l="l" t="t" r="r" b="b"/>
            <a:pathLst>
              <a:path w="355134" h="1288551">
                <a:moveTo>
                  <a:pt x="0" y="0"/>
                </a:moveTo>
                <a:lnTo>
                  <a:pt x="355134" y="0"/>
                </a:lnTo>
                <a:lnTo>
                  <a:pt x="355134" y="1288551"/>
                </a:lnTo>
                <a:lnTo>
                  <a:pt x="0" y="12885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23082" y="4126367"/>
            <a:ext cx="4332559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Cartões representando as tarefas.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3082" y="5348713"/>
            <a:ext cx="3981135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Limitação do WIP para evitar sobrecarga.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-95250" y="272846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1" y="0"/>
                </a:moveTo>
                <a:lnTo>
                  <a:pt x="0" y="0"/>
                </a:lnTo>
                <a:lnTo>
                  <a:pt x="0" y="3760679"/>
                </a:lnTo>
                <a:lnTo>
                  <a:pt x="3084191" y="3760679"/>
                </a:lnTo>
                <a:lnTo>
                  <a:pt x="3084191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841961" y="2228439"/>
            <a:ext cx="1117178" cy="1409284"/>
          </a:xfrm>
          <a:custGeom>
            <a:avLst/>
            <a:gdLst/>
            <a:ahLst/>
            <a:cxnLst/>
            <a:rect l="l" t="t" r="r" b="b"/>
            <a:pathLst>
              <a:path w="1117178" h="1409284">
                <a:moveTo>
                  <a:pt x="0" y="0"/>
                </a:moveTo>
                <a:lnTo>
                  <a:pt x="1117178" y="0"/>
                </a:lnTo>
                <a:lnTo>
                  <a:pt x="1117178" y="1409284"/>
                </a:lnTo>
                <a:lnTo>
                  <a:pt x="0" y="14092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81300">
            <a:off x="3650662" y="6952446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93264" y="4553075"/>
            <a:ext cx="7324518" cy="73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1"/>
              </a:lnSpc>
              <a:spcBef>
                <a:spcPct val="0"/>
              </a:spcBef>
            </a:pPr>
            <a:r>
              <a:rPr lang="en-US" sz="52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CARACTERÍSTICAS: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53776" y="2471232"/>
            <a:ext cx="5071172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Quadro Kanban com colunas representando as etapas do trabalho.</a:t>
            </a:r>
          </a:p>
        </p:txBody>
      </p:sp>
      <p:sp>
        <p:nvSpPr>
          <p:cNvPr id="21" name="Freeform 21"/>
          <p:cNvSpPr/>
          <p:nvPr/>
        </p:nvSpPr>
        <p:spPr>
          <a:xfrm rot="5632222">
            <a:off x="10372822" y="5021071"/>
            <a:ext cx="379829" cy="1378153"/>
          </a:xfrm>
          <a:custGeom>
            <a:avLst/>
            <a:gdLst/>
            <a:ahLst/>
            <a:cxnLst/>
            <a:rect l="l" t="t" r="r" b="b"/>
            <a:pathLst>
              <a:path w="379829" h="1378153">
                <a:moveTo>
                  <a:pt x="0" y="0"/>
                </a:moveTo>
                <a:lnTo>
                  <a:pt x="379830" y="0"/>
                </a:lnTo>
                <a:lnTo>
                  <a:pt x="379830" y="1378153"/>
                </a:lnTo>
                <a:lnTo>
                  <a:pt x="0" y="137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411733" y="7319000"/>
            <a:ext cx="5847567" cy="744236"/>
          </a:xfrm>
          <a:custGeom>
            <a:avLst/>
            <a:gdLst/>
            <a:ahLst/>
            <a:cxnLst/>
            <a:rect l="l" t="t" r="r" b="b"/>
            <a:pathLst>
              <a:path w="5847567" h="744236">
                <a:moveTo>
                  <a:pt x="0" y="0"/>
                </a:moveTo>
                <a:lnTo>
                  <a:pt x="5847567" y="0"/>
                </a:lnTo>
                <a:lnTo>
                  <a:pt x="5847567" y="744236"/>
                </a:lnTo>
                <a:lnTo>
                  <a:pt x="0" y="7442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671797" y="7506302"/>
            <a:ext cx="5347363" cy="302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574"/>
              </a:lnSpc>
              <a:spcBef>
                <a:spcPct val="0"/>
              </a:spcBef>
            </a:pPr>
            <a:r>
              <a:rPr lang="en-US" sz="1570" spc="-47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Melhoria contínua do processo.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31896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63061" y="27284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3"/>
                </a:lnTo>
                <a:lnTo>
                  <a:pt x="0" y="911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90259" y="1162442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69407" y="1080177"/>
            <a:ext cx="5671044" cy="721769"/>
          </a:xfrm>
          <a:custGeom>
            <a:avLst/>
            <a:gdLst/>
            <a:ahLst/>
            <a:cxnLst/>
            <a:rect l="l" t="t" r="r" b="b"/>
            <a:pathLst>
              <a:path w="5671044" h="721769">
                <a:moveTo>
                  <a:pt x="0" y="0"/>
                </a:moveTo>
                <a:lnTo>
                  <a:pt x="5671044" y="0"/>
                </a:lnTo>
                <a:lnTo>
                  <a:pt x="5671044" y="721770"/>
                </a:lnTo>
                <a:lnTo>
                  <a:pt x="0" y="72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46805" y="1925011"/>
            <a:ext cx="5421568" cy="690018"/>
          </a:xfrm>
          <a:custGeom>
            <a:avLst/>
            <a:gdLst/>
            <a:ahLst/>
            <a:cxnLst/>
            <a:rect l="l" t="t" r="r" b="b"/>
            <a:pathLst>
              <a:path w="5421568" h="690018">
                <a:moveTo>
                  <a:pt x="0" y="0"/>
                </a:moveTo>
                <a:lnTo>
                  <a:pt x="5421568" y="0"/>
                </a:lnTo>
                <a:lnTo>
                  <a:pt x="5421568" y="690017"/>
                </a:lnTo>
                <a:lnTo>
                  <a:pt x="0" y="690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72631" y="3593599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024472" y="2179692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8544981" y="1897864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7" y="0"/>
                </a:lnTo>
                <a:lnTo>
                  <a:pt x="255577" y="927325"/>
                </a:lnTo>
                <a:lnTo>
                  <a:pt x="0" y="9273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775728" y="2184295"/>
            <a:ext cx="524038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Identificação e remoção de gargalos.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72493" y="3803319"/>
            <a:ext cx="4901293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Facilidade de implementação.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 rot="1981300">
            <a:off x="1134807" y="5659378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88514" y="1949832"/>
            <a:ext cx="7324518" cy="63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1"/>
              </a:lnSpc>
              <a:spcBef>
                <a:spcPct val="0"/>
              </a:spcBef>
            </a:pPr>
            <a:r>
              <a:rPr lang="en-US" sz="46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VANTAGENS: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6805" y="1076717"/>
            <a:ext cx="5593646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Visualização clara do fluxo de trabalho.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57670" y="4987214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46493" y="4987214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343628" y="4830928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093064" y="5564237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872212" y="5493566"/>
            <a:ext cx="5579949" cy="710175"/>
          </a:xfrm>
          <a:custGeom>
            <a:avLst/>
            <a:gdLst/>
            <a:ahLst/>
            <a:cxnLst/>
            <a:rect l="l" t="t" r="r" b="b"/>
            <a:pathLst>
              <a:path w="5579949" h="710175">
                <a:moveTo>
                  <a:pt x="0" y="0"/>
                </a:moveTo>
                <a:lnTo>
                  <a:pt x="5579949" y="0"/>
                </a:lnTo>
                <a:lnTo>
                  <a:pt x="5579949" y="710176"/>
                </a:lnTo>
                <a:lnTo>
                  <a:pt x="0" y="710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375436" y="7995394"/>
            <a:ext cx="5201156" cy="661965"/>
          </a:xfrm>
          <a:custGeom>
            <a:avLst/>
            <a:gdLst/>
            <a:ahLst/>
            <a:cxnLst/>
            <a:rect l="l" t="t" r="r" b="b"/>
            <a:pathLst>
              <a:path w="5201156" h="661965">
                <a:moveTo>
                  <a:pt x="0" y="0"/>
                </a:moveTo>
                <a:lnTo>
                  <a:pt x="5201155" y="0"/>
                </a:lnTo>
                <a:lnTo>
                  <a:pt x="5201155" y="661965"/>
                </a:lnTo>
                <a:lnTo>
                  <a:pt x="0" y="6619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5632222">
            <a:off x="7427277" y="6581487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675298" y="8205114"/>
            <a:ext cx="5670182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Requer disciplina e acompanhamento constante.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91319" y="6375122"/>
            <a:ext cx="7324518" cy="56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1"/>
              </a:lnSpc>
              <a:spcBef>
                <a:spcPct val="0"/>
              </a:spcBef>
            </a:pPr>
            <a:r>
              <a:rPr lang="en-US" sz="39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DESVANTAGENS: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75728" y="5534045"/>
            <a:ext cx="5569752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Pode não ser adequado para projetos complexos ou com muitas dependências.</a:t>
            </a:r>
          </a:p>
        </p:txBody>
      </p:sp>
      <p:sp>
        <p:nvSpPr>
          <p:cNvPr id="30" name="Freeform 30"/>
          <p:cNvSpPr/>
          <p:nvPr/>
        </p:nvSpPr>
        <p:spPr>
          <a:xfrm>
            <a:off x="9545001" y="2759305"/>
            <a:ext cx="5421568" cy="690018"/>
          </a:xfrm>
          <a:custGeom>
            <a:avLst/>
            <a:gdLst/>
            <a:ahLst/>
            <a:cxnLst/>
            <a:rect l="l" t="t" r="r" b="b"/>
            <a:pathLst>
              <a:path w="5421568" h="690018">
                <a:moveTo>
                  <a:pt x="0" y="0"/>
                </a:moveTo>
                <a:lnTo>
                  <a:pt x="5421568" y="0"/>
                </a:lnTo>
                <a:lnTo>
                  <a:pt x="5421568" y="690018"/>
                </a:lnTo>
                <a:lnTo>
                  <a:pt x="0" y="690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862413" y="2983851"/>
            <a:ext cx="524038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Melhor gestão do tempo e dos recursos.</a:t>
            </a:r>
          </a:p>
        </p:txBody>
      </p:sp>
      <p:sp>
        <p:nvSpPr>
          <p:cNvPr id="32" name="Freeform 32"/>
          <p:cNvSpPr/>
          <p:nvPr/>
        </p:nvSpPr>
        <p:spPr>
          <a:xfrm rot="5632222">
            <a:off x="8476555" y="2889858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8" y="0"/>
                </a:lnTo>
                <a:lnTo>
                  <a:pt x="255578" y="927325"/>
                </a:lnTo>
                <a:lnTo>
                  <a:pt x="0" y="9273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91625"/>
            <a:ext cx="18288000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3883078"/>
            <a:ext cx="16230600" cy="4762"/>
          </a:xfrm>
          <a:prstGeom prst="line">
            <a:avLst/>
          </a:prstGeom>
          <a:ln w="19050" cap="rnd">
            <a:solidFill>
              <a:srgbClr val="FFFFFF">
                <a:alpha val="2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6941" y="355021"/>
            <a:ext cx="15596535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b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Lean Project Management</a:t>
            </a:r>
          </a:p>
        </p:txBody>
      </p:sp>
      <p:sp>
        <p:nvSpPr>
          <p:cNvPr id="5" name="Freeform 5"/>
          <p:cNvSpPr/>
          <p:nvPr/>
        </p:nvSpPr>
        <p:spPr>
          <a:xfrm>
            <a:off x="3417762" y="6000064"/>
            <a:ext cx="696136" cy="473891"/>
          </a:xfrm>
          <a:custGeom>
            <a:avLst/>
            <a:gdLst/>
            <a:ahLst/>
            <a:cxnLst/>
            <a:rect l="l" t="t" r="r" b="b"/>
            <a:pathLst>
              <a:path w="696136" h="473891">
                <a:moveTo>
                  <a:pt x="0" y="0"/>
                </a:moveTo>
                <a:lnTo>
                  <a:pt x="696136" y="0"/>
                </a:lnTo>
                <a:lnTo>
                  <a:pt x="696136" y="473891"/>
                </a:lnTo>
                <a:lnTo>
                  <a:pt x="0" y="47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357" b="-2335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94795" y="5780989"/>
            <a:ext cx="647316" cy="474492"/>
          </a:xfrm>
          <a:custGeom>
            <a:avLst/>
            <a:gdLst/>
            <a:ahLst/>
            <a:cxnLst/>
            <a:rect l="l" t="t" r="r" b="b"/>
            <a:pathLst>
              <a:path w="647316" h="474492">
                <a:moveTo>
                  <a:pt x="0" y="0"/>
                </a:moveTo>
                <a:lnTo>
                  <a:pt x="647316" y="0"/>
                </a:lnTo>
                <a:lnTo>
                  <a:pt x="647316" y="474493"/>
                </a:lnTo>
                <a:lnTo>
                  <a:pt x="0" y="474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126" b="-1812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29775" y="5780989"/>
            <a:ext cx="596113" cy="474492"/>
          </a:xfrm>
          <a:custGeom>
            <a:avLst/>
            <a:gdLst/>
            <a:ahLst/>
            <a:cxnLst/>
            <a:rect l="l" t="t" r="r" b="b"/>
            <a:pathLst>
              <a:path w="596113" h="474492">
                <a:moveTo>
                  <a:pt x="0" y="0"/>
                </a:moveTo>
                <a:lnTo>
                  <a:pt x="596112" y="0"/>
                </a:lnTo>
                <a:lnTo>
                  <a:pt x="596112" y="474493"/>
                </a:lnTo>
                <a:lnTo>
                  <a:pt x="0" y="474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37" b="-1273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9315" y="2225093"/>
            <a:ext cx="5490738" cy="194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Metodologia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inspirada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no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sistema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produção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Toyota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3084" y="2225093"/>
            <a:ext cx="5490738" cy="325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Foco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eliminação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desperdícios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(tempo,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recursos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esforço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maximização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valor para o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cliente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69324" y="2225093"/>
            <a:ext cx="5490738" cy="260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Utiliza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ferramentas 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técnicas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Value Stream Mapping, Kaizen e Poka-Yoke</a:t>
            </a:r>
          </a:p>
        </p:txBody>
      </p:sp>
      <p:sp>
        <p:nvSpPr>
          <p:cNvPr id="11" name="Freeform 11"/>
          <p:cNvSpPr/>
          <p:nvPr/>
        </p:nvSpPr>
        <p:spPr>
          <a:xfrm>
            <a:off x="2641235" y="6966075"/>
            <a:ext cx="13005531" cy="2292225"/>
          </a:xfrm>
          <a:custGeom>
            <a:avLst/>
            <a:gdLst/>
            <a:ahLst/>
            <a:cxnLst/>
            <a:rect l="l" t="t" r="r" b="b"/>
            <a:pathLst>
              <a:path w="13005531" h="2292225">
                <a:moveTo>
                  <a:pt x="0" y="0"/>
                </a:moveTo>
                <a:lnTo>
                  <a:pt x="13005530" y="0"/>
                </a:lnTo>
                <a:lnTo>
                  <a:pt x="13005530" y="2292225"/>
                </a:lnTo>
                <a:lnTo>
                  <a:pt x="0" y="22922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60288" y="7690766"/>
            <a:ext cx="3114949" cy="150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1-Foco no valor</a:t>
            </a:r>
          </a:p>
          <a:p>
            <a:pPr algn="ctr">
              <a:lnSpc>
                <a:spcPts val="4022"/>
              </a:lnSpc>
            </a:pPr>
            <a:endParaRPr lang="en-US" sz="287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2"/>
              </a:lnSpc>
              <a:spcBef>
                <a:spcPct val="0"/>
              </a:spcBef>
            </a:pPr>
            <a:endParaRPr lang="en-US" sz="287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14016" y="7731812"/>
            <a:ext cx="3118136" cy="20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 Visualize o fluxo de valor</a:t>
            </a:r>
          </a:p>
          <a:p>
            <a:pPr algn="ctr">
              <a:lnSpc>
                <a:spcPts val="4027"/>
              </a:lnSpc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25969" y="7243524"/>
            <a:ext cx="2702817" cy="252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3- Aumente a produtividade do processo</a:t>
            </a:r>
          </a:p>
          <a:p>
            <a:pPr algn="ctr">
              <a:lnSpc>
                <a:spcPts val="4027"/>
              </a:lnSpc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65193" y="7181612"/>
            <a:ext cx="2702817" cy="252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4- Transformar serviços push em pull</a:t>
            </a:r>
          </a:p>
          <a:p>
            <a:pPr algn="ctr">
              <a:lnSpc>
                <a:spcPts val="4027"/>
              </a:lnSpc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278366" y="7436189"/>
            <a:ext cx="2702817" cy="20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5-Melhore continuamente</a:t>
            </a:r>
          </a:p>
          <a:p>
            <a:pPr algn="ctr">
              <a:lnSpc>
                <a:spcPts val="4027"/>
              </a:lnSpc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EDC31BD0-73D6-70A6-36E8-36441D65A1DE}"/>
              </a:ext>
            </a:extLst>
          </p:cNvPr>
          <p:cNvSpPr/>
          <p:nvPr/>
        </p:nvSpPr>
        <p:spPr>
          <a:xfrm>
            <a:off x="1028700" y="1564691"/>
            <a:ext cx="4185316" cy="2139388"/>
          </a:xfrm>
          <a:prstGeom prst="wedgeRectCallout">
            <a:avLst>
              <a:gd name="adj1" fmla="val 223558"/>
              <a:gd name="adj2" fmla="val 68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err="1"/>
              <a:t>Value</a:t>
            </a:r>
            <a:r>
              <a:rPr lang="pt-BR" b="1" dirty="0"/>
              <a:t> </a:t>
            </a:r>
            <a:r>
              <a:rPr lang="pt-BR" b="1" dirty="0" err="1"/>
              <a:t>Stream</a:t>
            </a:r>
            <a:r>
              <a:rPr lang="pt-BR" b="1" dirty="0"/>
              <a:t> Mapping (VSM): É uma técnica para visualizar, analisar e melhorar os passos necessários para entregar um produto ou serviço. Ajuda a identificar onde o valor é adicionado e onde há desperdício.</a:t>
            </a:r>
          </a:p>
        </p:txBody>
      </p:sp>
      <p:sp>
        <p:nvSpPr>
          <p:cNvPr id="18" name="Balão de Fala: Retângulo 17">
            <a:extLst>
              <a:ext uri="{FF2B5EF4-FFF2-40B4-BE49-F238E27FC236}">
                <a16:creationId xmlns:a16="http://schemas.microsoft.com/office/drawing/2014/main" id="{0F69ABC1-D157-CCE6-DCBA-1B41133DDF1C}"/>
              </a:ext>
            </a:extLst>
          </p:cNvPr>
          <p:cNvSpPr/>
          <p:nvPr/>
        </p:nvSpPr>
        <p:spPr>
          <a:xfrm>
            <a:off x="1028700" y="3889889"/>
            <a:ext cx="3946537" cy="1688763"/>
          </a:xfrm>
          <a:prstGeom prst="wedgeRectCallout">
            <a:avLst>
              <a:gd name="adj1" fmla="val 244271"/>
              <a:gd name="adj2" fmla="val -288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/>
              <a:t>Kaizen: Significa "mudança para melhor" ou "melhoria contínua". É uma filosofia de fazer pequenas, incrementais e contínuas melhorias em todos os processos.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7B1947AE-CB33-E070-3CF9-483EA72C6785}"/>
              </a:ext>
            </a:extLst>
          </p:cNvPr>
          <p:cNvSpPr/>
          <p:nvPr/>
        </p:nvSpPr>
        <p:spPr>
          <a:xfrm>
            <a:off x="1298623" y="5659909"/>
            <a:ext cx="3619500" cy="2014776"/>
          </a:xfrm>
          <a:prstGeom prst="wedgeRectCallout">
            <a:avLst>
              <a:gd name="adj1" fmla="val 326389"/>
              <a:gd name="adj2" fmla="val -1137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err="1"/>
              <a:t>Poka-Yoke</a:t>
            </a:r>
            <a:r>
              <a:rPr lang="pt-BR" b="1" dirty="0"/>
              <a:t>: Significa "à prova de erros". São mecanismos que previnem a ocorrência de erros (ou tornam-nos óbvios imediatamente) para que a qualidade seja intrínseca ao processo.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4A3B6F0-C05E-3D9F-49DF-B2F27B15D9ED}"/>
              </a:ext>
            </a:extLst>
          </p:cNvPr>
          <p:cNvSpPr/>
          <p:nvPr/>
        </p:nvSpPr>
        <p:spPr>
          <a:xfrm>
            <a:off x="0" y="5443"/>
            <a:ext cx="182880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1CEFBE16-DE3F-89AA-A0EF-B4D114ED3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38" y="0"/>
            <a:ext cx="18288000" cy="1049862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369FD7B-7075-F250-5D41-8CA8CA943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" y="-5443"/>
            <a:ext cx="18282316" cy="10287000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2B17EB69-4015-5308-FEB2-BF420511D809}"/>
              </a:ext>
            </a:extLst>
          </p:cNvPr>
          <p:cNvSpPr/>
          <p:nvPr/>
        </p:nvSpPr>
        <p:spPr>
          <a:xfrm>
            <a:off x="0" y="5443"/>
            <a:ext cx="18282316" cy="102761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14A7E85-D97B-5339-BD61-99F1DF06A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83" y="158525"/>
            <a:ext cx="18285714" cy="10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43688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75313" y="61610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4278" y="3229852"/>
            <a:ext cx="8194380" cy="3322449"/>
          </a:xfrm>
          <a:custGeom>
            <a:avLst/>
            <a:gdLst/>
            <a:ahLst/>
            <a:cxnLst/>
            <a:rect l="l" t="t" r="r" b="b"/>
            <a:pathLst>
              <a:path w="8194380" h="3322449">
                <a:moveTo>
                  <a:pt x="0" y="0"/>
                </a:moveTo>
                <a:lnTo>
                  <a:pt x="8194380" y="0"/>
                </a:lnTo>
                <a:lnTo>
                  <a:pt x="8194380" y="3322448"/>
                </a:lnTo>
                <a:lnTo>
                  <a:pt x="0" y="3322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1797" y="2424322"/>
            <a:ext cx="5215198" cy="663752"/>
          </a:xfrm>
          <a:custGeom>
            <a:avLst/>
            <a:gdLst/>
            <a:ahLst/>
            <a:cxnLst/>
            <a:rect l="l" t="t" r="r" b="b"/>
            <a:pathLst>
              <a:path w="5215198" h="663752">
                <a:moveTo>
                  <a:pt x="0" y="0"/>
                </a:moveTo>
                <a:lnTo>
                  <a:pt x="5215198" y="0"/>
                </a:lnTo>
                <a:lnTo>
                  <a:pt x="5215198" y="663753"/>
                </a:lnTo>
                <a:lnTo>
                  <a:pt x="0" y="663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71797" y="3907072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71797" y="5394837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766737" y="4183126"/>
            <a:ext cx="5054966" cy="1920748"/>
          </a:xfrm>
          <a:custGeom>
            <a:avLst/>
            <a:gdLst/>
            <a:ahLst/>
            <a:cxnLst/>
            <a:rect l="l" t="t" r="r" b="b"/>
            <a:pathLst>
              <a:path w="5054966" h="1920748">
                <a:moveTo>
                  <a:pt x="0" y="0"/>
                </a:moveTo>
                <a:lnTo>
                  <a:pt x="5054966" y="0"/>
                </a:lnTo>
                <a:lnTo>
                  <a:pt x="5054966" y="1920748"/>
                </a:lnTo>
                <a:lnTo>
                  <a:pt x="0" y="1920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10430702" y="3692967"/>
            <a:ext cx="355134" cy="1288551"/>
          </a:xfrm>
          <a:custGeom>
            <a:avLst/>
            <a:gdLst/>
            <a:ahLst/>
            <a:cxnLst/>
            <a:rect l="l" t="t" r="r" b="b"/>
            <a:pathLst>
              <a:path w="355134" h="1288551">
                <a:moveTo>
                  <a:pt x="0" y="0"/>
                </a:moveTo>
                <a:lnTo>
                  <a:pt x="355134" y="0"/>
                </a:lnTo>
                <a:lnTo>
                  <a:pt x="355134" y="1288551"/>
                </a:lnTo>
                <a:lnTo>
                  <a:pt x="0" y="12885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23082" y="4126367"/>
            <a:ext cx="4332559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Eliminação de desperdícios.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3082" y="5520333"/>
            <a:ext cx="398113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Melhoria contínua.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-95250" y="272846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1" y="0"/>
                </a:moveTo>
                <a:lnTo>
                  <a:pt x="0" y="0"/>
                </a:lnTo>
                <a:lnTo>
                  <a:pt x="0" y="3760679"/>
                </a:lnTo>
                <a:lnTo>
                  <a:pt x="3084191" y="3760679"/>
                </a:lnTo>
                <a:lnTo>
                  <a:pt x="3084191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841961" y="2228439"/>
            <a:ext cx="1117178" cy="1409284"/>
          </a:xfrm>
          <a:custGeom>
            <a:avLst/>
            <a:gdLst/>
            <a:ahLst/>
            <a:cxnLst/>
            <a:rect l="l" t="t" r="r" b="b"/>
            <a:pathLst>
              <a:path w="1117178" h="1409284">
                <a:moveTo>
                  <a:pt x="0" y="0"/>
                </a:moveTo>
                <a:lnTo>
                  <a:pt x="1117178" y="0"/>
                </a:lnTo>
                <a:lnTo>
                  <a:pt x="1117178" y="1409284"/>
                </a:lnTo>
                <a:lnTo>
                  <a:pt x="0" y="14092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81300">
            <a:off x="3650662" y="6952446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93264" y="4553075"/>
            <a:ext cx="7324518" cy="73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1"/>
              </a:lnSpc>
              <a:spcBef>
                <a:spcPct val="0"/>
              </a:spcBef>
            </a:pPr>
            <a:r>
              <a:rPr lang="en-US" sz="52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CARACTERÍSTICAS: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53776" y="2642852"/>
            <a:ext cx="5071172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Foco no valor para o cliente.</a:t>
            </a:r>
          </a:p>
        </p:txBody>
      </p:sp>
      <p:sp>
        <p:nvSpPr>
          <p:cNvPr id="21" name="Freeform 21"/>
          <p:cNvSpPr/>
          <p:nvPr/>
        </p:nvSpPr>
        <p:spPr>
          <a:xfrm rot="5632222">
            <a:off x="10372822" y="5021071"/>
            <a:ext cx="379829" cy="1378153"/>
          </a:xfrm>
          <a:custGeom>
            <a:avLst/>
            <a:gdLst/>
            <a:ahLst/>
            <a:cxnLst/>
            <a:rect l="l" t="t" r="r" b="b"/>
            <a:pathLst>
              <a:path w="379829" h="1378153">
                <a:moveTo>
                  <a:pt x="0" y="0"/>
                </a:moveTo>
                <a:lnTo>
                  <a:pt x="379830" y="0"/>
                </a:lnTo>
                <a:lnTo>
                  <a:pt x="379830" y="1378153"/>
                </a:lnTo>
                <a:lnTo>
                  <a:pt x="0" y="137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411733" y="7319000"/>
            <a:ext cx="5847567" cy="744236"/>
          </a:xfrm>
          <a:custGeom>
            <a:avLst/>
            <a:gdLst/>
            <a:ahLst/>
            <a:cxnLst/>
            <a:rect l="l" t="t" r="r" b="b"/>
            <a:pathLst>
              <a:path w="5847567" h="744236">
                <a:moveTo>
                  <a:pt x="0" y="0"/>
                </a:moveTo>
                <a:lnTo>
                  <a:pt x="5847567" y="0"/>
                </a:lnTo>
                <a:lnTo>
                  <a:pt x="5847567" y="744236"/>
                </a:lnTo>
                <a:lnTo>
                  <a:pt x="0" y="7442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671797" y="7506302"/>
            <a:ext cx="5347363" cy="302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574"/>
              </a:lnSpc>
              <a:spcBef>
                <a:spcPct val="0"/>
              </a:spcBef>
            </a:pPr>
            <a:r>
              <a:rPr lang="en-US" sz="1570" spc="-47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Trabalho em equipe.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31896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63061" y="27284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3"/>
                </a:lnTo>
                <a:lnTo>
                  <a:pt x="0" y="911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90259" y="1162442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69407" y="1080177"/>
            <a:ext cx="5671044" cy="721769"/>
          </a:xfrm>
          <a:custGeom>
            <a:avLst/>
            <a:gdLst/>
            <a:ahLst/>
            <a:cxnLst/>
            <a:rect l="l" t="t" r="r" b="b"/>
            <a:pathLst>
              <a:path w="5671044" h="721769">
                <a:moveTo>
                  <a:pt x="0" y="0"/>
                </a:moveTo>
                <a:lnTo>
                  <a:pt x="5671044" y="0"/>
                </a:lnTo>
                <a:lnTo>
                  <a:pt x="5671044" y="721770"/>
                </a:lnTo>
                <a:lnTo>
                  <a:pt x="0" y="72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46805" y="1925011"/>
            <a:ext cx="5421568" cy="690018"/>
          </a:xfrm>
          <a:custGeom>
            <a:avLst/>
            <a:gdLst/>
            <a:ahLst/>
            <a:cxnLst/>
            <a:rect l="l" t="t" r="r" b="b"/>
            <a:pathLst>
              <a:path w="5421568" h="690018">
                <a:moveTo>
                  <a:pt x="0" y="0"/>
                </a:moveTo>
                <a:lnTo>
                  <a:pt x="5421568" y="0"/>
                </a:lnTo>
                <a:lnTo>
                  <a:pt x="5421568" y="690017"/>
                </a:lnTo>
                <a:lnTo>
                  <a:pt x="0" y="690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72631" y="3593599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024472" y="2179692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8544981" y="1897864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7" y="0"/>
                </a:lnTo>
                <a:lnTo>
                  <a:pt x="255577" y="927325"/>
                </a:lnTo>
                <a:lnTo>
                  <a:pt x="0" y="9273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775728" y="2184295"/>
            <a:ext cx="524038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Redução de custos.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72493" y="3803319"/>
            <a:ext cx="4901293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Maior satisfação do cliente.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 rot="1981300">
            <a:off x="1134807" y="5659378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88514" y="1949832"/>
            <a:ext cx="7324518" cy="63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1"/>
              </a:lnSpc>
              <a:spcBef>
                <a:spcPct val="0"/>
              </a:spcBef>
            </a:pPr>
            <a:r>
              <a:rPr lang="en-US" sz="46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VANTAGENS: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6805" y="1076717"/>
            <a:ext cx="5593646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Maior eficiência e produtividade.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57670" y="4987214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46493" y="4987214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343628" y="4830928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093064" y="5564237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872212" y="5493566"/>
            <a:ext cx="5579949" cy="710175"/>
          </a:xfrm>
          <a:custGeom>
            <a:avLst/>
            <a:gdLst/>
            <a:ahLst/>
            <a:cxnLst/>
            <a:rect l="l" t="t" r="r" b="b"/>
            <a:pathLst>
              <a:path w="5579949" h="710175">
                <a:moveTo>
                  <a:pt x="0" y="0"/>
                </a:moveTo>
                <a:lnTo>
                  <a:pt x="5579949" y="0"/>
                </a:lnTo>
                <a:lnTo>
                  <a:pt x="5579949" y="710176"/>
                </a:lnTo>
                <a:lnTo>
                  <a:pt x="0" y="710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375436" y="7796613"/>
            <a:ext cx="6763009" cy="860747"/>
          </a:xfrm>
          <a:custGeom>
            <a:avLst/>
            <a:gdLst/>
            <a:ahLst/>
            <a:cxnLst/>
            <a:rect l="l" t="t" r="r" b="b"/>
            <a:pathLst>
              <a:path w="6763009" h="860747">
                <a:moveTo>
                  <a:pt x="0" y="0"/>
                </a:moveTo>
                <a:lnTo>
                  <a:pt x="6763009" y="0"/>
                </a:lnTo>
                <a:lnTo>
                  <a:pt x="6763009" y="860746"/>
                </a:lnTo>
                <a:lnTo>
                  <a:pt x="0" y="860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5632222">
            <a:off x="7427277" y="6581487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675298" y="8033494"/>
            <a:ext cx="5670182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Pode ser difícil de implementar em projetos complexos ou com muitas dependências.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91319" y="6375122"/>
            <a:ext cx="7324518" cy="56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1"/>
              </a:lnSpc>
              <a:spcBef>
                <a:spcPct val="0"/>
              </a:spcBef>
            </a:pPr>
            <a:r>
              <a:rPr lang="en-US" sz="39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DESVANTAGENS: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75728" y="5705665"/>
            <a:ext cx="5569752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Requer mudança de cultura na organização.</a:t>
            </a:r>
          </a:p>
        </p:txBody>
      </p:sp>
      <p:sp>
        <p:nvSpPr>
          <p:cNvPr id="30" name="Freeform 30"/>
          <p:cNvSpPr/>
          <p:nvPr/>
        </p:nvSpPr>
        <p:spPr>
          <a:xfrm>
            <a:off x="9545001" y="2759305"/>
            <a:ext cx="5421568" cy="690018"/>
          </a:xfrm>
          <a:custGeom>
            <a:avLst/>
            <a:gdLst/>
            <a:ahLst/>
            <a:cxnLst/>
            <a:rect l="l" t="t" r="r" b="b"/>
            <a:pathLst>
              <a:path w="5421568" h="690018">
                <a:moveTo>
                  <a:pt x="0" y="0"/>
                </a:moveTo>
                <a:lnTo>
                  <a:pt x="5421568" y="0"/>
                </a:lnTo>
                <a:lnTo>
                  <a:pt x="5421568" y="690018"/>
                </a:lnTo>
                <a:lnTo>
                  <a:pt x="0" y="690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862413" y="2983851"/>
            <a:ext cx="524038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Melhor qualidade do produto ou serviço.</a:t>
            </a:r>
          </a:p>
        </p:txBody>
      </p:sp>
      <p:sp>
        <p:nvSpPr>
          <p:cNvPr id="32" name="Freeform 32"/>
          <p:cNvSpPr/>
          <p:nvPr/>
        </p:nvSpPr>
        <p:spPr>
          <a:xfrm rot="5632222">
            <a:off x="8476555" y="2889858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8" y="0"/>
                </a:lnTo>
                <a:lnTo>
                  <a:pt x="255578" y="927325"/>
                </a:lnTo>
                <a:lnTo>
                  <a:pt x="0" y="9273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43688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31332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80140" y="2356194"/>
            <a:ext cx="10201251" cy="1298341"/>
          </a:xfrm>
          <a:custGeom>
            <a:avLst/>
            <a:gdLst/>
            <a:ahLst/>
            <a:cxnLst/>
            <a:rect l="l" t="t" r="r" b="b"/>
            <a:pathLst>
              <a:path w="10201251" h="1298341">
                <a:moveTo>
                  <a:pt x="0" y="0"/>
                </a:moveTo>
                <a:lnTo>
                  <a:pt x="10201251" y="0"/>
                </a:lnTo>
                <a:lnTo>
                  <a:pt x="10201251" y="1298341"/>
                </a:lnTo>
                <a:lnTo>
                  <a:pt x="0" y="1298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17125"/>
            <a:ext cx="16524083" cy="78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549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COMPARAÇÃO ENTRE METODOLOGIAS</a:t>
            </a:r>
          </a:p>
        </p:txBody>
      </p:sp>
      <p:sp>
        <p:nvSpPr>
          <p:cNvPr id="7" name="Freeform 7"/>
          <p:cNvSpPr/>
          <p:nvPr/>
        </p:nvSpPr>
        <p:spPr>
          <a:xfrm>
            <a:off x="15857246" y="420855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0" y="0"/>
                </a:moveTo>
                <a:lnTo>
                  <a:pt x="3084191" y="0"/>
                </a:lnTo>
                <a:lnTo>
                  <a:pt x="3084191" y="3760678"/>
                </a:lnTo>
                <a:lnTo>
                  <a:pt x="0" y="3760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5857246" y="345601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0" y="0"/>
                </a:moveTo>
                <a:lnTo>
                  <a:pt x="3084191" y="0"/>
                </a:lnTo>
                <a:lnTo>
                  <a:pt x="3084191" y="3760678"/>
                </a:lnTo>
                <a:lnTo>
                  <a:pt x="0" y="37606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443" t="-29438" b="-12665"/>
            </a:stretch>
          </a:blipFill>
        </p:spPr>
      </p:sp>
      <p:sp>
        <p:nvSpPr>
          <p:cNvPr id="9" name="Freeform 9"/>
          <p:cNvSpPr/>
          <p:nvPr/>
        </p:nvSpPr>
        <p:spPr>
          <a:xfrm rot="-2246726" flipH="1">
            <a:off x="-13087" y="6965477"/>
            <a:ext cx="2278652" cy="4299344"/>
          </a:xfrm>
          <a:custGeom>
            <a:avLst/>
            <a:gdLst/>
            <a:ahLst/>
            <a:cxnLst/>
            <a:rect l="l" t="t" r="r" b="b"/>
            <a:pathLst>
              <a:path w="2278652" h="4299344">
                <a:moveTo>
                  <a:pt x="2278652" y="0"/>
                </a:moveTo>
                <a:lnTo>
                  <a:pt x="0" y="0"/>
                </a:lnTo>
                <a:lnTo>
                  <a:pt x="0" y="4299344"/>
                </a:lnTo>
                <a:lnTo>
                  <a:pt x="2278652" y="4299344"/>
                </a:lnTo>
                <a:lnTo>
                  <a:pt x="2278652" y="0"/>
                </a:lnTo>
                <a:close/>
              </a:path>
            </a:pathLst>
          </a:custGeom>
          <a:blipFill>
            <a:blip r:embed="rId8">
              <a:alphaModFix amt="85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2246726" flipH="1">
            <a:off x="62535" y="6907564"/>
            <a:ext cx="2278652" cy="4299344"/>
          </a:xfrm>
          <a:custGeom>
            <a:avLst/>
            <a:gdLst/>
            <a:ahLst/>
            <a:cxnLst/>
            <a:rect l="l" t="t" r="r" b="b"/>
            <a:pathLst>
              <a:path w="2278652" h="4299344">
                <a:moveTo>
                  <a:pt x="2278652" y="0"/>
                </a:moveTo>
                <a:lnTo>
                  <a:pt x="0" y="0"/>
                </a:lnTo>
                <a:lnTo>
                  <a:pt x="0" y="4299344"/>
                </a:lnTo>
                <a:lnTo>
                  <a:pt x="2278652" y="4299344"/>
                </a:lnTo>
                <a:lnTo>
                  <a:pt x="227865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55810">
            <a:off x="1939806" y="2049269"/>
            <a:ext cx="1644609" cy="1462613"/>
          </a:xfrm>
          <a:custGeom>
            <a:avLst/>
            <a:gdLst/>
            <a:ahLst/>
            <a:cxnLst/>
            <a:rect l="l" t="t" r="r" b="b"/>
            <a:pathLst>
              <a:path w="1644609" h="1462613">
                <a:moveTo>
                  <a:pt x="0" y="0"/>
                </a:moveTo>
                <a:lnTo>
                  <a:pt x="1644609" y="0"/>
                </a:lnTo>
                <a:lnTo>
                  <a:pt x="1644609" y="1462614"/>
                </a:lnTo>
                <a:lnTo>
                  <a:pt x="0" y="1462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3445" t="-123435" r="-173145" b="-133603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662617" y="1876425"/>
          <a:ext cx="15736724" cy="6534150"/>
        </p:xfrm>
        <a:graphic>
          <a:graphicData uri="http://schemas.openxmlformats.org/drawingml/2006/table">
            <a:tbl>
              <a:tblPr/>
              <a:tblGrid>
                <a:gridCol w="2785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9025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ourier Prime Bold"/>
                          <a:ea typeface="Courier Prime Bold"/>
                          <a:cs typeface="Courier Prime Bold"/>
                          <a:sym typeface="Courier Prime Bold"/>
                        </a:rPr>
                        <a:t>Característica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ourier Prime Bold"/>
                          <a:ea typeface="Courier Prime Bold"/>
                          <a:cs typeface="Courier Prime Bold"/>
                          <a:sym typeface="Courier Prime Bold"/>
                        </a:rPr>
                        <a:t>Metodologias Tradicionais (PMBOK)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ourier Prime Bold"/>
                          <a:ea typeface="Courier Prime Bold"/>
                          <a:cs typeface="Courier Prime Bold"/>
                          <a:sym typeface="Courier Prime Bold"/>
                        </a:rPr>
                        <a:t>Metodologias Ágeis (Scrum/Kanban)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ourier Prime Bold"/>
                          <a:ea typeface="Courier Prime Bold"/>
                          <a:cs typeface="Courier Prime Bold"/>
                          <a:sym typeface="Courier Prime Bold"/>
                        </a:rPr>
                        <a:t>Lean Project Management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Abordagem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Estruturada e sequencial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Iterativa e incremental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Foco na eliminação de desperdícios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Foco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Planejamento e controle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Flexibilidade e entrega contínua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Valor para o cliente e eficiência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570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Mudanças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Difícil de adaptar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Fácil de adaptar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Adaptável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Cliente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Menos envolvido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Mais envolvido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Foco no valor para o cliente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480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Ideal para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Projetos complexos, requisitos definidos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Projetos com requisitos incertos, ambientes dinâmicos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Projetos com foco em eficiência e valor</a:t>
                      </a:r>
                      <a:endParaRPr lang="en-US" sz="1100"/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998F35-315C-A224-0828-7D8EEA2B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2900"/>
            <a:ext cx="1356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"O departamento de RH da vossa empresa identificou um novo desafio: a necessidade de melhorar o processo de feedback e acompanhamento do desempenho dos colaboradores de forma mais contínua e dinâmica, como um complemento ao sistema de avaliação anual.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liderança de RH está aberta a abordagens ágeis para resolver este problema, dado o seu foco na "colaboração, flexibilidade e entrega contínua de valor".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374277-DFB0-A04A-58EE-603EC68E1F3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328057" y="2628900"/>
            <a:ext cx="15631886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Escolha Ágil: Escolham uma das metodologias ágeis que discutimos (Scrum,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Kanban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Lean Project Management) que, na vossa opinião, seria a mais adequada para iniciar este projeto de melhoria do feedback e acompanhamento. Justifiquem a vossa escolha em 1-2 frases. </a:t>
            </a:r>
            <a:endParaRPr lang="pt-BR" alt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Aplicação Prática: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Dêem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exemplos práticos de como a metodologia ágil escolhida seria aplicada nas fases iniciais deste projeto.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escolherem Scrum: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Como seria um item do </a:t>
            </a:r>
            <a:r>
              <a:rPr kumimoji="0" lang="pt-BR" altLang="pt-BR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kumimoji="0" lang="pt-BR" alt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Backlog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como seria organizado o primeiro </a:t>
            </a:r>
            <a:r>
              <a:rPr kumimoji="0" lang="pt-BR" alt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Sprint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escolherem </a:t>
            </a:r>
            <a:r>
              <a:rPr kumimoji="0" lang="pt-BR" altLang="pt-BR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Kanban</a:t>
            </a:r>
            <a:r>
              <a:rPr kumimoji="0" lang="pt-BR" alt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Quais seriam as 3-4 colunas principais de um </a:t>
            </a:r>
            <a:r>
              <a:rPr kumimoji="0" lang="pt-BR" altLang="pt-BR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Kanban</a:t>
            </a:r>
            <a:r>
              <a:rPr kumimoji="0" lang="pt-BR" alt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Board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este processo e um exemplo de um cartão de tarefa?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escolherem Lean: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Qual seria um "desperdício" comum neste processo de feedback atual e como vocês o "eliminariam" para "maximizar o valor para o cliente" (colaborador/gestor)?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9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CEDA7DF-A9B6-606B-B389-376DCDE6CECD}"/>
              </a:ext>
            </a:extLst>
          </p:cNvPr>
          <p:cNvSpPr txBox="1"/>
          <p:nvPr/>
        </p:nvSpPr>
        <p:spPr>
          <a:xfrm>
            <a:off x="1066800" y="647700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Scrum:</a:t>
            </a:r>
            <a:r>
              <a:rPr lang="pt-BR" sz="24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Justificativa:</a:t>
            </a:r>
            <a:r>
              <a:rPr lang="pt-BR" sz="2400" dirty="0"/>
              <a:t> Scrum é bom para projetos com requisitos evolutivos, onde o feedback contínuo é crucial para refinar o que o sistema de feedback deve ser.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Exemplo 1 (</a:t>
            </a:r>
            <a:r>
              <a:rPr lang="pt-BR" sz="2400" b="1" dirty="0" err="1"/>
              <a:t>Product</a:t>
            </a:r>
            <a:r>
              <a:rPr lang="pt-BR" sz="2400" b="1" dirty="0"/>
              <a:t> Backlog Item):</a:t>
            </a:r>
            <a:r>
              <a:rPr lang="pt-BR" sz="2400" dirty="0"/>
              <a:t> "Criar funcionalidade para que gestores possam dar feedback </a:t>
            </a:r>
            <a:r>
              <a:rPr lang="pt-BR" sz="2400" dirty="0" err="1"/>
              <a:t>ad-hoc</a:t>
            </a:r>
            <a:r>
              <a:rPr lang="pt-BR" sz="2400" dirty="0"/>
              <a:t> aos colaboradores".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Exemplo 2 (Primeiro Sprint):</a:t>
            </a:r>
            <a:r>
              <a:rPr lang="pt-BR" sz="2400" dirty="0"/>
              <a:t> O primeiro Sprint (2 semanas) teria como objetivo: "Desenvolver protótipo de módulo de feedback </a:t>
            </a:r>
            <a:r>
              <a:rPr lang="pt-BR" sz="2400" dirty="0" err="1"/>
              <a:t>ad-hoc</a:t>
            </a:r>
            <a:r>
              <a:rPr lang="pt-BR" sz="2400" dirty="0"/>
              <a:t> para teste com 5 gestores piloto e recolha de feedback".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56AE4F-F051-575F-FBCF-F6E59F5CC50F}"/>
              </a:ext>
            </a:extLst>
          </p:cNvPr>
          <p:cNvSpPr txBox="1"/>
          <p:nvPr/>
        </p:nvSpPr>
        <p:spPr>
          <a:xfrm>
            <a:off x="1066800" y="5143500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b="1" dirty="0" err="1"/>
              <a:t>Kanban</a:t>
            </a:r>
            <a:r>
              <a:rPr lang="pt-BR" sz="2400" b="1" dirty="0"/>
              <a:t>:</a:t>
            </a:r>
            <a:r>
              <a:rPr lang="pt-B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Justificativa:</a:t>
            </a:r>
            <a:r>
              <a:rPr lang="pt-BR" sz="2400" dirty="0"/>
              <a:t> </a:t>
            </a:r>
            <a:r>
              <a:rPr lang="pt-BR" sz="2400" dirty="0" err="1"/>
              <a:t>Kanban</a:t>
            </a:r>
            <a:r>
              <a:rPr lang="pt-BR" sz="2400" dirty="0"/>
              <a:t> é ideal para gerir um fluxo contínuo de feedback e acompanhamento, otimizando a passagem do feedback pelo sistema.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Exemplo 1 (Colunas):</a:t>
            </a:r>
            <a:r>
              <a:rPr lang="pt-BR" sz="2400" dirty="0"/>
              <a:t> Poderia ter colunas como: "Solicitação de Feedback Pendente" -&gt; "Feedback em Elaboração" -&gt; "Feedback Enviado" -&gt; "Acompanhamento Agendado".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Exemplo 2 (Cartão de Tarefa):</a:t>
            </a:r>
            <a:r>
              <a:rPr lang="pt-BR" sz="2400" dirty="0"/>
              <a:t> Um cartão poderia ser: "Feedback sobre Desempenho de [Nome do Colaborador] - Projeto X". Este cartão mover-se-ia pelas colunas.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FA5F84-EA3D-EC48-71F3-3D3C3E47A4CB}"/>
              </a:ext>
            </a:extLst>
          </p:cNvPr>
          <p:cNvSpPr txBox="1"/>
          <p:nvPr/>
        </p:nvSpPr>
        <p:spPr>
          <a:xfrm>
            <a:off x="11125200" y="2217360"/>
            <a:ext cx="6096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Lean Project Management:</a:t>
            </a:r>
            <a:r>
              <a:rPr lang="pt-BR" sz="2400" dirty="0"/>
              <a:t> </a:t>
            </a:r>
            <a:r>
              <a:rPr lang="pt-BR" sz="2400" b="1" dirty="0"/>
              <a:t>Justificativa: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 Lean é perfeito para identificar e remover desperdícios no processo atual de feedback, tornando-o mais ágil e focado no valor.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Exemplo 1 (Desperdício Comum):</a:t>
            </a:r>
            <a:r>
              <a:rPr lang="pt-BR" sz="2400" dirty="0"/>
              <a:t> Tempo de espera excessivo para o feedback após um projeto ser concluído, tornando-o irrelevante.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Exemplo 2 (Eliminação/Maximização):</a:t>
            </a:r>
            <a:r>
              <a:rPr lang="pt-BR" sz="2400" dirty="0"/>
              <a:t> Implementar um processo de </a:t>
            </a:r>
            <a:r>
              <a:rPr lang="pt-BR" sz="2400" i="1" dirty="0" err="1"/>
              <a:t>Poka-Yoke</a:t>
            </a:r>
            <a:r>
              <a:rPr lang="pt-BR" sz="2400" dirty="0"/>
              <a:t> no sistema (ou através de lembretes automatizados) que impeça o encerramento de um projeto ou tarefa sem que o gestor tenha dado o feedback obrigatório. Ou, usar </a:t>
            </a:r>
            <a:r>
              <a:rPr lang="pt-BR" sz="2400" i="1" dirty="0" err="1"/>
              <a:t>Value</a:t>
            </a:r>
            <a:r>
              <a:rPr lang="pt-BR" sz="2400" i="1" dirty="0"/>
              <a:t> </a:t>
            </a:r>
            <a:r>
              <a:rPr lang="pt-BR" sz="2400" i="1" dirty="0" err="1"/>
              <a:t>Stream</a:t>
            </a:r>
            <a:r>
              <a:rPr lang="pt-BR" sz="2400" i="1" dirty="0"/>
              <a:t> Mapping</a:t>
            </a:r>
            <a:r>
              <a:rPr lang="pt-BR" sz="2400" dirty="0"/>
              <a:t> para identificar os atrasos no fluxo de feedback atual e reduzi-los, focando em entregar o feedback </a:t>
            </a:r>
            <a:r>
              <a:rPr lang="pt-BR" sz="2400" i="1" dirty="0" err="1"/>
              <a:t>just</a:t>
            </a:r>
            <a:r>
              <a:rPr lang="pt-BR" sz="2400" i="1" dirty="0"/>
              <a:t>-</a:t>
            </a:r>
            <a:r>
              <a:rPr lang="pt-BR" sz="2400" i="1" dirty="0" err="1"/>
              <a:t>in-time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2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1275" y="384142"/>
            <a:ext cx="16113287" cy="244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Por que </a:t>
            </a:r>
            <a:r>
              <a:rPr lang="en-US" sz="75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escolher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a </a:t>
            </a:r>
            <a:r>
              <a:rPr lang="en-US" sz="75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metodologia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75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certa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50411" y="2752910"/>
            <a:ext cx="5106813" cy="5791270"/>
            <a:chOff x="0" y="0"/>
            <a:chExt cx="1345004" cy="1525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5004" cy="1525273"/>
            </a:xfrm>
            <a:custGeom>
              <a:avLst/>
              <a:gdLst/>
              <a:ahLst/>
              <a:cxnLst/>
              <a:rect l="l" t="t" r="r" b="b"/>
              <a:pathLst>
                <a:path w="1345004" h="1525273">
                  <a:moveTo>
                    <a:pt x="118248" y="0"/>
                  </a:moveTo>
                  <a:lnTo>
                    <a:pt x="1226756" y="0"/>
                  </a:lnTo>
                  <a:cubicBezTo>
                    <a:pt x="1258118" y="0"/>
                    <a:pt x="1288194" y="12458"/>
                    <a:pt x="1310370" y="34634"/>
                  </a:cubicBezTo>
                  <a:cubicBezTo>
                    <a:pt x="1332546" y="56810"/>
                    <a:pt x="1345004" y="86887"/>
                    <a:pt x="1345004" y="118248"/>
                  </a:cubicBezTo>
                  <a:lnTo>
                    <a:pt x="1345004" y="1407025"/>
                  </a:lnTo>
                  <a:cubicBezTo>
                    <a:pt x="1345004" y="1438386"/>
                    <a:pt x="1332546" y="1468463"/>
                    <a:pt x="1310370" y="1490639"/>
                  </a:cubicBezTo>
                  <a:cubicBezTo>
                    <a:pt x="1288194" y="1512815"/>
                    <a:pt x="1258118" y="1525273"/>
                    <a:pt x="1226756" y="1525273"/>
                  </a:cubicBezTo>
                  <a:lnTo>
                    <a:pt x="118248" y="1525273"/>
                  </a:lnTo>
                  <a:cubicBezTo>
                    <a:pt x="86887" y="1525273"/>
                    <a:pt x="56810" y="1512815"/>
                    <a:pt x="34634" y="1490639"/>
                  </a:cubicBezTo>
                  <a:cubicBezTo>
                    <a:pt x="12458" y="1468463"/>
                    <a:pt x="0" y="1438386"/>
                    <a:pt x="0" y="1407025"/>
                  </a:cubicBezTo>
                  <a:lnTo>
                    <a:pt x="0" y="118248"/>
                  </a:lnTo>
                  <a:cubicBezTo>
                    <a:pt x="0" y="86887"/>
                    <a:pt x="12458" y="56810"/>
                    <a:pt x="34634" y="34634"/>
                  </a:cubicBezTo>
                  <a:cubicBezTo>
                    <a:pt x="56810" y="12458"/>
                    <a:pt x="86887" y="0"/>
                    <a:pt x="118248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45004" cy="1572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6920919"/>
            <a:ext cx="5106813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0" y="9191625"/>
            <a:ext cx="18288000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36" y="3123054"/>
            <a:ext cx="3373340" cy="19677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41275" y="5076825"/>
            <a:ext cx="388166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Fase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1275" y="6108499"/>
            <a:ext cx="3881663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 metodologia de gestão de projetos define como o trabalho será organizado e executado.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590593" y="2832062"/>
            <a:ext cx="5106813" cy="5791270"/>
            <a:chOff x="0" y="0"/>
            <a:chExt cx="1345004" cy="1525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45004" cy="1525273"/>
            </a:xfrm>
            <a:custGeom>
              <a:avLst/>
              <a:gdLst/>
              <a:ahLst/>
              <a:cxnLst/>
              <a:rect l="l" t="t" r="r" b="b"/>
              <a:pathLst>
                <a:path w="1345004" h="1525273">
                  <a:moveTo>
                    <a:pt x="118248" y="0"/>
                  </a:moveTo>
                  <a:lnTo>
                    <a:pt x="1226756" y="0"/>
                  </a:lnTo>
                  <a:cubicBezTo>
                    <a:pt x="1258118" y="0"/>
                    <a:pt x="1288194" y="12458"/>
                    <a:pt x="1310370" y="34634"/>
                  </a:cubicBezTo>
                  <a:cubicBezTo>
                    <a:pt x="1332546" y="56810"/>
                    <a:pt x="1345004" y="86887"/>
                    <a:pt x="1345004" y="118248"/>
                  </a:cubicBezTo>
                  <a:lnTo>
                    <a:pt x="1345004" y="1407025"/>
                  </a:lnTo>
                  <a:cubicBezTo>
                    <a:pt x="1345004" y="1438386"/>
                    <a:pt x="1332546" y="1468463"/>
                    <a:pt x="1310370" y="1490639"/>
                  </a:cubicBezTo>
                  <a:cubicBezTo>
                    <a:pt x="1288194" y="1512815"/>
                    <a:pt x="1258118" y="1525273"/>
                    <a:pt x="1226756" y="1525273"/>
                  </a:cubicBezTo>
                  <a:lnTo>
                    <a:pt x="118248" y="1525273"/>
                  </a:lnTo>
                  <a:cubicBezTo>
                    <a:pt x="86887" y="1525273"/>
                    <a:pt x="56810" y="1512815"/>
                    <a:pt x="34634" y="1490639"/>
                  </a:cubicBezTo>
                  <a:cubicBezTo>
                    <a:pt x="12458" y="1468463"/>
                    <a:pt x="0" y="1438386"/>
                    <a:pt x="0" y="1407025"/>
                  </a:cubicBezTo>
                  <a:lnTo>
                    <a:pt x="0" y="118248"/>
                  </a:lnTo>
                  <a:cubicBezTo>
                    <a:pt x="0" y="86887"/>
                    <a:pt x="12458" y="56810"/>
                    <a:pt x="34634" y="34634"/>
                  </a:cubicBezTo>
                  <a:cubicBezTo>
                    <a:pt x="56810" y="12458"/>
                    <a:pt x="86887" y="0"/>
                    <a:pt x="118248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45004" cy="1572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6590593" y="6920919"/>
            <a:ext cx="5106813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330" y="3123054"/>
            <a:ext cx="3373340" cy="196778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203168" y="4920071"/>
            <a:ext cx="388166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Fase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03168" y="5581055"/>
            <a:ext cx="3881663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escolha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da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metodologia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ideal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depende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do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tipo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de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projeto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, das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características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da equipe e das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necessidades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do </a:t>
            </a:r>
            <a:r>
              <a:rPr lang="en-US" sz="2499" dirty="0" err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cliente</a:t>
            </a:r>
            <a:r>
              <a:rPr lang="en-US" sz="24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152487" y="2832062"/>
            <a:ext cx="5106813" cy="5791270"/>
            <a:chOff x="0" y="0"/>
            <a:chExt cx="1345004" cy="15252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45004" cy="1525273"/>
            </a:xfrm>
            <a:custGeom>
              <a:avLst/>
              <a:gdLst/>
              <a:ahLst/>
              <a:cxnLst/>
              <a:rect l="l" t="t" r="r" b="b"/>
              <a:pathLst>
                <a:path w="1345004" h="1525273">
                  <a:moveTo>
                    <a:pt x="118248" y="0"/>
                  </a:moveTo>
                  <a:lnTo>
                    <a:pt x="1226756" y="0"/>
                  </a:lnTo>
                  <a:cubicBezTo>
                    <a:pt x="1258118" y="0"/>
                    <a:pt x="1288194" y="12458"/>
                    <a:pt x="1310370" y="34634"/>
                  </a:cubicBezTo>
                  <a:cubicBezTo>
                    <a:pt x="1332546" y="56810"/>
                    <a:pt x="1345004" y="86887"/>
                    <a:pt x="1345004" y="118248"/>
                  </a:cubicBezTo>
                  <a:lnTo>
                    <a:pt x="1345004" y="1407025"/>
                  </a:lnTo>
                  <a:cubicBezTo>
                    <a:pt x="1345004" y="1438386"/>
                    <a:pt x="1332546" y="1468463"/>
                    <a:pt x="1310370" y="1490639"/>
                  </a:cubicBezTo>
                  <a:cubicBezTo>
                    <a:pt x="1288194" y="1512815"/>
                    <a:pt x="1258118" y="1525273"/>
                    <a:pt x="1226756" y="1525273"/>
                  </a:cubicBezTo>
                  <a:lnTo>
                    <a:pt x="118248" y="1525273"/>
                  </a:lnTo>
                  <a:cubicBezTo>
                    <a:pt x="86887" y="1525273"/>
                    <a:pt x="56810" y="1512815"/>
                    <a:pt x="34634" y="1490639"/>
                  </a:cubicBezTo>
                  <a:cubicBezTo>
                    <a:pt x="12458" y="1468463"/>
                    <a:pt x="0" y="1438386"/>
                    <a:pt x="0" y="1407025"/>
                  </a:cubicBezTo>
                  <a:lnTo>
                    <a:pt x="0" y="118248"/>
                  </a:lnTo>
                  <a:cubicBezTo>
                    <a:pt x="0" y="86887"/>
                    <a:pt x="12458" y="56810"/>
                    <a:pt x="34634" y="34634"/>
                  </a:cubicBezTo>
                  <a:cubicBezTo>
                    <a:pt x="56810" y="12458"/>
                    <a:pt x="86887" y="0"/>
                    <a:pt x="118248" y="0"/>
                  </a:cubicBezTo>
                  <a:close/>
                </a:path>
              </a:pathLst>
            </a:custGeom>
            <a:solidFill>
              <a:srgbClr val="6D85FF">
                <a:alpha val="29804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345004" cy="1572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2152487" y="6920919"/>
            <a:ext cx="5106813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9223" y="3123054"/>
            <a:ext cx="3373340" cy="196778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765062" y="5344252"/>
            <a:ext cx="388166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Fase 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64207" y="6358982"/>
            <a:ext cx="3881663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u="non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Uma metodologia inadequada pode levar a atrasos, estouros de orçamento e até mesmo ao fracasso do projeto.</a:t>
            </a:r>
          </a:p>
        </p:txBody>
      </p:sp>
      <p:sp>
        <p:nvSpPr>
          <p:cNvPr id="26" name="Balão de Fala: Retângulo 25">
            <a:extLst>
              <a:ext uri="{FF2B5EF4-FFF2-40B4-BE49-F238E27FC236}">
                <a16:creationId xmlns:a16="http://schemas.microsoft.com/office/drawing/2014/main" id="{68FEDD26-0632-1333-8DE5-E70E46FC8168}"/>
              </a:ext>
            </a:extLst>
          </p:cNvPr>
          <p:cNvSpPr/>
          <p:nvPr/>
        </p:nvSpPr>
        <p:spPr>
          <a:xfrm>
            <a:off x="2551993" y="1792384"/>
            <a:ext cx="4038600" cy="2447919"/>
          </a:xfrm>
          <a:prstGeom prst="wedgeRectCallout">
            <a:avLst>
              <a:gd name="adj1" fmla="val -13988"/>
              <a:gd name="adj2" fmla="val 824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Sem Metodologia (Caos</a:t>
            </a:r>
            <a:r>
              <a:rPr lang="pt-BR" dirty="0"/>
              <a:t>)</a:t>
            </a:r>
          </a:p>
        </p:txBody>
      </p:sp>
      <p:sp>
        <p:nvSpPr>
          <p:cNvPr id="27" name="Balão de Fala: Retângulo 26">
            <a:extLst>
              <a:ext uri="{FF2B5EF4-FFF2-40B4-BE49-F238E27FC236}">
                <a16:creationId xmlns:a16="http://schemas.microsoft.com/office/drawing/2014/main" id="{901C88AE-2556-46A8-88A3-AF516F2C3C17}"/>
              </a:ext>
            </a:extLst>
          </p:cNvPr>
          <p:cNvSpPr/>
          <p:nvPr/>
        </p:nvSpPr>
        <p:spPr>
          <a:xfrm>
            <a:off x="3164568" y="7590630"/>
            <a:ext cx="4038600" cy="2447919"/>
          </a:xfrm>
          <a:prstGeom prst="wedgeRectCallout">
            <a:avLst>
              <a:gd name="adj1" fmla="val -36103"/>
              <a:gd name="adj2" fmla="val -1390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Com Metodologia: </a:t>
            </a:r>
            <a:r>
              <a:rPr lang="pt-BR" sz="2400" dirty="0"/>
              <a:t>As fases seriam sequenciais e rígidas.</a:t>
            </a:r>
          </a:p>
        </p:txBody>
      </p:sp>
      <p:sp>
        <p:nvSpPr>
          <p:cNvPr id="29" name="Balão de Fala: Retângulo 28">
            <a:extLst>
              <a:ext uri="{FF2B5EF4-FFF2-40B4-BE49-F238E27FC236}">
                <a16:creationId xmlns:a16="http://schemas.microsoft.com/office/drawing/2014/main" id="{4EAEFEA7-A419-B09F-FF2E-3FCBCBCC01BC}"/>
              </a:ext>
            </a:extLst>
          </p:cNvPr>
          <p:cNvSpPr/>
          <p:nvPr/>
        </p:nvSpPr>
        <p:spPr>
          <a:xfrm>
            <a:off x="8227684" y="7064387"/>
            <a:ext cx="5675339" cy="2733052"/>
          </a:xfrm>
          <a:prstGeom prst="wedgeRectCallout">
            <a:avLst>
              <a:gd name="adj1" fmla="val -35050"/>
              <a:gd name="adj2" fmla="val -1076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dirty="0"/>
              <a:t>Este é um projeto complexo, com muitas variáveis (definição de critérios, integração com outros sistemas de RH, impacto cultural, necessidade de formação ).</a:t>
            </a:r>
            <a:endParaRPr lang="pt-BR" sz="2400" dirty="0"/>
          </a:p>
        </p:txBody>
      </p:sp>
      <p:sp>
        <p:nvSpPr>
          <p:cNvPr id="30" name="Balão de Fala: Retângulo 29">
            <a:extLst>
              <a:ext uri="{FF2B5EF4-FFF2-40B4-BE49-F238E27FC236}">
                <a16:creationId xmlns:a16="http://schemas.microsoft.com/office/drawing/2014/main" id="{87A9BE8F-55DD-E16E-9F23-BE477E36EFC7}"/>
              </a:ext>
            </a:extLst>
          </p:cNvPr>
          <p:cNvSpPr/>
          <p:nvPr/>
        </p:nvSpPr>
        <p:spPr>
          <a:xfrm>
            <a:off x="12288270" y="2049410"/>
            <a:ext cx="4514537" cy="2447919"/>
          </a:xfrm>
          <a:prstGeom prst="wedgeRectCallout">
            <a:avLst>
              <a:gd name="adj1" fmla="val -13988"/>
              <a:gd name="adj2" fmla="val 824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Atrasos, Estouros de Orçamento ou mesmo Fracasso do Projeto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D96EDE3-8EFA-1F1F-4E9E-F9DF1EB6A79E}"/>
              </a:ext>
            </a:extLst>
          </p:cNvPr>
          <p:cNvSpPr/>
          <p:nvPr/>
        </p:nvSpPr>
        <p:spPr>
          <a:xfrm>
            <a:off x="7203168" y="2400300"/>
            <a:ext cx="4927607" cy="36736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A metodologia certa é a base para organizar e executar o trabalho de forma eficaz;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A sua escolha deve depender do tipo de projeto, das características da equipa e das necessidades do cliente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91625"/>
            <a:ext cx="18288000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3883078"/>
            <a:ext cx="16230600" cy="4762"/>
          </a:xfrm>
          <a:prstGeom prst="line">
            <a:avLst/>
          </a:prstGeom>
          <a:ln w="19050" cap="rnd">
            <a:solidFill>
              <a:srgbClr val="FFFFFF">
                <a:alpha val="2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6941" y="355021"/>
            <a:ext cx="15596535" cy="372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Metodologias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75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Tradicionais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(PMBOK: </a:t>
            </a:r>
            <a:r>
              <a:rPr lang="en-US" sz="8000" dirty="0">
                <a:solidFill>
                  <a:schemeClr val="bg1"/>
                </a:solidFill>
              </a:rPr>
              <a:t>Project Management Body of Knowledge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76941" y="3806390"/>
            <a:ext cx="4777778" cy="4381785"/>
            <a:chOff x="0" y="0"/>
            <a:chExt cx="6370370" cy="5842380"/>
          </a:xfrm>
        </p:grpSpPr>
        <p:sp>
          <p:nvSpPr>
            <p:cNvPr id="6" name="Freeform 6"/>
            <p:cNvSpPr/>
            <p:nvPr/>
          </p:nvSpPr>
          <p:spPr>
            <a:xfrm>
              <a:off x="2721095" y="0"/>
              <a:ext cx="928181" cy="631854"/>
            </a:xfrm>
            <a:custGeom>
              <a:avLst/>
              <a:gdLst/>
              <a:ahLst/>
              <a:cxnLst/>
              <a:rect l="l" t="t" r="r" b="b"/>
              <a:pathLst>
                <a:path w="928181" h="631854">
                  <a:moveTo>
                    <a:pt x="0" y="0"/>
                  </a:moveTo>
                  <a:lnTo>
                    <a:pt x="928181" y="0"/>
                  </a:lnTo>
                  <a:lnTo>
                    <a:pt x="928181" y="631854"/>
                  </a:lnTo>
                  <a:lnTo>
                    <a:pt x="0" y="631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357" b="-23357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3545477"/>
              <a:ext cx="6370370" cy="2296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5"/>
                </a:lnSpc>
              </a:pPr>
              <a:r>
                <a:rPr lang="en-US" sz="2496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Um </a:t>
              </a:r>
              <a:r>
                <a:rPr lang="en-US" sz="2496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guia</a:t>
              </a:r>
              <a:r>
                <a:rPr lang="en-US" sz="2496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de boas </a:t>
              </a:r>
              <a:r>
                <a:rPr lang="en-US" sz="2496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práticas</a:t>
              </a:r>
              <a:r>
                <a:rPr lang="en-US" sz="2496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e um conjunto de </a:t>
              </a:r>
              <a:r>
                <a:rPr lang="en-US" sz="2496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conhecimentos</a:t>
              </a:r>
              <a:r>
                <a:rPr lang="en-US" sz="2496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496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reconhecidos</a:t>
              </a:r>
              <a:r>
                <a:rPr lang="en-US" sz="2496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496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internacionalmente</a:t>
              </a:r>
              <a:r>
                <a:rPr lang="en-US" sz="2496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97096" y="3365459"/>
            <a:ext cx="4442713" cy="5263648"/>
            <a:chOff x="0" y="0"/>
            <a:chExt cx="5923618" cy="7018197"/>
          </a:xfrm>
        </p:grpSpPr>
        <p:sp>
          <p:nvSpPr>
            <p:cNvPr id="9" name="TextBox 9"/>
            <p:cNvSpPr txBox="1"/>
            <p:nvPr/>
          </p:nvSpPr>
          <p:spPr>
            <a:xfrm>
              <a:off x="0" y="3550039"/>
              <a:ext cx="5923618" cy="3468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Abordagem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estruturada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e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sequencial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, com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fases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bem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definidas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(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Iniciação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,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Planejamento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,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Execução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,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Monitoramento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e Controle,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Encerramento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).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30265" y="0"/>
              <a:ext cx="863088" cy="632657"/>
            </a:xfrm>
            <a:custGeom>
              <a:avLst/>
              <a:gdLst/>
              <a:ahLst/>
              <a:cxnLst/>
              <a:rect l="l" t="t" r="r" b="b"/>
              <a:pathLst>
                <a:path w="863088" h="632657">
                  <a:moveTo>
                    <a:pt x="0" y="0"/>
                  </a:moveTo>
                  <a:lnTo>
                    <a:pt x="863088" y="0"/>
                  </a:lnTo>
                  <a:lnTo>
                    <a:pt x="863088" y="632657"/>
                  </a:lnTo>
                  <a:lnTo>
                    <a:pt x="0" y="63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8126" b="-1812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2882186" y="3806390"/>
            <a:ext cx="4091290" cy="3949198"/>
            <a:chOff x="0" y="0"/>
            <a:chExt cx="5455053" cy="526559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550039"/>
              <a:ext cx="5455053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Foco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na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documentação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, no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controle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e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na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en-US" sz="2499" dirty="0" err="1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previsibilidade</a:t>
              </a:r>
              <a:r>
                <a:rPr lang="en-US" sz="2499" dirty="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.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2330118" y="0"/>
              <a:ext cx="794817" cy="632657"/>
            </a:xfrm>
            <a:custGeom>
              <a:avLst/>
              <a:gdLst/>
              <a:ahLst/>
              <a:cxnLst/>
              <a:rect l="l" t="t" r="r" b="b"/>
              <a:pathLst>
                <a:path w="794817" h="632657">
                  <a:moveTo>
                    <a:pt x="0" y="0"/>
                  </a:moveTo>
                  <a:lnTo>
                    <a:pt x="794817" y="0"/>
                  </a:lnTo>
                  <a:lnTo>
                    <a:pt x="794817" y="632657"/>
                  </a:lnTo>
                  <a:lnTo>
                    <a:pt x="0" y="63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737" b="-12737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39000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75313" y="61610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4278" y="3229852"/>
            <a:ext cx="8194380" cy="3322449"/>
          </a:xfrm>
          <a:custGeom>
            <a:avLst/>
            <a:gdLst/>
            <a:ahLst/>
            <a:cxnLst/>
            <a:rect l="l" t="t" r="r" b="b"/>
            <a:pathLst>
              <a:path w="8194380" h="3322449">
                <a:moveTo>
                  <a:pt x="0" y="0"/>
                </a:moveTo>
                <a:lnTo>
                  <a:pt x="8194380" y="0"/>
                </a:lnTo>
                <a:lnTo>
                  <a:pt x="8194380" y="3322448"/>
                </a:lnTo>
                <a:lnTo>
                  <a:pt x="0" y="3322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1797" y="2581385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71797" y="4033525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89"/>
                </a:lnTo>
                <a:lnTo>
                  <a:pt x="0" y="506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71797" y="5394837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766737" y="4183126"/>
            <a:ext cx="5054966" cy="1920748"/>
          </a:xfrm>
          <a:custGeom>
            <a:avLst/>
            <a:gdLst/>
            <a:ahLst/>
            <a:cxnLst/>
            <a:rect l="l" t="t" r="r" b="b"/>
            <a:pathLst>
              <a:path w="5054966" h="1920748">
                <a:moveTo>
                  <a:pt x="0" y="0"/>
                </a:moveTo>
                <a:lnTo>
                  <a:pt x="5054966" y="0"/>
                </a:lnTo>
                <a:lnTo>
                  <a:pt x="5054966" y="1920748"/>
                </a:lnTo>
                <a:lnTo>
                  <a:pt x="0" y="1920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10430702" y="3692967"/>
            <a:ext cx="355134" cy="1288551"/>
          </a:xfrm>
          <a:custGeom>
            <a:avLst/>
            <a:gdLst/>
            <a:ahLst/>
            <a:cxnLst/>
            <a:rect l="l" t="t" r="r" b="b"/>
            <a:pathLst>
              <a:path w="355134" h="1288551">
                <a:moveTo>
                  <a:pt x="0" y="0"/>
                </a:moveTo>
                <a:lnTo>
                  <a:pt x="355134" y="0"/>
                </a:lnTo>
                <a:lnTo>
                  <a:pt x="355134" y="1288551"/>
                </a:lnTo>
                <a:lnTo>
                  <a:pt x="0" y="12885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23082" y="4126367"/>
            <a:ext cx="398113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Ênfase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no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planejamento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detalhado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3082" y="5348713"/>
            <a:ext cx="3981135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Controle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rigoroso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do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escopo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, do tempo e dos custos.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-95250" y="272846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1" y="0"/>
                </a:moveTo>
                <a:lnTo>
                  <a:pt x="0" y="0"/>
                </a:lnTo>
                <a:lnTo>
                  <a:pt x="0" y="3760679"/>
                </a:lnTo>
                <a:lnTo>
                  <a:pt x="3084191" y="3760679"/>
                </a:lnTo>
                <a:lnTo>
                  <a:pt x="3084191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841961" y="2228439"/>
            <a:ext cx="1117178" cy="1409284"/>
          </a:xfrm>
          <a:custGeom>
            <a:avLst/>
            <a:gdLst/>
            <a:ahLst/>
            <a:cxnLst/>
            <a:rect l="l" t="t" r="r" b="b"/>
            <a:pathLst>
              <a:path w="1117178" h="1409284">
                <a:moveTo>
                  <a:pt x="0" y="0"/>
                </a:moveTo>
                <a:lnTo>
                  <a:pt x="1117178" y="0"/>
                </a:lnTo>
                <a:lnTo>
                  <a:pt x="1117178" y="1409284"/>
                </a:lnTo>
                <a:lnTo>
                  <a:pt x="0" y="14092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81300">
            <a:off x="3650662" y="6952446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93264" y="4553075"/>
            <a:ext cx="7324518" cy="73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1"/>
              </a:lnSpc>
              <a:spcBef>
                <a:spcPct val="0"/>
              </a:spcBef>
            </a:pPr>
            <a:r>
              <a:rPr lang="en-US" sz="5228" dirty="0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CARACTERÍSTICAS: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75313" y="2550585"/>
            <a:ext cx="4077619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Processos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bem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definidos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e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documentados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  <p:sp>
        <p:nvSpPr>
          <p:cNvPr id="21" name="Freeform 21"/>
          <p:cNvSpPr/>
          <p:nvPr/>
        </p:nvSpPr>
        <p:spPr>
          <a:xfrm rot="5632222">
            <a:off x="10372822" y="5021071"/>
            <a:ext cx="379829" cy="1378153"/>
          </a:xfrm>
          <a:custGeom>
            <a:avLst/>
            <a:gdLst/>
            <a:ahLst/>
            <a:cxnLst/>
            <a:rect l="l" t="t" r="r" b="b"/>
            <a:pathLst>
              <a:path w="379829" h="1378153">
                <a:moveTo>
                  <a:pt x="0" y="0"/>
                </a:moveTo>
                <a:lnTo>
                  <a:pt x="379830" y="0"/>
                </a:lnTo>
                <a:lnTo>
                  <a:pt x="379830" y="1378153"/>
                </a:lnTo>
                <a:lnTo>
                  <a:pt x="0" y="137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411733" y="7319000"/>
            <a:ext cx="5847567" cy="744236"/>
          </a:xfrm>
          <a:custGeom>
            <a:avLst/>
            <a:gdLst/>
            <a:ahLst/>
            <a:cxnLst/>
            <a:rect l="l" t="t" r="r" b="b"/>
            <a:pathLst>
              <a:path w="5847567" h="744236">
                <a:moveTo>
                  <a:pt x="0" y="0"/>
                </a:moveTo>
                <a:lnTo>
                  <a:pt x="5847567" y="0"/>
                </a:lnTo>
                <a:lnTo>
                  <a:pt x="5847567" y="744236"/>
                </a:lnTo>
                <a:lnTo>
                  <a:pt x="0" y="7442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671797" y="7344294"/>
            <a:ext cx="5347363" cy="62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574"/>
              </a:lnSpc>
              <a:spcBef>
                <a:spcPct val="0"/>
              </a:spcBef>
            </a:pP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Ideal para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projetos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complexos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, com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requisitos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bem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definidos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 e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baixo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grau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 de </a:t>
            </a:r>
            <a:r>
              <a:rPr lang="en-US" sz="1570" spc="-47" dirty="0" err="1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incerteza</a:t>
            </a:r>
            <a:r>
              <a:rPr lang="en-US" sz="1570" spc="-47" dirty="0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7A31C87-CBC2-21D7-769D-8A53A93CB02F}"/>
              </a:ext>
            </a:extLst>
          </p:cNvPr>
          <p:cNvSpPr txBox="1"/>
          <p:nvPr/>
        </p:nvSpPr>
        <p:spPr>
          <a:xfrm>
            <a:off x="4662468" y="5441574"/>
            <a:ext cx="2460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Nourd Bold"/>
                <a:ea typeface="Nourd Bold"/>
                <a:cs typeface="Nourd Bold"/>
                <a:sym typeface="Nourd Bold"/>
              </a:rPr>
              <a:t>PMBOK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26" name="Balão de Fala: Retângulo 25">
            <a:extLst>
              <a:ext uri="{FF2B5EF4-FFF2-40B4-BE49-F238E27FC236}">
                <a16:creationId xmlns:a16="http://schemas.microsoft.com/office/drawing/2014/main" id="{B89948F6-580F-0D63-8BBF-3FD9A18D4EC1}"/>
              </a:ext>
            </a:extLst>
          </p:cNvPr>
          <p:cNvSpPr/>
          <p:nvPr/>
        </p:nvSpPr>
        <p:spPr>
          <a:xfrm>
            <a:off x="2635068" y="1403796"/>
            <a:ext cx="5276063" cy="2860036"/>
          </a:xfrm>
          <a:prstGeom prst="wedgeRectCallout">
            <a:avLst>
              <a:gd name="adj1" fmla="val 159036"/>
              <a:gd name="adj2" fmla="val -19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/>
              <a:t>Implicaria ter documentos como: um Termo de Abertura de Projeto, um Plano de Projeto detalhado, um documento de Requisitos Funcionais e Não-Funcionais do sistema de avaliação, relatórios de progresso, registos de riscos e lições aprendidas.</a:t>
            </a:r>
          </a:p>
        </p:txBody>
      </p:sp>
      <p:sp>
        <p:nvSpPr>
          <p:cNvPr id="27" name="Balão de Fala: Retângulo 26">
            <a:extLst>
              <a:ext uri="{FF2B5EF4-FFF2-40B4-BE49-F238E27FC236}">
                <a16:creationId xmlns:a16="http://schemas.microsoft.com/office/drawing/2014/main" id="{9AEA437B-83A5-FB85-AEEA-B91BFE412C03}"/>
              </a:ext>
            </a:extLst>
          </p:cNvPr>
          <p:cNvSpPr/>
          <p:nvPr/>
        </p:nvSpPr>
        <p:spPr>
          <a:xfrm>
            <a:off x="2626208" y="4462393"/>
            <a:ext cx="5276063" cy="3119322"/>
          </a:xfrm>
          <a:prstGeom prst="wedgeRectCallout">
            <a:avLst>
              <a:gd name="adj1" fmla="val 153796"/>
              <a:gd name="adj2" fmla="val -584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Definição completa dos requisitos</a:t>
            </a:r>
            <a:r>
              <a:rPr lang="pt-BR" alt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antes de começar a execução.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Criação de um </a:t>
            </a:r>
            <a:r>
              <a:rPr lang="pt-BR" alt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abrangente</a:t>
            </a:r>
            <a:r>
              <a:rPr lang="pt-BR" alt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todas as atividades, durações e dependências claramente definidas.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Elaboração de um </a:t>
            </a:r>
            <a:r>
              <a:rPr lang="pt-BR" alt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orçamento minucioso</a:t>
            </a:r>
            <a:r>
              <a:rPr lang="pt-BR" alt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todos os custos esperados.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Identificação e planeamento de </a:t>
            </a:r>
            <a:r>
              <a:rPr lang="pt-BR" alt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respostas para riscos</a:t>
            </a:r>
            <a:r>
              <a:rPr lang="pt-BR" alt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forma antecipada. </a:t>
            </a:r>
          </a:p>
          <a:p>
            <a:pPr algn="just"/>
            <a:endParaRPr lang="pt-BR" sz="2400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FDF692F6-3ED3-5E64-E696-2F35C41F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Balão de Fala: Retângulo 30">
            <a:extLst>
              <a:ext uri="{FF2B5EF4-FFF2-40B4-BE49-F238E27FC236}">
                <a16:creationId xmlns:a16="http://schemas.microsoft.com/office/drawing/2014/main" id="{E44C02CB-5AC4-8B05-7952-A9BF02330D54}"/>
              </a:ext>
            </a:extLst>
          </p:cNvPr>
          <p:cNvSpPr/>
          <p:nvPr/>
        </p:nvSpPr>
        <p:spPr>
          <a:xfrm>
            <a:off x="8054577" y="6397116"/>
            <a:ext cx="5276063" cy="3119322"/>
          </a:xfrm>
          <a:prstGeom prst="wedgeRectCallout">
            <a:avLst>
              <a:gd name="adj1" fmla="val 61498"/>
              <a:gd name="adj2" fmla="val -571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/>
              <a:t>Este controle rigoroso visa a </a:t>
            </a:r>
            <a:r>
              <a:rPr lang="pt-BR" sz="2400" b="1" dirty="0"/>
              <a:t>previsibilidade</a:t>
            </a:r>
            <a:r>
              <a:rPr lang="pt-BR" sz="2400" dirty="0"/>
              <a:t> e a </a:t>
            </a:r>
            <a:r>
              <a:rPr lang="pt-BR" sz="2400" b="1" dirty="0"/>
              <a:t>conformidade com o plano original</a:t>
            </a:r>
            <a:r>
              <a:rPr lang="pt-BR" sz="2400" dirty="0"/>
              <a:t>, minimizando surpresas e garantindo que o projeto atinja seus objetivos dentro das restrições definidas de escopo, tempo e custo.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43688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63061" y="27284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3"/>
                </a:lnTo>
                <a:lnTo>
                  <a:pt x="0" y="911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90259" y="1162442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69407" y="1295257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81229" y="2486834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72631" y="3593599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024472" y="2179692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8544981" y="2276517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7" y="0"/>
                </a:lnTo>
                <a:lnTo>
                  <a:pt x="255577" y="927324"/>
                </a:lnTo>
                <a:lnTo>
                  <a:pt x="0" y="9273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62413" y="2529303"/>
            <a:ext cx="398113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Melhor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gerenciamento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de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riscos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72493" y="3631699"/>
            <a:ext cx="3981135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Facilidade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de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comunicação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com stakeholders.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 rot="1981300">
            <a:off x="1134807" y="5659378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688514" y="1949832"/>
            <a:ext cx="7324518" cy="63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1"/>
              </a:lnSpc>
              <a:spcBef>
                <a:spcPct val="0"/>
              </a:spcBef>
            </a:pPr>
            <a:r>
              <a:rPr lang="en-US" sz="46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VANTAGENS: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72923" y="1381152"/>
            <a:ext cx="4077619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Maior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controle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e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previsibilidade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57670" y="4987214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46493" y="4987214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665866" y="4674641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3"/>
                </a:lnTo>
                <a:lnTo>
                  <a:pt x="0" y="911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093064" y="5564237"/>
            <a:ext cx="5321027" cy="2157435"/>
          </a:xfrm>
          <a:custGeom>
            <a:avLst/>
            <a:gdLst/>
            <a:ahLst/>
            <a:cxnLst/>
            <a:rect l="l" t="t" r="r" b="b"/>
            <a:pathLst>
              <a:path w="5321027" h="2157435">
                <a:moveTo>
                  <a:pt x="0" y="0"/>
                </a:moveTo>
                <a:lnTo>
                  <a:pt x="5321028" y="0"/>
                </a:lnTo>
                <a:lnTo>
                  <a:pt x="5321028" y="2157435"/>
                </a:lnTo>
                <a:lnTo>
                  <a:pt x="0" y="21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872212" y="5697052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084034" y="6888629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375436" y="7995394"/>
            <a:ext cx="5201156" cy="661965"/>
          </a:xfrm>
          <a:custGeom>
            <a:avLst/>
            <a:gdLst/>
            <a:ahLst/>
            <a:cxnLst/>
            <a:rect l="l" t="t" r="r" b="b"/>
            <a:pathLst>
              <a:path w="5201156" h="661965">
                <a:moveTo>
                  <a:pt x="0" y="0"/>
                </a:moveTo>
                <a:lnTo>
                  <a:pt x="5201155" y="0"/>
                </a:lnTo>
                <a:lnTo>
                  <a:pt x="5201155" y="661965"/>
                </a:lnTo>
                <a:lnTo>
                  <a:pt x="0" y="6619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5632222">
            <a:off x="7427277" y="6581487"/>
            <a:ext cx="2749278" cy="1044650"/>
          </a:xfrm>
          <a:custGeom>
            <a:avLst/>
            <a:gdLst/>
            <a:ahLst/>
            <a:cxnLst/>
            <a:rect l="l" t="t" r="r" b="b"/>
            <a:pathLst>
              <a:path w="2749278" h="1044650">
                <a:moveTo>
                  <a:pt x="0" y="0"/>
                </a:moveTo>
                <a:lnTo>
                  <a:pt x="2749278" y="0"/>
                </a:lnTo>
                <a:lnTo>
                  <a:pt x="2749278" y="1044650"/>
                </a:lnTo>
                <a:lnTo>
                  <a:pt x="0" y="104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5632222">
            <a:off x="8947786" y="6678312"/>
            <a:ext cx="255578" cy="927325"/>
          </a:xfrm>
          <a:custGeom>
            <a:avLst/>
            <a:gdLst/>
            <a:ahLst/>
            <a:cxnLst/>
            <a:rect l="l" t="t" r="r" b="b"/>
            <a:pathLst>
              <a:path w="255578" h="927325">
                <a:moveTo>
                  <a:pt x="0" y="0"/>
                </a:moveTo>
                <a:lnTo>
                  <a:pt x="255577" y="0"/>
                </a:lnTo>
                <a:lnTo>
                  <a:pt x="255577" y="927324"/>
                </a:lnTo>
                <a:lnTo>
                  <a:pt x="0" y="9273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0265218" y="6759478"/>
            <a:ext cx="3981135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Processos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burocráticos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e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demorados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75298" y="8033494"/>
            <a:ext cx="5670182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Pode não ser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adequado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para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projetos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com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requisitos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incertos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ou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em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ambientes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dinâmicos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91319" y="6375122"/>
            <a:ext cx="7324518" cy="56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1"/>
              </a:lnSpc>
              <a:spcBef>
                <a:spcPct val="0"/>
              </a:spcBef>
            </a:pPr>
            <a:r>
              <a:rPr lang="en-US" sz="39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DESVANTAGENS: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75728" y="5611327"/>
            <a:ext cx="4077619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Pouca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flexibilidade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 para lidar com </a:t>
            </a:r>
            <a:r>
              <a:rPr lang="en-US" sz="1663" spc="-49" dirty="0" err="1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mudanças</a:t>
            </a:r>
            <a:r>
              <a:rPr lang="en-US" sz="1663" spc="-49" dirty="0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90E4ED2-87C1-E321-0DD9-476375ED124B}"/>
              </a:ext>
            </a:extLst>
          </p:cNvPr>
          <p:cNvSpPr txBox="1"/>
          <p:nvPr/>
        </p:nvSpPr>
        <p:spPr>
          <a:xfrm>
            <a:off x="4572000" y="3429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Exercício : O Projeto de </a:t>
            </a:r>
            <a:r>
              <a:rPr lang="pt-BR" sz="2400" b="1" dirty="0" err="1"/>
              <a:t>Onboarding</a:t>
            </a:r>
            <a:r>
              <a:rPr lang="pt-BR" sz="2400" b="1" dirty="0"/>
              <a:t> Tradicional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0F2E5B-724F-D3A2-1332-A9720D42B607}"/>
              </a:ext>
            </a:extLst>
          </p:cNvPr>
          <p:cNvSpPr txBox="1"/>
          <p:nvPr/>
        </p:nvSpPr>
        <p:spPr>
          <a:xfrm>
            <a:off x="2590800" y="1028700"/>
            <a:ext cx="14401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3200" b="1" dirty="0"/>
              <a:t>"O departamento de RH de uma empresa está a planear a implementação de um novo programa de </a:t>
            </a:r>
            <a:r>
              <a:rPr lang="pt-BR" sz="3200" b="1" i="1" dirty="0" err="1"/>
              <a:t>Onboarding</a:t>
            </a:r>
            <a:r>
              <a:rPr lang="pt-BR" sz="3200" b="1" dirty="0"/>
              <a:t> para os seus novos colaboradores. Usando uma abordagem tradicional (PMBOK), a equipa já definiu o escopo do projeto: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/>
              <a:t>Escopo: Criar um programa de </a:t>
            </a:r>
            <a:r>
              <a:rPr lang="pt-BR" sz="3200" b="1" i="1" dirty="0" err="1"/>
              <a:t>Onboarding</a:t>
            </a:r>
            <a:r>
              <a:rPr lang="pt-BR" sz="3200" b="1" dirty="0"/>
              <a:t> digital com 5 módulos: Boas-Vindas, Cultura da Empresa, Benefícios, Ferramentas e Treinamento Básico.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/>
              <a:t>Prazo Total: 3 meses.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/>
              <a:t>Orçamento Total: 15.000€.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E7252E4-7EA2-B6DC-C50B-9A728B085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70" y="4969219"/>
            <a:ext cx="1529442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Fases: Quais seriam as principais fases deste projeto, seguindo a estrutura do PMBOK (Iniciação, Planeamento, Execução, Monitorização e Controlo, Encerramento)? </a:t>
            </a:r>
            <a:endParaRPr lang="pt-BR" alt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Planeamento Detalhado: </a:t>
            </a: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Dêem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exemplos de atividades que seriam realizadas na fase de Planeamento deste projeto, e expliquem por que o planeamento detalhado é importante aqui. </a:t>
            </a:r>
            <a:endParaRPr lang="pt-BR" alt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Controlo: </a:t>
            </a:r>
            <a:r>
              <a:rPr kumimoji="0" lang="pt-BR" altLang="pt-B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Dêem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exemplos de como a equipa de RH poderia controlar o escopo, o tempo e os custos durante a fase de Execução deste projeto. </a:t>
            </a:r>
          </a:p>
        </p:txBody>
      </p:sp>
    </p:spTree>
    <p:extLst>
      <p:ext uri="{BB962C8B-B14F-4D97-AF65-F5344CB8AC3E}">
        <p14:creationId xmlns:p14="http://schemas.microsoft.com/office/powerpoint/2010/main" val="405322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07D4ADF-C261-136F-3651-9E075285C861}"/>
              </a:ext>
            </a:extLst>
          </p:cNvPr>
          <p:cNvSpPr txBox="1"/>
          <p:nvPr/>
        </p:nvSpPr>
        <p:spPr>
          <a:xfrm>
            <a:off x="838200" y="1409700"/>
            <a:ext cx="685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Fases: Iniciação: Definição do projeto, aprovação, nomeação do gestor de projeto.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Planeamento: Criação do plano de projeto detalhado, definição de tarefas, cronograma, orçamento,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Execução: Desenvolvimento dos módulos, criação de materiais, formação,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Monitorização e Controlo: Acompanhamento do progresso, controlo de custos, gestão de alterações,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Encerramento: Lançamento do programa, avaliação, documentação, etc.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7A389F-08BE-AB19-F950-DF3CBD2C3259}"/>
              </a:ext>
            </a:extLst>
          </p:cNvPr>
          <p:cNvSpPr txBox="1"/>
          <p:nvPr/>
        </p:nvSpPr>
        <p:spPr>
          <a:xfrm>
            <a:off x="8534400" y="1433623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Planeamento Detalhado: Exemplos: Criar um cronograma detalhado com todas as tarefas (</a:t>
            </a:r>
            <a:r>
              <a:rPr lang="pt-BR" sz="2400" b="1" dirty="0" err="1"/>
              <a:t>ex</a:t>
            </a:r>
            <a:r>
              <a:rPr lang="pt-BR" sz="2400" b="1" dirty="0"/>
              <a:t>: criação de conteúdo de cada módulo, design gráfico, desenvolvimento da plataforma, testes, etc.), estimar a duração de cada tarefa, atribuir responsáveis, definir dependências. Outro exemplo seria criar um orçamento detalhado com todos os custos (</a:t>
            </a:r>
            <a:r>
              <a:rPr lang="pt-BR" sz="2400" b="1" dirty="0" err="1"/>
              <a:t>ex</a:t>
            </a:r>
            <a:r>
              <a:rPr lang="pt-BR" sz="2400" b="1" dirty="0"/>
              <a:t>: horas da equipa de RH, custos de software/plataforma, custos de design, etc.).</a:t>
            </a:r>
          </a:p>
          <a:p>
            <a:pPr algn="just"/>
            <a:endParaRPr lang="pt-BR" sz="2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Importância: O planeamento detalhado é crucial para garantir que o projeto seja entregue dentro do prazo e do orçamento, e para minimizar surpresas durante a execução.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6B1DF8-EE88-CE6D-0D7E-4DBA12E44516}"/>
              </a:ext>
            </a:extLst>
          </p:cNvPr>
          <p:cNvSpPr txBox="1"/>
          <p:nvPr/>
        </p:nvSpPr>
        <p:spPr>
          <a:xfrm>
            <a:off x="4267200" y="6111637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Controlo: Controlo do Escopo: Ter um processo formal para gerir qualquer alteração ao escopo (</a:t>
            </a:r>
            <a:r>
              <a:rPr lang="pt-BR" sz="2400" b="1" dirty="0" err="1"/>
              <a:t>ex</a:t>
            </a:r>
            <a:r>
              <a:rPr lang="pt-BR" sz="2400" b="1" dirty="0"/>
              <a:t>: se decidirem adicionar um sexto módulo), com aprovações e análise de impacto no tempo e custo.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Controlo do Tempo: Acompanhar o progresso em relação ao cronograma, identificar atrasos e tomar medidas corretivas (</a:t>
            </a:r>
            <a:r>
              <a:rPr lang="pt-BR" sz="2400" b="1" dirty="0" err="1"/>
              <a:t>ex</a:t>
            </a:r>
            <a:r>
              <a:rPr lang="pt-BR" sz="2400" b="1" dirty="0"/>
              <a:t>: realocar recursos, ajustar prazos).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Controlo dos Custos: Comparar os gastos reais com o orçamento planeado, identificar desvios e tomar medidas para manter os custos sob controlo (</a:t>
            </a:r>
            <a:r>
              <a:rPr lang="pt-BR" sz="2400" b="1" dirty="0" err="1"/>
              <a:t>ex</a:t>
            </a:r>
            <a:r>
              <a:rPr lang="pt-BR" sz="2400" b="1" dirty="0"/>
              <a:t>: renegociar contratos, reduzir o escopo).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62CAA3-4F3B-7DD3-99D4-C1D10E02273B}"/>
              </a:ext>
            </a:extLst>
          </p:cNvPr>
          <p:cNvSpPr txBox="1"/>
          <p:nvPr/>
        </p:nvSpPr>
        <p:spPr>
          <a:xfrm>
            <a:off x="2324100" y="387278"/>
            <a:ext cx="1363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implementação de um novo programa de </a:t>
            </a:r>
            <a:r>
              <a:rPr lang="pt-BR" sz="2800" b="1" i="1" dirty="0" err="1"/>
              <a:t>Onboarding</a:t>
            </a:r>
            <a:r>
              <a:rPr lang="pt-BR" sz="2800" b="1" dirty="0"/>
              <a:t> Digital para novos colaboradores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1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91625"/>
            <a:ext cx="18288000" cy="0"/>
          </a:xfrm>
          <a:prstGeom prst="line">
            <a:avLst/>
          </a:prstGeom>
          <a:ln w="9525" cap="flat">
            <a:solidFill>
              <a:srgbClr val="FFFFFF">
                <a:alpha val="33725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3883078"/>
            <a:ext cx="16230600" cy="4762"/>
          </a:xfrm>
          <a:prstGeom prst="line">
            <a:avLst/>
          </a:prstGeom>
          <a:ln w="19050" cap="rnd">
            <a:solidFill>
              <a:srgbClr val="FFFFFF">
                <a:alpha val="2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726898" y="3659959"/>
            <a:ext cx="523680" cy="356492"/>
          </a:xfrm>
          <a:custGeom>
            <a:avLst/>
            <a:gdLst/>
            <a:ahLst/>
            <a:cxnLst/>
            <a:rect l="l" t="t" r="r" b="b"/>
            <a:pathLst>
              <a:path w="523680" h="356492">
                <a:moveTo>
                  <a:pt x="0" y="0"/>
                </a:moveTo>
                <a:lnTo>
                  <a:pt x="523680" y="0"/>
                </a:lnTo>
                <a:lnTo>
                  <a:pt x="523680" y="356492"/>
                </a:lnTo>
                <a:lnTo>
                  <a:pt x="0" y="356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357" b="-233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81184" y="6914888"/>
            <a:ext cx="429766" cy="315025"/>
          </a:xfrm>
          <a:custGeom>
            <a:avLst/>
            <a:gdLst/>
            <a:ahLst/>
            <a:cxnLst/>
            <a:rect l="l" t="t" r="r" b="b"/>
            <a:pathLst>
              <a:path w="429766" h="315025">
                <a:moveTo>
                  <a:pt x="0" y="0"/>
                </a:moveTo>
                <a:lnTo>
                  <a:pt x="429766" y="0"/>
                </a:lnTo>
                <a:lnTo>
                  <a:pt x="429766" y="315026"/>
                </a:lnTo>
                <a:lnTo>
                  <a:pt x="0" y="315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126" b="-1812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85046" y="5729180"/>
            <a:ext cx="388266" cy="309051"/>
          </a:xfrm>
          <a:custGeom>
            <a:avLst/>
            <a:gdLst/>
            <a:ahLst/>
            <a:cxnLst/>
            <a:rect l="l" t="t" r="r" b="b"/>
            <a:pathLst>
              <a:path w="388266" h="309051">
                <a:moveTo>
                  <a:pt x="0" y="0"/>
                </a:moveTo>
                <a:lnTo>
                  <a:pt x="388265" y="0"/>
                </a:lnTo>
                <a:lnTo>
                  <a:pt x="388265" y="309051"/>
                </a:lnTo>
                <a:lnTo>
                  <a:pt x="0" y="309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37" b="-1273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41235" y="6966075"/>
            <a:ext cx="13005531" cy="2292225"/>
          </a:xfrm>
          <a:custGeom>
            <a:avLst/>
            <a:gdLst/>
            <a:ahLst/>
            <a:cxnLst/>
            <a:rect l="l" t="t" r="r" b="b"/>
            <a:pathLst>
              <a:path w="13005531" h="2292225">
                <a:moveTo>
                  <a:pt x="0" y="0"/>
                </a:moveTo>
                <a:lnTo>
                  <a:pt x="13005530" y="0"/>
                </a:lnTo>
                <a:lnTo>
                  <a:pt x="13005530" y="2292225"/>
                </a:lnTo>
                <a:lnTo>
                  <a:pt x="0" y="22922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76941" y="355021"/>
            <a:ext cx="15596535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750"/>
              </a:lnSpc>
            </a:pPr>
            <a:r>
              <a:rPr lang="en-US" sz="75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Metodologias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75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Ágeis</a:t>
            </a:r>
            <a:r>
              <a:rPr lang="en-US" sz="75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(Scrum)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73789" y="7337351"/>
            <a:ext cx="3114949" cy="201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1-Monte </a:t>
            </a:r>
            <a:r>
              <a:rPr lang="en-US" sz="287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287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equipe </a:t>
            </a:r>
            <a:r>
              <a:rPr lang="en-US" sz="287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multidisciplinar</a:t>
            </a:r>
            <a:endParaRPr lang="en-US" sz="287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2"/>
              </a:lnSpc>
              <a:spcBef>
                <a:spcPct val="0"/>
              </a:spcBef>
            </a:pPr>
            <a:endParaRPr lang="en-US" sz="287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85814" y="7335350"/>
            <a:ext cx="3118136" cy="20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Planeje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projeto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crie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Backlog</a:t>
            </a: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5969" y="7243524"/>
            <a:ext cx="2702817" cy="20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3- Defina o Sprint com as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entregas</a:t>
            </a: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65193" y="7181612"/>
            <a:ext cx="2702817" cy="20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4- Organize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tudo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forma visual</a:t>
            </a: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68035" y="7497360"/>
            <a:ext cx="2702817" cy="150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5-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Reúna</a:t>
            </a:r>
            <a:r>
              <a:rPr lang="en-US" sz="28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time </a:t>
            </a:r>
            <a:r>
              <a:rPr lang="en-US" sz="28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diariamente</a:t>
            </a: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ts val="4027"/>
              </a:lnSpc>
              <a:spcBef>
                <a:spcPct val="0"/>
              </a:spcBef>
            </a:pPr>
            <a:endParaRPr lang="en-US" sz="28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1263" y="2225093"/>
            <a:ext cx="5490738" cy="325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Baseado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ciclos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interativos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chamados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Sprints, com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duração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definida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(ex: 2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semanas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44882" y="2225093"/>
            <a:ext cx="5490738" cy="325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Metodologia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ágil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enfatiza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colaboração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a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flexibilidade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a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entrega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contínua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valor.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69019" y="1896481"/>
            <a:ext cx="5490738" cy="462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Utiliza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papéis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eventos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específicos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(Product Owner, Scrum Master, </a:t>
            </a:r>
            <a:r>
              <a:rPr lang="pt-BR" sz="4000" b="1" dirty="0" err="1"/>
              <a:t>Development</a:t>
            </a:r>
            <a:r>
              <a:rPr lang="pt-BR" sz="4000" b="1" dirty="0"/>
              <a:t> Team, </a:t>
            </a: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Daily Scrum, Sprint Review, Sprint Retrospective)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6CDCCDB-4C3F-CE74-5A20-5D58D71D950C}"/>
              </a:ext>
            </a:extLst>
          </p:cNvPr>
          <p:cNvSpPr txBox="1"/>
          <p:nvPr/>
        </p:nvSpPr>
        <p:spPr>
          <a:xfrm>
            <a:off x="5791200" y="5991968"/>
            <a:ext cx="415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Metodologia</a:t>
            </a:r>
            <a:r>
              <a:rPr lang="en-US" sz="24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 Scrum</a:t>
            </a:r>
            <a:endParaRPr lang="pt-BR" sz="2400" dirty="0"/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92E3B196-9298-8697-129F-F02CBC533B37}"/>
              </a:ext>
            </a:extLst>
          </p:cNvPr>
          <p:cNvSpPr/>
          <p:nvPr/>
        </p:nvSpPr>
        <p:spPr>
          <a:xfrm>
            <a:off x="42884" y="176052"/>
            <a:ext cx="7162816" cy="1549809"/>
          </a:xfrm>
          <a:prstGeom prst="wedgeRectCallout">
            <a:avLst>
              <a:gd name="adj1" fmla="val -27710"/>
              <a:gd name="adj2" fmla="val 1800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ciclos curtos e repetitivos;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Ao final de cada Sprint, a equipa deve entregar uma "fatia" funcional e utilizável do produto ou projeto. </a:t>
            </a:r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14DEB7AB-F9DB-6B29-D62C-506FB2448F2A}"/>
              </a:ext>
            </a:extLst>
          </p:cNvPr>
          <p:cNvSpPr/>
          <p:nvPr/>
        </p:nvSpPr>
        <p:spPr>
          <a:xfrm>
            <a:off x="7578308" y="105775"/>
            <a:ext cx="5589702" cy="2056415"/>
          </a:xfrm>
          <a:prstGeom prst="wedgeRectCallout">
            <a:avLst>
              <a:gd name="adj1" fmla="val -29583"/>
              <a:gd name="adj2" fmla="val 76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/>
              <a:t>O foco é sempre em entregar valor de forma rápida e contínua ao cliente ou utilizador final, em vez de apenas cumprir um plano rígido.</a:t>
            </a:r>
          </a:p>
        </p:txBody>
      </p:sp>
      <p:sp>
        <p:nvSpPr>
          <p:cNvPr id="22" name="Balão de Fala: Retângulo 21">
            <a:extLst>
              <a:ext uri="{FF2B5EF4-FFF2-40B4-BE49-F238E27FC236}">
                <a16:creationId xmlns:a16="http://schemas.microsoft.com/office/drawing/2014/main" id="{68D5EE88-C6D0-B1CE-AAAC-C00275A9B241}"/>
              </a:ext>
            </a:extLst>
          </p:cNvPr>
          <p:cNvSpPr/>
          <p:nvPr/>
        </p:nvSpPr>
        <p:spPr>
          <a:xfrm>
            <a:off x="7109851" y="2668803"/>
            <a:ext cx="4760799" cy="2199382"/>
          </a:xfrm>
          <a:prstGeom prst="wedgeRectCallout">
            <a:avLst>
              <a:gd name="adj1" fmla="val 120315"/>
              <a:gd name="adj2" fmla="val -61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/>
              <a:t>O Scrum define um conjunto claro de papéis e eventos para estruturar o trabalho, a comunicação e a colaboração da equipa.</a:t>
            </a:r>
          </a:p>
        </p:txBody>
      </p:sp>
      <p:sp>
        <p:nvSpPr>
          <p:cNvPr id="23" name="Balão de Fala: Retângulo 22">
            <a:extLst>
              <a:ext uri="{FF2B5EF4-FFF2-40B4-BE49-F238E27FC236}">
                <a16:creationId xmlns:a16="http://schemas.microsoft.com/office/drawing/2014/main" id="{69275DBD-E272-F86C-1053-97DFD7210DBB}"/>
              </a:ext>
            </a:extLst>
          </p:cNvPr>
          <p:cNvSpPr/>
          <p:nvPr/>
        </p:nvSpPr>
        <p:spPr>
          <a:xfrm>
            <a:off x="834699" y="1876201"/>
            <a:ext cx="4005635" cy="1126785"/>
          </a:xfrm>
          <a:prstGeom prst="wedgeRectCallout">
            <a:avLst>
              <a:gd name="adj1" fmla="val 266903"/>
              <a:gd name="adj2" fmla="val 908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err="1"/>
              <a:t>Product</a:t>
            </a:r>
            <a:r>
              <a:rPr lang="pt-BR" b="1" dirty="0"/>
              <a:t> </a:t>
            </a:r>
            <a:r>
              <a:rPr lang="pt-BR" b="1" dirty="0" err="1"/>
              <a:t>Owner</a:t>
            </a:r>
            <a:r>
              <a:rPr lang="pt-BR" b="1" dirty="0"/>
              <a:t> (Dono do Produto): Representa os interesses do cliente e dos stakeholders. </a:t>
            </a:r>
          </a:p>
        </p:txBody>
      </p:sp>
      <p:sp>
        <p:nvSpPr>
          <p:cNvPr id="24" name="Balão de Fala: Retângulo 23">
            <a:extLst>
              <a:ext uri="{FF2B5EF4-FFF2-40B4-BE49-F238E27FC236}">
                <a16:creationId xmlns:a16="http://schemas.microsoft.com/office/drawing/2014/main" id="{4A9EEE42-D536-7E66-34B2-E403C1277921}"/>
              </a:ext>
            </a:extLst>
          </p:cNvPr>
          <p:cNvSpPr/>
          <p:nvPr/>
        </p:nvSpPr>
        <p:spPr>
          <a:xfrm>
            <a:off x="874143" y="3041385"/>
            <a:ext cx="3725666" cy="1196145"/>
          </a:xfrm>
          <a:prstGeom prst="wedgeRectCallout">
            <a:avLst>
              <a:gd name="adj1" fmla="val 279394"/>
              <a:gd name="adj2" fmla="val 482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/>
              <a:t>Scrum Master (Mestre Scrum): É o "facilitador" e "coach" da equipa. </a:t>
            </a:r>
          </a:p>
        </p:txBody>
      </p:sp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id="{9EF143E9-0003-BA78-89B8-7BC3507C19B2}"/>
              </a:ext>
            </a:extLst>
          </p:cNvPr>
          <p:cNvSpPr/>
          <p:nvPr/>
        </p:nvSpPr>
        <p:spPr>
          <a:xfrm>
            <a:off x="818346" y="4352590"/>
            <a:ext cx="4183492" cy="1431850"/>
          </a:xfrm>
          <a:prstGeom prst="wedgeRectCallout">
            <a:avLst>
              <a:gd name="adj1" fmla="val 292287"/>
              <a:gd name="adj2" fmla="val -503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err="1"/>
              <a:t>Development</a:t>
            </a:r>
            <a:r>
              <a:rPr lang="pt-BR" b="1" dirty="0"/>
              <a:t> Team (Equipa de Desenvolvimento): É a equipa auto-organizada e multifuncional que realiza o trabalho (desenvolvimento, testes, etc.)</a:t>
            </a:r>
          </a:p>
        </p:txBody>
      </p:sp>
      <p:sp>
        <p:nvSpPr>
          <p:cNvPr id="26" name="Balão de Fala: Retângulo 25">
            <a:extLst>
              <a:ext uri="{FF2B5EF4-FFF2-40B4-BE49-F238E27FC236}">
                <a16:creationId xmlns:a16="http://schemas.microsoft.com/office/drawing/2014/main" id="{8AED8260-D7ED-3D43-3704-CFF288EE674A}"/>
              </a:ext>
            </a:extLst>
          </p:cNvPr>
          <p:cNvSpPr/>
          <p:nvPr/>
        </p:nvSpPr>
        <p:spPr>
          <a:xfrm>
            <a:off x="3245875" y="2334209"/>
            <a:ext cx="6661153" cy="3124533"/>
          </a:xfrm>
          <a:prstGeom prst="wedgeRectCallout">
            <a:avLst>
              <a:gd name="adj1" fmla="val 115164"/>
              <a:gd name="adj2" fmla="val 434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Eventos (Reuniões com Propósito Fixo e Duração Definida):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Sprint Planning (Planeamento do Sprint): Onde a equipa decide o que será feito no próximo Sprint.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Daily Scrum (Reunião Diária): Uma reunião rápida (15 minutos) onde a equipa sincroniza o trabalho do dia.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Sprint Review (Revisão do Sprint): A equipa demonstra o que foi concluído no Sprint para os stakeholders e recebe feedback.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Sprint </a:t>
            </a:r>
            <a:r>
              <a:rPr lang="pt-BR" b="1" dirty="0" err="1"/>
              <a:t>Retrospective</a:t>
            </a:r>
            <a:r>
              <a:rPr lang="pt-BR" b="1" dirty="0"/>
              <a:t> (Retrospectiva do Sprint): A equipa inspeciona a si mesma e planeia melhorias para o próximo Sprint (como trabalhar melhor).</a:t>
            </a:r>
          </a:p>
          <a:p>
            <a:pPr algn="ctr"/>
            <a:endParaRPr lang="pt-BR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DBBCB9D-B84A-50A7-2D9C-641123147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2" y="-13369"/>
            <a:ext cx="18292862" cy="1064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4865" y="585419"/>
            <a:ext cx="7906199" cy="9116162"/>
          </a:xfrm>
          <a:custGeom>
            <a:avLst/>
            <a:gdLst/>
            <a:ahLst/>
            <a:cxnLst/>
            <a:rect l="l" t="t" r="r" b="b"/>
            <a:pathLst>
              <a:path w="7906199" h="9116162">
                <a:moveTo>
                  <a:pt x="0" y="0"/>
                </a:moveTo>
                <a:lnTo>
                  <a:pt x="7906199" y="0"/>
                </a:lnTo>
                <a:lnTo>
                  <a:pt x="7906199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43688" y="585419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1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75313" y="616106"/>
            <a:ext cx="5821451" cy="9116162"/>
          </a:xfrm>
          <a:custGeom>
            <a:avLst/>
            <a:gdLst/>
            <a:ahLst/>
            <a:cxnLst/>
            <a:rect l="l" t="t" r="r" b="b"/>
            <a:pathLst>
              <a:path w="5821451" h="9116162">
                <a:moveTo>
                  <a:pt x="0" y="0"/>
                </a:moveTo>
                <a:lnTo>
                  <a:pt x="5821451" y="0"/>
                </a:lnTo>
                <a:lnTo>
                  <a:pt x="5821451" y="9116162"/>
                </a:lnTo>
                <a:lnTo>
                  <a:pt x="0" y="91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741" r="-506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4278" y="3229852"/>
            <a:ext cx="8194380" cy="3322449"/>
          </a:xfrm>
          <a:custGeom>
            <a:avLst/>
            <a:gdLst/>
            <a:ahLst/>
            <a:cxnLst/>
            <a:rect l="l" t="t" r="r" b="b"/>
            <a:pathLst>
              <a:path w="8194380" h="3322449">
                <a:moveTo>
                  <a:pt x="0" y="0"/>
                </a:moveTo>
                <a:lnTo>
                  <a:pt x="8194380" y="0"/>
                </a:lnTo>
                <a:lnTo>
                  <a:pt x="8194380" y="3322448"/>
                </a:lnTo>
                <a:lnTo>
                  <a:pt x="0" y="3322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1797" y="2581385"/>
            <a:ext cx="3981135" cy="506690"/>
          </a:xfrm>
          <a:custGeom>
            <a:avLst/>
            <a:gdLst/>
            <a:ahLst/>
            <a:cxnLst/>
            <a:rect l="l" t="t" r="r" b="b"/>
            <a:pathLst>
              <a:path w="3981135" h="506690">
                <a:moveTo>
                  <a:pt x="0" y="0"/>
                </a:moveTo>
                <a:lnTo>
                  <a:pt x="3981135" y="0"/>
                </a:lnTo>
                <a:lnTo>
                  <a:pt x="3981135" y="506690"/>
                </a:lnTo>
                <a:lnTo>
                  <a:pt x="0" y="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71797" y="3907072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71797" y="5394837"/>
            <a:ext cx="4974688" cy="633142"/>
          </a:xfrm>
          <a:custGeom>
            <a:avLst/>
            <a:gdLst/>
            <a:ahLst/>
            <a:cxnLst/>
            <a:rect l="l" t="t" r="r" b="b"/>
            <a:pathLst>
              <a:path w="4974688" h="633142">
                <a:moveTo>
                  <a:pt x="0" y="0"/>
                </a:moveTo>
                <a:lnTo>
                  <a:pt x="4974688" y="0"/>
                </a:lnTo>
                <a:lnTo>
                  <a:pt x="4974688" y="633142"/>
                </a:lnTo>
                <a:lnTo>
                  <a:pt x="0" y="6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32222">
            <a:off x="7766737" y="4183126"/>
            <a:ext cx="5054966" cy="1920748"/>
          </a:xfrm>
          <a:custGeom>
            <a:avLst/>
            <a:gdLst/>
            <a:ahLst/>
            <a:cxnLst/>
            <a:rect l="l" t="t" r="r" b="b"/>
            <a:pathLst>
              <a:path w="5054966" h="1920748">
                <a:moveTo>
                  <a:pt x="0" y="0"/>
                </a:moveTo>
                <a:lnTo>
                  <a:pt x="5054966" y="0"/>
                </a:lnTo>
                <a:lnTo>
                  <a:pt x="5054966" y="1920748"/>
                </a:lnTo>
                <a:lnTo>
                  <a:pt x="0" y="1920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32222">
            <a:off x="10430702" y="3692967"/>
            <a:ext cx="355134" cy="1288551"/>
          </a:xfrm>
          <a:custGeom>
            <a:avLst/>
            <a:gdLst/>
            <a:ahLst/>
            <a:cxnLst/>
            <a:rect l="l" t="t" r="r" b="b"/>
            <a:pathLst>
              <a:path w="355134" h="1288551">
                <a:moveTo>
                  <a:pt x="0" y="0"/>
                </a:moveTo>
                <a:lnTo>
                  <a:pt x="355134" y="0"/>
                </a:lnTo>
                <a:lnTo>
                  <a:pt x="355134" y="1288551"/>
                </a:lnTo>
                <a:lnTo>
                  <a:pt x="0" y="12885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23082" y="4126367"/>
            <a:ext cx="4332559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Foco na entrega de valor ao cliente.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3082" y="5520333"/>
            <a:ext cx="3981135" cy="3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Adaptação contínua às mudanças.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345480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6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6" y="6771157"/>
                </a:lnTo>
                <a:lnTo>
                  <a:pt x="3568396" y="0"/>
                </a:lnTo>
                <a:close/>
              </a:path>
            </a:pathLst>
          </a:custGeom>
          <a:blipFill>
            <a:blip r:embed="rId14"/>
            <a:stretch>
              <a:fillRect t="-15187" r="-207499" b="-6351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102797" y="5710147"/>
            <a:ext cx="3568395" cy="6771157"/>
          </a:xfrm>
          <a:custGeom>
            <a:avLst/>
            <a:gdLst/>
            <a:ahLst/>
            <a:cxnLst/>
            <a:rect l="l" t="t" r="r" b="b"/>
            <a:pathLst>
              <a:path w="3568395" h="6771157">
                <a:moveTo>
                  <a:pt x="3568395" y="0"/>
                </a:moveTo>
                <a:lnTo>
                  <a:pt x="0" y="0"/>
                </a:lnTo>
                <a:lnTo>
                  <a:pt x="0" y="6771157"/>
                </a:lnTo>
                <a:lnTo>
                  <a:pt x="3568395" y="6771157"/>
                </a:lnTo>
                <a:lnTo>
                  <a:pt x="3568395" y="0"/>
                </a:lnTo>
                <a:close/>
              </a:path>
            </a:pathLst>
          </a:custGeom>
          <a:blipFill>
            <a:blip r:embed="rId15"/>
            <a:stretch>
              <a:fillRect t="-15187" r="-207499" b="-6351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51168" y="348100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2" y="0"/>
                </a:moveTo>
                <a:lnTo>
                  <a:pt x="0" y="0"/>
                </a:lnTo>
                <a:lnTo>
                  <a:pt x="0" y="3760678"/>
                </a:lnTo>
                <a:lnTo>
                  <a:pt x="3084192" y="3760678"/>
                </a:lnTo>
                <a:lnTo>
                  <a:pt x="3084192" y="0"/>
                </a:lnTo>
                <a:close/>
              </a:path>
            </a:pathLst>
          </a:custGeom>
          <a:blipFill>
            <a:blip r:embed="rId16">
              <a:alphaModFix amt="85000"/>
            </a:blip>
            <a:stretch>
              <a:fillRect l="-15443" t="-29438" b="-12665"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H="1">
            <a:off x="-95250" y="272846"/>
            <a:ext cx="3084191" cy="3760678"/>
          </a:xfrm>
          <a:custGeom>
            <a:avLst/>
            <a:gdLst/>
            <a:ahLst/>
            <a:cxnLst/>
            <a:rect l="l" t="t" r="r" b="b"/>
            <a:pathLst>
              <a:path w="3084191" h="3760678">
                <a:moveTo>
                  <a:pt x="3084191" y="0"/>
                </a:moveTo>
                <a:lnTo>
                  <a:pt x="0" y="0"/>
                </a:lnTo>
                <a:lnTo>
                  <a:pt x="0" y="3760679"/>
                </a:lnTo>
                <a:lnTo>
                  <a:pt x="3084191" y="3760679"/>
                </a:lnTo>
                <a:lnTo>
                  <a:pt x="3084191" y="0"/>
                </a:lnTo>
                <a:close/>
              </a:path>
            </a:pathLst>
          </a:custGeom>
          <a:blipFill>
            <a:blip r:embed="rId17"/>
            <a:stretch>
              <a:fillRect l="-15443" t="-29438" b="-1266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841961" y="2228439"/>
            <a:ext cx="1117178" cy="1409284"/>
          </a:xfrm>
          <a:custGeom>
            <a:avLst/>
            <a:gdLst/>
            <a:ahLst/>
            <a:cxnLst/>
            <a:rect l="l" t="t" r="r" b="b"/>
            <a:pathLst>
              <a:path w="1117178" h="1409284">
                <a:moveTo>
                  <a:pt x="0" y="0"/>
                </a:moveTo>
                <a:lnTo>
                  <a:pt x="1117178" y="0"/>
                </a:lnTo>
                <a:lnTo>
                  <a:pt x="1117178" y="1409284"/>
                </a:lnTo>
                <a:lnTo>
                  <a:pt x="0" y="14092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81300">
            <a:off x="3650662" y="6952446"/>
            <a:ext cx="208018" cy="1330347"/>
          </a:xfrm>
          <a:custGeom>
            <a:avLst/>
            <a:gdLst/>
            <a:ahLst/>
            <a:cxnLst/>
            <a:rect l="l" t="t" r="r" b="b"/>
            <a:pathLst>
              <a:path w="208018" h="1330347">
                <a:moveTo>
                  <a:pt x="0" y="0"/>
                </a:moveTo>
                <a:lnTo>
                  <a:pt x="208018" y="0"/>
                </a:lnTo>
                <a:lnTo>
                  <a:pt x="208018" y="1330347"/>
                </a:lnTo>
                <a:lnTo>
                  <a:pt x="0" y="13303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93264" y="4553075"/>
            <a:ext cx="7324518" cy="73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1"/>
              </a:lnSpc>
              <a:spcBef>
                <a:spcPct val="0"/>
              </a:spcBef>
            </a:pPr>
            <a:r>
              <a:rPr lang="en-US" sz="5228">
                <a:solidFill>
                  <a:srgbClr val="26246F"/>
                </a:solidFill>
                <a:latin typeface="Ribeye"/>
                <a:ea typeface="Ribeye"/>
                <a:cs typeface="Ribeye"/>
                <a:sym typeface="Ribeye"/>
              </a:rPr>
              <a:t>CARACTERÍSTICAS: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75313" y="2550585"/>
            <a:ext cx="4077619" cy="67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27"/>
              </a:lnSpc>
              <a:spcBef>
                <a:spcPct val="0"/>
              </a:spcBef>
            </a:pPr>
            <a:r>
              <a:rPr lang="en-US" sz="1663" spc="-49">
                <a:solidFill>
                  <a:srgbClr val="26246F"/>
                </a:solidFill>
                <a:latin typeface="Courier Prime"/>
                <a:ea typeface="Courier Prime"/>
                <a:cs typeface="Courier Prime"/>
                <a:sym typeface="Courier Prime"/>
              </a:rPr>
              <a:t>Equipes auto-organizadas e multifuncionais.</a:t>
            </a:r>
          </a:p>
        </p:txBody>
      </p:sp>
      <p:sp>
        <p:nvSpPr>
          <p:cNvPr id="21" name="Freeform 21"/>
          <p:cNvSpPr/>
          <p:nvPr/>
        </p:nvSpPr>
        <p:spPr>
          <a:xfrm rot="5632222">
            <a:off x="10372822" y="5021071"/>
            <a:ext cx="379829" cy="1378153"/>
          </a:xfrm>
          <a:custGeom>
            <a:avLst/>
            <a:gdLst/>
            <a:ahLst/>
            <a:cxnLst/>
            <a:rect l="l" t="t" r="r" b="b"/>
            <a:pathLst>
              <a:path w="379829" h="1378153">
                <a:moveTo>
                  <a:pt x="0" y="0"/>
                </a:moveTo>
                <a:lnTo>
                  <a:pt x="379830" y="0"/>
                </a:lnTo>
                <a:lnTo>
                  <a:pt x="379830" y="1378153"/>
                </a:lnTo>
                <a:lnTo>
                  <a:pt x="0" y="137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323395" b="-49062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411733" y="7319000"/>
            <a:ext cx="5847567" cy="744236"/>
          </a:xfrm>
          <a:custGeom>
            <a:avLst/>
            <a:gdLst/>
            <a:ahLst/>
            <a:cxnLst/>
            <a:rect l="l" t="t" r="r" b="b"/>
            <a:pathLst>
              <a:path w="5847567" h="744236">
                <a:moveTo>
                  <a:pt x="0" y="0"/>
                </a:moveTo>
                <a:lnTo>
                  <a:pt x="5847567" y="0"/>
                </a:lnTo>
                <a:lnTo>
                  <a:pt x="5847567" y="744236"/>
                </a:lnTo>
                <a:lnTo>
                  <a:pt x="0" y="7442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671797" y="7344294"/>
            <a:ext cx="5347363" cy="62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574"/>
              </a:lnSpc>
              <a:spcBef>
                <a:spcPct val="0"/>
              </a:spcBef>
            </a:pPr>
            <a:r>
              <a:rPr lang="en-US" sz="1570" spc="-47">
                <a:solidFill>
                  <a:srgbClr val="F6F6F6"/>
                </a:solidFill>
                <a:latin typeface="Courier Prime"/>
                <a:ea typeface="Courier Prime"/>
                <a:cs typeface="Courier Prime"/>
                <a:sym typeface="Courier Prime"/>
              </a:rPr>
              <a:t>Ideal para projetos com requisitos incertos ou em ambientes dinâmicos.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2629</Words>
  <Application>Microsoft Office PowerPoint</Application>
  <PresentationFormat>Personalizar</PresentationFormat>
  <Paragraphs>206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Ribeye</vt:lpstr>
      <vt:lpstr>Open Sans</vt:lpstr>
      <vt:lpstr>Calibri</vt:lpstr>
      <vt:lpstr>Articulat Bold</vt:lpstr>
      <vt:lpstr>Nourd Bold</vt:lpstr>
      <vt:lpstr>Rubik</vt:lpstr>
      <vt:lpstr>Open Sans Bold</vt:lpstr>
      <vt:lpstr>Courier Prime</vt:lpstr>
      <vt:lpstr>Courier Prime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 Modelos de Gestão de Projetos</dc:title>
  <cp:lastModifiedBy>robson antonio tavares costa</cp:lastModifiedBy>
  <cp:revision>19</cp:revision>
  <dcterms:created xsi:type="dcterms:W3CDTF">2006-08-16T00:00:00Z</dcterms:created>
  <dcterms:modified xsi:type="dcterms:W3CDTF">2025-05-28T16:41:07Z</dcterms:modified>
  <dc:identifier>DAGfW1_QCMA</dc:identifier>
</cp:coreProperties>
</file>