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63" r:id="rId10"/>
    <p:sldId id="264" r:id="rId11"/>
    <p:sldId id="268" r:id="rId12"/>
    <p:sldId id="269" r:id="rId13"/>
    <p:sldId id="265" r:id="rId14"/>
    <p:sldId id="266" r:id="rId15"/>
    <p:sldId id="267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Canva Sans" panose="020B0604020202020204" charset="0"/>
      <p:regular r:id="rId21"/>
    </p:embeddedFont>
    <p:embeddedFont>
      <p:font typeface="Canva Sans Bold" panose="020B0604020202020204" charset="0"/>
      <p:regular r:id="rId22"/>
    </p:embeddedFont>
    <p:embeddedFont>
      <p:font typeface="Montserrat Bold" panose="020B0604020202020204" charset="0"/>
      <p:regular r:id="rId23"/>
    </p:embeddedFont>
    <p:embeddedFont>
      <p:font typeface="Montserrat Semi-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6.svg"/><Relationship Id="rId7" Type="http://schemas.openxmlformats.org/officeDocument/2006/relationships/image" Target="../media/image3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6.svg"/><Relationship Id="rId7" Type="http://schemas.openxmlformats.org/officeDocument/2006/relationships/image" Target="../media/image3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6.svg"/><Relationship Id="rId7" Type="http://schemas.openxmlformats.org/officeDocument/2006/relationships/image" Target="../media/image3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6.svg"/><Relationship Id="rId7" Type="http://schemas.openxmlformats.org/officeDocument/2006/relationships/image" Target="../media/image29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image" Target="../media/image3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3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4.svg"/><Relationship Id="rId5" Type="http://schemas.openxmlformats.org/officeDocument/2006/relationships/image" Target="../media/image2.svg"/><Relationship Id="rId10" Type="http://schemas.openxmlformats.org/officeDocument/2006/relationships/image" Target="../media/image23.png"/><Relationship Id="rId4" Type="http://schemas.openxmlformats.org/officeDocument/2006/relationships/image" Target="../media/image1.png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4.svg"/><Relationship Id="rId5" Type="http://schemas.openxmlformats.org/officeDocument/2006/relationships/image" Target="../media/image2.svg"/><Relationship Id="rId10" Type="http://schemas.openxmlformats.org/officeDocument/2006/relationships/image" Target="../media/image23.png"/><Relationship Id="rId4" Type="http://schemas.openxmlformats.org/officeDocument/2006/relationships/image" Target="../media/image1.png"/><Relationship Id="rId9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6.svg"/><Relationship Id="rId7" Type="http://schemas.openxmlformats.org/officeDocument/2006/relationships/image" Target="../media/image3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4.svg"/><Relationship Id="rId5" Type="http://schemas.openxmlformats.org/officeDocument/2006/relationships/image" Target="../media/image2.svg"/><Relationship Id="rId10" Type="http://schemas.openxmlformats.org/officeDocument/2006/relationships/image" Target="../media/image23.png"/><Relationship Id="rId4" Type="http://schemas.openxmlformats.org/officeDocument/2006/relationships/image" Target="../media/image1.png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94422" y="0"/>
            <a:ext cx="8793578" cy="10287000"/>
            <a:chOff x="0" y="0"/>
            <a:chExt cx="231600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16004" cy="2709333"/>
            </a:xfrm>
            <a:custGeom>
              <a:avLst/>
              <a:gdLst/>
              <a:ahLst/>
              <a:cxnLst/>
              <a:rect l="l" t="t" r="r" b="b"/>
              <a:pathLst>
                <a:path w="2316004" h="2709333">
                  <a:moveTo>
                    <a:pt x="0" y="0"/>
                  </a:moveTo>
                  <a:lnTo>
                    <a:pt x="2316004" y="0"/>
                  </a:lnTo>
                  <a:lnTo>
                    <a:pt x="231600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687D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1600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120236" y="5390383"/>
            <a:ext cx="9497118" cy="7735834"/>
          </a:xfrm>
          <a:custGeom>
            <a:avLst/>
            <a:gdLst/>
            <a:ahLst/>
            <a:cxnLst/>
            <a:rect l="l" t="t" r="r" b="b"/>
            <a:pathLst>
              <a:path w="9497118" h="7735834">
                <a:moveTo>
                  <a:pt x="0" y="0"/>
                </a:moveTo>
                <a:lnTo>
                  <a:pt x="9497118" y="0"/>
                </a:lnTo>
                <a:lnTo>
                  <a:pt x="9497118" y="7735834"/>
                </a:lnTo>
                <a:lnTo>
                  <a:pt x="0" y="77358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835902" y="1351194"/>
            <a:ext cx="6921188" cy="8935806"/>
          </a:xfrm>
          <a:custGeom>
            <a:avLst/>
            <a:gdLst/>
            <a:ahLst/>
            <a:cxnLst/>
            <a:rect l="l" t="t" r="r" b="b"/>
            <a:pathLst>
              <a:path w="6921188" h="8935806">
                <a:moveTo>
                  <a:pt x="0" y="0"/>
                </a:moveTo>
                <a:lnTo>
                  <a:pt x="6921188" y="0"/>
                </a:lnTo>
                <a:lnTo>
                  <a:pt x="6921188" y="8935806"/>
                </a:lnTo>
                <a:lnTo>
                  <a:pt x="0" y="89358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00339" y="6694044"/>
            <a:ext cx="6048082" cy="6048082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486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-1795987" y="1160694"/>
            <a:ext cx="7339851" cy="7339851"/>
          </a:xfrm>
          <a:custGeom>
            <a:avLst/>
            <a:gdLst/>
            <a:ahLst/>
            <a:cxnLst/>
            <a:rect l="l" t="t" r="r" b="b"/>
            <a:pathLst>
              <a:path w="7339851" h="7339851">
                <a:moveTo>
                  <a:pt x="0" y="0"/>
                </a:moveTo>
                <a:lnTo>
                  <a:pt x="7339851" y="0"/>
                </a:lnTo>
                <a:lnTo>
                  <a:pt x="7339851" y="7339850"/>
                </a:lnTo>
                <a:lnTo>
                  <a:pt x="0" y="73398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9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122436" y="2276148"/>
            <a:ext cx="1503005" cy="150300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0EA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6740446" y="426240"/>
            <a:ext cx="2144173" cy="1220229"/>
          </a:xfrm>
          <a:custGeom>
            <a:avLst/>
            <a:gdLst/>
            <a:ahLst/>
            <a:cxnLst/>
            <a:rect l="l" t="t" r="r" b="b"/>
            <a:pathLst>
              <a:path w="2144173" h="1220229">
                <a:moveTo>
                  <a:pt x="0" y="0"/>
                </a:moveTo>
                <a:lnTo>
                  <a:pt x="2144173" y="0"/>
                </a:lnTo>
                <a:lnTo>
                  <a:pt x="2144173" y="1220229"/>
                </a:lnTo>
                <a:lnTo>
                  <a:pt x="0" y="12202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337464" y="6694044"/>
            <a:ext cx="2564256" cy="2564256"/>
          </a:xfrm>
          <a:custGeom>
            <a:avLst/>
            <a:gdLst/>
            <a:ahLst/>
            <a:cxnLst/>
            <a:rect l="l" t="t" r="r" b="b"/>
            <a:pathLst>
              <a:path w="2564256" h="2564256">
                <a:moveTo>
                  <a:pt x="0" y="0"/>
                </a:moveTo>
                <a:lnTo>
                  <a:pt x="2564256" y="0"/>
                </a:lnTo>
                <a:lnTo>
                  <a:pt x="2564256" y="2564256"/>
                </a:lnTo>
                <a:lnTo>
                  <a:pt x="0" y="25642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6250976" y="-1375640"/>
            <a:ext cx="2536334" cy="2536334"/>
          </a:xfrm>
          <a:custGeom>
            <a:avLst/>
            <a:gdLst/>
            <a:ahLst/>
            <a:cxnLst/>
            <a:rect l="l" t="t" r="r" b="b"/>
            <a:pathLst>
              <a:path w="2536334" h="2536334">
                <a:moveTo>
                  <a:pt x="0" y="0"/>
                </a:moveTo>
                <a:lnTo>
                  <a:pt x="2536334" y="0"/>
                </a:lnTo>
                <a:lnTo>
                  <a:pt x="2536334" y="2536334"/>
                </a:lnTo>
                <a:lnTo>
                  <a:pt x="0" y="25363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592082" y="2805482"/>
            <a:ext cx="7490765" cy="291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7500" b="1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Planejamento e Escopo do Projeto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77973" y="2421764"/>
            <a:ext cx="11163629" cy="9093283"/>
          </a:xfrm>
          <a:custGeom>
            <a:avLst/>
            <a:gdLst/>
            <a:ahLst/>
            <a:cxnLst/>
            <a:rect l="l" t="t" r="r" b="b"/>
            <a:pathLst>
              <a:path w="11163629" h="9093283">
                <a:moveTo>
                  <a:pt x="0" y="0"/>
                </a:moveTo>
                <a:lnTo>
                  <a:pt x="11163629" y="0"/>
                </a:lnTo>
                <a:lnTo>
                  <a:pt x="11163629" y="9093283"/>
                </a:lnTo>
                <a:lnTo>
                  <a:pt x="0" y="90932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22273" y="0"/>
            <a:ext cx="9470339" cy="10287000"/>
            <a:chOff x="0" y="0"/>
            <a:chExt cx="2494246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94246" cy="2709333"/>
            </a:xfrm>
            <a:custGeom>
              <a:avLst/>
              <a:gdLst/>
              <a:ahLst/>
              <a:cxnLst/>
              <a:rect l="l" t="t" r="r" b="b"/>
              <a:pathLst>
                <a:path w="2494246" h="2709333">
                  <a:moveTo>
                    <a:pt x="0" y="0"/>
                  </a:moveTo>
                  <a:lnTo>
                    <a:pt x="2494246" y="0"/>
                  </a:lnTo>
                  <a:lnTo>
                    <a:pt x="249424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9486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49424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-122273" y="2364614"/>
            <a:ext cx="9266273" cy="654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5" lvl="1" indent="-323852" algn="just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Publicação da vaga: E = (1 + 4*2 + 3) / 6 = 2 dias</a:t>
            </a:r>
          </a:p>
          <a:p>
            <a:pPr marL="647705" lvl="1" indent="-323852" algn="just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Análise de currículos: E = (3 + 4*5 + 7) / 6 = 5 dias</a:t>
            </a:r>
          </a:p>
          <a:p>
            <a:pPr marL="647705" lvl="1" indent="-323852" algn="just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Entrevistas com candidatos: E = (5 + 4*7 + 9) / 6 = 7 dias</a:t>
            </a:r>
          </a:p>
          <a:p>
            <a:pPr marL="647705" lvl="1" indent="-323852" algn="just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Testes de habilidades: E = (2 + 4*3 + 4) / 6 = 3 dias</a:t>
            </a:r>
          </a:p>
          <a:p>
            <a:pPr marL="647705" lvl="1" indent="-323852" algn="just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Seleção do candidato: E = (1 + 4*2 + 3) / 6 = 2 dias</a:t>
            </a:r>
          </a:p>
          <a:p>
            <a:pPr marL="647705" lvl="1" indent="-323852" algn="just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Contratação: E = (2 + 4*3 + 4) / 6 = 3 dias</a:t>
            </a:r>
          </a:p>
          <a:p>
            <a:pPr algn="l">
              <a:lnSpc>
                <a:spcPts val="5599"/>
              </a:lnSpc>
            </a:pPr>
            <a:endParaRPr lang="en-US" sz="3000" b="1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44070" y="288011"/>
            <a:ext cx="7737652" cy="168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5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Explicação dos cálculos</a:t>
            </a:r>
          </a:p>
        </p:txBody>
      </p:sp>
      <p:sp>
        <p:nvSpPr>
          <p:cNvPr id="8" name="Freeform 8"/>
          <p:cNvSpPr/>
          <p:nvPr/>
        </p:nvSpPr>
        <p:spPr>
          <a:xfrm>
            <a:off x="16310889" y="1028700"/>
            <a:ext cx="948411" cy="948411"/>
          </a:xfrm>
          <a:custGeom>
            <a:avLst/>
            <a:gdLst/>
            <a:ahLst/>
            <a:cxnLst/>
            <a:rect l="l" t="t" r="r" b="b"/>
            <a:pathLst>
              <a:path w="948411" h="948411">
                <a:moveTo>
                  <a:pt x="0" y="0"/>
                </a:moveTo>
                <a:lnTo>
                  <a:pt x="948411" y="0"/>
                </a:lnTo>
                <a:lnTo>
                  <a:pt x="948411" y="948411"/>
                </a:lnTo>
                <a:lnTo>
                  <a:pt x="0" y="948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684913" y="740702"/>
            <a:ext cx="2810019" cy="1236408"/>
          </a:xfrm>
          <a:custGeom>
            <a:avLst/>
            <a:gdLst/>
            <a:ahLst/>
            <a:cxnLst/>
            <a:rect l="l" t="t" r="r" b="b"/>
            <a:pathLst>
              <a:path w="2810019" h="1236408">
                <a:moveTo>
                  <a:pt x="0" y="0"/>
                </a:moveTo>
                <a:lnTo>
                  <a:pt x="2810019" y="0"/>
                </a:lnTo>
                <a:lnTo>
                  <a:pt x="2810019" y="1236409"/>
                </a:lnTo>
                <a:lnTo>
                  <a:pt x="0" y="12364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223023" y="2755900"/>
            <a:ext cx="7374727" cy="6959061"/>
          </a:xfrm>
          <a:custGeom>
            <a:avLst/>
            <a:gdLst/>
            <a:ahLst/>
            <a:cxnLst/>
            <a:rect l="l" t="t" r="r" b="b"/>
            <a:pathLst>
              <a:path w="7374727" h="6959061">
                <a:moveTo>
                  <a:pt x="0" y="0"/>
                </a:moveTo>
                <a:lnTo>
                  <a:pt x="7374727" y="0"/>
                </a:lnTo>
                <a:lnTo>
                  <a:pt x="7374727" y="6959061"/>
                </a:lnTo>
                <a:lnTo>
                  <a:pt x="0" y="69590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luxograma: Processo 10">
            <a:extLst>
              <a:ext uri="{FF2B5EF4-FFF2-40B4-BE49-F238E27FC236}">
                <a16:creationId xmlns:a16="http://schemas.microsoft.com/office/drawing/2014/main" id="{2C89B610-7726-1F2A-389F-E1766327E54D}"/>
              </a:ext>
            </a:extLst>
          </p:cNvPr>
          <p:cNvSpPr/>
          <p:nvPr/>
        </p:nvSpPr>
        <p:spPr>
          <a:xfrm>
            <a:off x="9573277" y="3868357"/>
            <a:ext cx="5033289" cy="2550286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Tempo total esperado para executar o projeto:</a:t>
            </a:r>
          </a:p>
          <a:p>
            <a:pPr algn="ctr"/>
            <a:r>
              <a:rPr lang="pt-BR" sz="2800" dirty="0"/>
              <a:t>TT=2+5+7+3+2+3=22 dias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10F21-C54F-2029-C145-5890B8CEF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293BFAF-72AA-3B34-7B72-3BBD7FA794CB}"/>
              </a:ext>
            </a:extLst>
          </p:cNvPr>
          <p:cNvSpPr/>
          <p:nvPr/>
        </p:nvSpPr>
        <p:spPr>
          <a:xfrm>
            <a:off x="9877973" y="2421764"/>
            <a:ext cx="11163629" cy="9093283"/>
          </a:xfrm>
          <a:custGeom>
            <a:avLst/>
            <a:gdLst/>
            <a:ahLst/>
            <a:cxnLst/>
            <a:rect l="l" t="t" r="r" b="b"/>
            <a:pathLst>
              <a:path w="11163629" h="9093283">
                <a:moveTo>
                  <a:pt x="0" y="0"/>
                </a:moveTo>
                <a:lnTo>
                  <a:pt x="11163629" y="0"/>
                </a:lnTo>
                <a:lnTo>
                  <a:pt x="11163629" y="9093283"/>
                </a:lnTo>
                <a:lnTo>
                  <a:pt x="0" y="90932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6B7972AC-9D33-CA4D-95FE-CA88954FFA53}"/>
              </a:ext>
            </a:extLst>
          </p:cNvPr>
          <p:cNvGrpSpPr/>
          <p:nvPr/>
        </p:nvGrpSpPr>
        <p:grpSpPr>
          <a:xfrm>
            <a:off x="-122273" y="0"/>
            <a:ext cx="10807186" cy="10287000"/>
            <a:chOff x="0" y="0"/>
            <a:chExt cx="2494246" cy="270933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2269EFB-8162-6A90-1430-176643D92C26}"/>
                </a:ext>
              </a:extLst>
            </p:cNvPr>
            <p:cNvSpPr/>
            <p:nvPr/>
          </p:nvSpPr>
          <p:spPr>
            <a:xfrm>
              <a:off x="0" y="0"/>
              <a:ext cx="2494246" cy="2709333"/>
            </a:xfrm>
            <a:custGeom>
              <a:avLst/>
              <a:gdLst/>
              <a:ahLst/>
              <a:cxnLst/>
              <a:rect l="l" t="t" r="r" b="b"/>
              <a:pathLst>
                <a:path w="2494246" h="2709333">
                  <a:moveTo>
                    <a:pt x="0" y="0"/>
                  </a:moveTo>
                  <a:lnTo>
                    <a:pt x="2494246" y="0"/>
                  </a:lnTo>
                  <a:lnTo>
                    <a:pt x="249424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9486E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8681F2E9-7878-3E7D-AACD-3B7D8CA61378}"/>
                </a:ext>
              </a:extLst>
            </p:cNvPr>
            <p:cNvSpPr txBox="1"/>
            <p:nvPr/>
          </p:nvSpPr>
          <p:spPr>
            <a:xfrm>
              <a:off x="0" y="-38100"/>
              <a:ext cx="249424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3558064A-208C-9EA0-ADE7-11F3B78DD027}"/>
              </a:ext>
            </a:extLst>
          </p:cNvPr>
          <p:cNvSpPr txBox="1"/>
          <p:nvPr/>
        </p:nvSpPr>
        <p:spPr>
          <a:xfrm>
            <a:off x="339617" y="2233695"/>
            <a:ext cx="10345296" cy="5517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pt-BR" sz="3200" dirty="0"/>
              <a:t>Cálculo da Variância (PERT):</a:t>
            </a:r>
          </a:p>
          <a:p>
            <a:r>
              <a:rPr lang="pt-BR" sz="3200" dirty="0"/>
              <a:t>A fórmula da variância (V) na análise PERT é: </a:t>
            </a:r>
            <a:r>
              <a:rPr lang="pt-BR" sz="3200" b="1" dirty="0"/>
              <a:t>V = ((P - O) / 6)²</a:t>
            </a:r>
            <a:endParaRPr lang="pt-BR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3200" b="1" dirty="0"/>
              <a:t>Publicação da vaga:</a:t>
            </a:r>
            <a:r>
              <a:rPr lang="pt-BR" sz="3200" dirty="0"/>
              <a:t> V = ((3 - 1) / 6)² = 0.11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200" b="1" dirty="0"/>
              <a:t>Análise de currículos:</a:t>
            </a:r>
            <a:r>
              <a:rPr lang="pt-BR" sz="3200" dirty="0"/>
              <a:t> V = ((7 - 3) / 6)² = 0.44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200" b="1" dirty="0"/>
              <a:t>Entrevistas com candidatos:</a:t>
            </a:r>
            <a:r>
              <a:rPr lang="pt-BR" sz="3200" dirty="0"/>
              <a:t> V = ((9 - 5) / 6)² = 0.44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200" b="1" dirty="0"/>
              <a:t>Testes de habilidades:</a:t>
            </a:r>
            <a:r>
              <a:rPr lang="pt-BR" sz="3200" dirty="0"/>
              <a:t> V = ((4 - 2) / 6)² = 0.11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200" b="1" dirty="0"/>
              <a:t>Seleção do candidato:</a:t>
            </a:r>
            <a:r>
              <a:rPr lang="pt-BR" sz="3200" dirty="0"/>
              <a:t> V = ((3 - 1) / 6)² = 0.11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200" b="1" dirty="0"/>
              <a:t>Contratação:</a:t>
            </a:r>
            <a:r>
              <a:rPr lang="pt-BR" sz="3200" dirty="0"/>
              <a:t> V = ((4 - 2) / 6)² = 0.11</a:t>
            </a:r>
          </a:p>
          <a:p>
            <a:pPr algn="l">
              <a:lnSpc>
                <a:spcPts val="5599"/>
              </a:lnSpc>
            </a:pPr>
            <a:endParaRPr lang="pt-BR" sz="3200" dirty="0"/>
          </a:p>
          <a:p>
            <a:pPr algn="l">
              <a:lnSpc>
                <a:spcPts val="5599"/>
              </a:lnSpc>
            </a:pPr>
            <a:endParaRPr lang="en-US" sz="3000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07B27B00-F88D-F52E-8F90-682D4CC55BCA}"/>
              </a:ext>
            </a:extLst>
          </p:cNvPr>
          <p:cNvSpPr txBox="1"/>
          <p:nvPr/>
        </p:nvSpPr>
        <p:spPr>
          <a:xfrm>
            <a:off x="744070" y="288011"/>
            <a:ext cx="7737652" cy="168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5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Explicação dos cálculos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93DD2DC0-9230-236C-9D7B-227AD1DE4074}"/>
              </a:ext>
            </a:extLst>
          </p:cNvPr>
          <p:cNvSpPr/>
          <p:nvPr/>
        </p:nvSpPr>
        <p:spPr>
          <a:xfrm>
            <a:off x="16310889" y="1028700"/>
            <a:ext cx="948411" cy="948411"/>
          </a:xfrm>
          <a:custGeom>
            <a:avLst/>
            <a:gdLst/>
            <a:ahLst/>
            <a:cxnLst/>
            <a:rect l="l" t="t" r="r" b="b"/>
            <a:pathLst>
              <a:path w="948411" h="948411">
                <a:moveTo>
                  <a:pt x="0" y="0"/>
                </a:moveTo>
                <a:lnTo>
                  <a:pt x="948411" y="0"/>
                </a:lnTo>
                <a:lnTo>
                  <a:pt x="948411" y="948411"/>
                </a:lnTo>
                <a:lnTo>
                  <a:pt x="0" y="948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C6DB77F-C2BE-DD9B-E516-AD64A13730DD}"/>
              </a:ext>
            </a:extLst>
          </p:cNvPr>
          <p:cNvSpPr/>
          <p:nvPr/>
        </p:nvSpPr>
        <p:spPr>
          <a:xfrm>
            <a:off x="10684913" y="740702"/>
            <a:ext cx="2810019" cy="1236408"/>
          </a:xfrm>
          <a:custGeom>
            <a:avLst/>
            <a:gdLst/>
            <a:ahLst/>
            <a:cxnLst/>
            <a:rect l="l" t="t" r="r" b="b"/>
            <a:pathLst>
              <a:path w="2810019" h="1236408">
                <a:moveTo>
                  <a:pt x="0" y="0"/>
                </a:moveTo>
                <a:lnTo>
                  <a:pt x="2810019" y="0"/>
                </a:lnTo>
                <a:lnTo>
                  <a:pt x="2810019" y="1236409"/>
                </a:lnTo>
                <a:lnTo>
                  <a:pt x="0" y="12364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7B602D2-1820-2B0B-84DC-B5556F41B414}"/>
              </a:ext>
            </a:extLst>
          </p:cNvPr>
          <p:cNvSpPr/>
          <p:nvPr/>
        </p:nvSpPr>
        <p:spPr>
          <a:xfrm>
            <a:off x="10223023" y="2755900"/>
            <a:ext cx="7374727" cy="6959061"/>
          </a:xfrm>
          <a:custGeom>
            <a:avLst/>
            <a:gdLst/>
            <a:ahLst/>
            <a:cxnLst/>
            <a:rect l="l" t="t" r="r" b="b"/>
            <a:pathLst>
              <a:path w="7374727" h="6959061">
                <a:moveTo>
                  <a:pt x="0" y="0"/>
                </a:moveTo>
                <a:lnTo>
                  <a:pt x="7374727" y="0"/>
                </a:lnTo>
                <a:lnTo>
                  <a:pt x="7374727" y="6959061"/>
                </a:lnTo>
                <a:lnTo>
                  <a:pt x="0" y="69590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luxograma: Processo 11">
            <a:extLst>
              <a:ext uri="{FF2B5EF4-FFF2-40B4-BE49-F238E27FC236}">
                <a16:creationId xmlns:a16="http://schemas.microsoft.com/office/drawing/2014/main" id="{F102600A-E6B3-8E84-9A6D-2932E630680D}"/>
              </a:ext>
            </a:extLst>
          </p:cNvPr>
          <p:cNvSpPr/>
          <p:nvPr/>
        </p:nvSpPr>
        <p:spPr>
          <a:xfrm>
            <a:off x="11029963" y="2233695"/>
            <a:ext cx="6567787" cy="3138405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 b="1" dirty="0"/>
              <a:t>Variância baixa (próxima de 0):</a:t>
            </a:r>
            <a:r>
              <a:rPr lang="pt-BR" sz="2800" dirty="0"/>
              <a:t> Indica que a estimativa da duração da atividade é bastante precisa e que há pouca incerteza.</a:t>
            </a:r>
          </a:p>
          <a:p>
            <a:pPr algn="just"/>
            <a:r>
              <a:rPr lang="pt-BR" sz="2800" b="1" dirty="0"/>
              <a:t>Variância alta (maior):</a:t>
            </a:r>
            <a:r>
              <a:rPr lang="pt-BR" sz="2800" dirty="0"/>
              <a:t> Indica que a estimativa da duração da atividade é mais incerta e que há uma maior probabilidade de variação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12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BB528-B673-15BC-F7A1-2F8A20F3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D6005DC-AE81-BA87-CE2C-EFCE7D59366D}"/>
              </a:ext>
            </a:extLst>
          </p:cNvPr>
          <p:cNvSpPr/>
          <p:nvPr/>
        </p:nvSpPr>
        <p:spPr>
          <a:xfrm>
            <a:off x="9877973" y="2421764"/>
            <a:ext cx="11163629" cy="9093283"/>
          </a:xfrm>
          <a:custGeom>
            <a:avLst/>
            <a:gdLst/>
            <a:ahLst/>
            <a:cxnLst/>
            <a:rect l="l" t="t" r="r" b="b"/>
            <a:pathLst>
              <a:path w="11163629" h="9093283">
                <a:moveTo>
                  <a:pt x="0" y="0"/>
                </a:moveTo>
                <a:lnTo>
                  <a:pt x="11163629" y="0"/>
                </a:lnTo>
                <a:lnTo>
                  <a:pt x="11163629" y="9093283"/>
                </a:lnTo>
                <a:lnTo>
                  <a:pt x="0" y="90932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9F88CCE1-7D53-CF83-8BFA-6A15C69FC694}"/>
              </a:ext>
            </a:extLst>
          </p:cNvPr>
          <p:cNvGrpSpPr/>
          <p:nvPr/>
        </p:nvGrpSpPr>
        <p:grpSpPr>
          <a:xfrm>
            <a:off x="-122273" y="0"/>
            <a:ext cx="10807186" cy="10287000"/>
            <a:chOff x="0" y="0"/>
            <a:chExt cx="2494246" cy="270933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EDE5D57-8BF7-A0F2-29E4-C2DAF9A76EF7}"/>
                </a:ext>
              </a:extLst>
            </p:cNvPr>
            <p:cNvSpPr/>
            <p:nvPr/>
          </p:nvSpPr>
          <p:spPr>
            <a:xfrm>
              <a:off x="0" y="0"/>
              <a:ext cx="2494246" cy="2709333"/>
            </a:xfrm>
            <a:custGeom>
              <a:avLst/>
              <a:gdLst/>
              <a:ahLst/>
              <a:cxnLst/>
              <a:rect l="l" t="t" r="r" b="b"/>
              <a:pathLst>
                <a:path w="2494246" h="2709333">
                  <a:moveTo>
                    <a:pt x="0" y="0"/>
                  </a:moveTo>
                  <a:lnTo>
                    <a:pt x="2494246" y="0"/>
                  </a:lnTo>
                  <a:lnTo>
                    <a:pt x="249424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9486E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60E0EE8-39F1-FEFD-F7E3-511B80E6D92E}"/>
                </a:ext>
              </a:extLst>
            </p:cNvPr>
            <p:cNvSpPr txBox="1"/>
            <p:nvPr/>
          </p:nvSpPr>
          <p:spPr>
            <a:xfrm>
              <a:off x="0" y="-38100"/>
              <a:ext cx="249424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84BC882F-1EA8-B8CB-17DB-E659A46B1B76}"/>
              </a:ext>
            </a:extLst>
          </p:cNvPr>
          <p:cNvSpPr txBox="1"/>
          <p:nvPr/>
        </p:nvSpPr>
        <p:spPr>
          <a:xfrm>
            <a:off x="364426" y="2877536"/>
            <a:ext cx="10345296" cy="52913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3200" b="1" dirty="0"/>
              <a:t>Cálculo do Desvio Padrão (PERT):</a:t>
            </a:r>
            <a:endParaRPr lang="pt-BR" sz="3200" dirty="0"/>
          </a:p>
          <a:p>
            <a:r>
              <a:rPr lang="pt-BR" sz="3200" dirty="0"/>
              <a:t>O desvio padrão (DP) é a raiz quadrada da variância: </a:t>
            </a:r>
            <a:r>
              <a:rPr lang="pt-BR" sz="3200" b="1" dirty="0"/>
              <a:t>DP = √V</a:t>
            </a:r>
            <a:endParaRPr lang="pt-BR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3200" b="1" dirty="0"/>
              <a:t>Publicação da vaga:</a:t>
            </a:r>
            <a:r>
              <a:rPr lang="pt-BR" sz="3200" dirty="0"/>
              <a:t> DP = √0.11 = 0.33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200" b="1" dirty="0"/>
              <a:t>Análise de currículos:</a:t>
            </a:r>
            <a:r>
              <a:rPr lang="pt-BR" sz="3200" dirty="0"/>
              <a:t> DP = √0.44 = 0.66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200" b="1" dirty="0"/>
              <a:t>Entrevistas com candidatos:</a:t>
            </a:r>
            <a:r>
              <a:rPr lang="pt-BR" sz="3200" dirty="0"/>
              <a:t> DP = √0.44 = 0.66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200" b="1" dirty="0"/>
              <a:t>Testes de habilidades:</a:t>
            </a:r>
            <a:r>
              <a:rPr lang="pt-BR" sz="3200" dirty="0"/>
              <a:t> DP = √0.11 = 0.33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200" b="1" dirty="0"/>
              <a:t>Seleção do candidato:</a:t>
            </a:r>
            <a:r>
              <a:rPr lang="pt-BR" sz="3200" dirty="0"/>
              <a:t> DP = √0.11 = 0.33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200" b="1" dirty="0"/>
              <a:t>Contratação:</a:t>
            </a:r>
            <a:r>
              <a:rPr lang="pt-BR" sz="3200" dirty="0"/>
              <a:t> DP = √0.11 = 0.33</a:t>
            </a:r>
          </a:p>
          <a:p>
            <a:pPr algn="l">
              <a:lnSpc>
                <a:spcPts val="5599"/>
              </a:lnSpc>
            </a:pPr>
            <a:endParaRPr lang="pt-BR" sz="3200" dirty="0"/>
          </a:p>
          <a:p>
            <a:pPr algn="l">
              <a:lnSpc>
                <a:spcPts val="5599"/>
              </a:lnSpc>
            </a:pPr>
            <a:endParaRPr lang="en-US" sz="3000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943554E9-1523-5784-CA7E-8BF1CFC36094}"/>
              </a:ext>
            </a:extLst>
          </p:cNvPr>
          <p:cNvSpPr txBox="1"/>
          <p:nvPr/>
        </p:nvSpPr>
        <p:spPr>
          <a:xfrm>
            <a:off x="744070" y="288011"/>
            <a:ext cx="7737652" cy="168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5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Explicação dos cálculos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BCC8D7E8-1EED-A608-30D7-98B37069093F}"/>
              </a:ext>
            </a:extLst>
          </p:cNvPr>
          <p:cNvSpPr/>
          <p:nvPr/>
        </p:nvSpPr>
        <p:spPr>
          <a:xfrm>
            <a:off x="16310889" y="1028700"/>
            <a:ext cx="948411" cy="948411"/>
          </a:xfrm>
          <a:custGeom>
            <a:avLst/>
            <a:gdLst/>
            <a:ahLst/>
            <a:cxnLst/>
            <a:rect l="l" t="t" r="r" b="b"/>
            <a:pathLst>
              <a:path w="948411" h="948411">
                <a:moveTo>
                  <a:pt x="0" y="0"/>
                </a:moveTo>
                <a:lnTo>
                  <a:pt x="948411" y="0"/>
                </a:lnTo>
                <a:lnTo>
                  <a:pt x="948411" y="948411"/>
                </a:lnTo>
                <a:lnTo>
                  <a:pt x="0" y="948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599F6CF-0F1C-8E39-28DF-3A3FE78E157C}"/>
              </a:ext>
            </a:extLst>
          </p:cNvPr>
          <p:cNvSpPr/>
          <p:nvPr/>
        </p:nvSpPr>
        <p:spPr>
          <a:xfrm>
            <a:off x="10684913" y="740702"/>
            <a:ext cx="2810019" cy="1236408"/>
          </a:xfrm>
          <a:custGeom>
            <a:avLst/>
            <a:gdLst/>
            <a:ahLst/>
            <a:cxnLst/>
            <a:rect l="l" t="t" r="r" b="b"/>
            <a:pathLst>
              <a:path w="2810019" h="1236408">
                <a:moveTo>
                  <a:pt x="0" y="0"/>
                </a:moveTo>
                <a:lnTo>
                  <a:pt x="2810019" y="0"/>
                </a:lnTo>
                <a:lnTo>
                  <a:pt x="2810019" y="1236409"/>
                </a:lnTo>
                <a:lnTo>
                  <a:pt x="0" y="12364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D7F571C8-D8E1-D878-EEAD-259C2DE85476}"/>
              </a:ext>
            </a:extLst>
          </p:cNvPr>
          <p:cNvSpPr/>
          <p:nvPr/>
        </p:nvSpPr>
        <p:spPr>
          <a:xfrm>
            <a:off x="10223023" y="2755900"/>
            <a:ext cx="7374727" cy="6959061"/>
          </a:xfrm>
          <a:custGeom>
            <a:avLst/>
            <a:gdLst/>
            <a:ahLst/>
            <a:cxnLst/>
            <a:rect l="l" t="t" r="r" b="b"/>
            <a:pathLst>
              <a:path w="7374727" h="6959061">
                <a:moveTo>
                  <a:pt x="0" y="0"/>
                </a:moveTo>
                <a:lnTo>
                  <a:pt x="7374727" y="0"/>
                </a:lnTo>
                <a:lnTo>
                  <a:pt x="7374727" y="6959061"/>
                </a:lnTo>
                <a:lnTo>
                  <a:pt x="0" y="69590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luxograma: Processo 10">
            <a:extLst>
              <a:ext uri="{FF2B5EF4-FFF2-40B4-BE49-F238E27FC236}">
                <a16:creationId xmlns:a16="http://schemas.microsoft.com/office/drawing/2014/main" id="{28BDE3B6-4FF3-8C0A-9BD9-99A87A2C650E}"/>
              </a:ext>
            </a:extLst>
          </p:cNvPr>
          <p:cNvSpPr/>
          <p:nvPr/>
        </p:nvSpPr>
        <p:spPr>
          <a:xfrm>
            <a:off x="11162751" y="1066704"/>
            <a:ext cx="5664678" cy="6959061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2400" b="1" dirty="0"/>
              <a:t>Desvio padrão baixo (próximo de 0):</a:t>
            </a:r>
            <a:r>
              <a:rPr lang="pt-BR" sz="2400" dirty="0"/>
              <a:t> Indica que as estimativas de duração (otimista, mais provável e pessimista) estão muito próximas da duração esperada.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/>
              <a:t>Isso significa que há pouca variação esperada na duração da atividade, tornando a estimativa mais confiável.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/>
              <a:t>A atividade é mais previsível.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b="1" dirty="0"/>
              <a:t>Desvio padrão alto (maior):</a:t>
            </a:r>
            <a:r>
              <a:rPr lang="pt-BR" sz="2400" dirty="0"/>
              <a:t> Indica que as estimativas de duração variam mais, sugerindo maior incerteza na duração da atividade.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/>
              <a:t>A duração real da atividade pode desviar-se significativamente da duração esperada.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/>
              <a:t>A atividade é menos previsível e mais arriscada.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00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77973" y="2421764"/>
            <a:ext cx="11163629" cy="9093283"/>
          </a:xfrm>
          <a:custGeom>
            <a:avLst/>
            <a:gdLst/>
            <a:ahLst/>
            <a:cxnLst/>
            <a:rect l="l" t="t" r="r" b="b"/>
            <a:pathLst>
              <a:path w="11163629" h="9093283">
                <a:moveTo>
                  <a:pt x="0" y="0"/>
                </a:moveTo>
                <a:lnTo>
                  <a:pt x="11163629" y="0"/>
                </a:lnTo>
                <a:lnTo>
                  <a:pt x="11163629" y="9093283"/>
                </a:lnTo>
                <a:lnTo>
                  <a:pt x="0" y="90932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502181" y="3620001"/>
            <a:ext cx="8547694" cy="6030010"/>
          </a:xfrm>
          <a:custGeom>
            <a:avLst/>
            <a:gdLst/>
            <a:ahLst/>
            <a:cxnLst/>
            <a:rect l="l" t="t" r="r" b="b"/>
            <a:pathLst>
              <a:path w="8547694" h="6030010">
                <a:moveTo>
                  <a:pt x="0" y="0"/>
                </a:moveTo>
                <a:lnTo>
                  <a:pt x="8547694" y="0"/>
                </a:lnTo>
                <a:lnTo>
                  <a:pt x="8547694" y="6030010"/>
                </a:lnTo>
                <a:lnTo>
                  <a:pt x="0" y="60300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0"/>
            <a:ext cx="9144000" cy="10287000"/>
            <a:chOff x="0" y="0"/>
            <a:chExt cx="2408296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9486E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40829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6310889" y="1028700"/>
            <a:ext cx="948411" cy="948411"/>
          </a:xfrm>
          <a:custGeom>
            <a:avLst/>
            <a:gdLst/>
            <a:ahLst/>
            <a:cxnLst/>
            <a:rect l="l" t="t" r="r" b="b"/>
            <a:pathLst>
              <a:path w="948411" h="948411">
                <a:moveTo>
                  <a:pt x="0" y="0"/>
                </a:moveTo>
                <a:lnTo>
                  <a:pt x="948411" y="0"/>
                </a:lnTo>
                <a:lnTo>
                  <a:pt x="948411" y="948411"/>
                </a:lnTo>
                <a:lnTo>
                  <a:pt x="0" y="948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877973" y="740702"/>
            <a:ext cx="3464559" cy="1524406"/>
          </a:xfrm>
          <a:custGeom>
            <a:avLst/>
            <a:gdLst/>
            <a:ahLst/>
            <a:cxnLst/>
            <a:rect l="l" t="t" r="r" b="b"/>
            <a:pathLst>
              <a:path w="3464559" h="1524406">
                <a:moveTo>
                  <a:pt x="0" y="0"/>
                </a:moveTo>
                <a:lnTo>
                  <a:pt x="3464559" y="0"/>
                </a:lnTo>
                <a:lnTo>
                  <a:pt x="3464559" y="1524406"/>
                </a:lnTo>
                <a:lnTo>
                  <a:pt x="0" y="15244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406348" y="1426805"/>
            <a:ext cx="6908448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0"/>
              </a:lnSpc>
            </a:pPr>
            <a:r>
              <a:rPr lang="en-US" sz="65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 que é CPM?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9486" y="2802355"/>
            <a:ext cx="7962719" cy="560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 b="1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O </a:t>
            </a:r>
            <a:r>
              <a:rPr lang="en-US" sz="3999" b="1" dirty="0" err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Método</a:t>
            </a:r>
            <a:r>
              <a:rPr lang="en-US" sz="3999" b="1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do </a:t>
            </a:r>
            <a:r>
              <a:rPr lang="en-US" sz="3999" b="1" dirty="0" err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Caminho</a:t>
            </a:r>
            <a:r>
              <a:rPr lang="en-US" sz="3999" b="1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  <a:r>
              <a:rPr lang="en-US" sz="3999" b="1" dirty="0" err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Crítico</a:t>
            </a:r>
            <a:r>
              <a:rPr lang="en-US" sz="3999" b="1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(CPM) é </a:t>
            </a:r>
            <a:r>
              <a:rPr lang="en-US" sz="3999" b="1" dirty="0" err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uma</a:t>
            </a:r>
            <a:r>
              <a:rPr lang="en-US" sz="3999" b="1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  <a:r>
              <a:rPr lang="en-US" sz="3999" b="1" dirty="0" err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técnica</a:t>
            </a:r>
            <a:r>
              <a:rPr lang="en-US" sz="3999" b="1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de </a:t>
            </a:r>
            <a:r>
              <a:rPr lang="en-US" sz="3999" b="1" dirty="0" err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planejamento</a:t>
            </a:r>
            <a:r>
              <a:rPr lang="en-US" sz="3999" b="1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e </a:t>
            </a:r>
            <a:r>
              <a:rPr lang="en-US" sz="3999" b="1" dirty="0" err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gerenciamento</a:t>
            </a:r>
            <a:r>
              <a:rPr lang="en-US" sz="3999" b="1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de </a:t>
            </a:r>
            <a:r>
              <a:rPr lang="en-US" sz="3999" b="1" dirty="0" err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projetos</a:t>
            </a:r>
            <a:r>
              <a:rPr lang="en-US" sz="3999" b="1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que </a:t>
            </a:r>
            <a:r>
              <a:rPr lang="en-US" sz="3999" b="1" dirty="0" err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permite</a:t>
            </a:r>
            <a:r>
              <a:rPr lang="en-US" sz="3999" b="1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  <a:r>
              <a:rPr lang="en-US" sz="3999" b="1" dirty="0" err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identificar</a:t>
            </a:r>
            <a:r>
              <a:rPr lang="en-US" sz="3999" b="1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o </a:t>
            </a:r>
            <a:r>
              <a:rPr lang="en-US" sz="3999" b="1" dirty="0" err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caminho</a:t>
            </a:r>
            <a:r>
              <a:rPr lang="en-US" sz="3999" b="1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  <a:r>
              <a:rPr lang="en-US" sz="3999" b="1" dirty="0" err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mais</a:t>
            </a:r>
            <a:r>
              <a:rPr lang="en-US" sz="3999" b="1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  <a:r>
              <a:rPr lang="en-US" sz="3999" b="1" dirty="0" err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longo</a:t>
            </a:r>
            <a:r>
              <a:rPr lang="en-US" sz="3999" b="1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e </a:t>
            </a:r>
            <a:r>
              <a:rPr lang="en-US" sz="3999" b="1" dirty="0" err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crítico</a:t>
            </a:r>
            <a:r>
              <a:rPr lang="en-US" sz="3999" b="1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para a </a:t>
            </a:r>
            <a:r>
              <a:rPr lang="en-US" sz="3999" b="1" dirty="0" err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conclusão</a:t>
            </a:r>
            <a:r>
              <a:rPr lang="en-US" sz="3999" b="1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de um </a:t>
            </a:r>
            <a:r>
              <a:rPr lang="en-US" sz="3999" b="1" dirty="0" err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projeto</a:t>
            </a:r>
            <a:endParaRPr lang="en-US" sz="3999" b="1" dirty="0">
              <a:solidFill>
                <a:srgbClr val="FFFFFF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10717" y="2107078"/>
            <a:ext cx="7339851" cy="7339851"/>
          </a:xfrm>
          <a:custGeom>
            <a:avLst/>
            <a:gdLst/>
            <a:ahLst/>
            <a:cxnLst/>
            <a:rect l="l" t="t" r="r" b="b"/>
            <a:pathLst>
              <a:path w="7339851" h="7339851">
                <a:moveTo>
                  <a:pt x="0" y="0"/>
                </a:moveTo>
                <a:lnTo>
                  <a:pt x="7339851" y="0"/>
                </a:lnTo>
                <a:lnTo>
                  <a:pt x="7339851" y="7339850"/>
                </a:lnTo>
                <a:lnTo>
                  <a:pt x="0" y="73398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44070" y="2954819"/>
            <a:ext cx="1324556" cy="132455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0EA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88490" y="654960"/>
            <a:ext cx="7970127" cy="842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just">
              <a:lnSpc>
                <a:spcPts val="5599"/>
              </a:lnSpc>
              <a:buFont typeface="Arial"/>
              <a:buChar char="•"/>
            </a:pPr>
            <a:r>
              <a:rPr lang="en-US" sz="3999" b="1">
                <a:solidFill>
                  <a:srgbClr val="19486E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O CPM ajuda a determinar a duração mínima do projeto, as atividades que podem atrasar o projeto e as folgas de cada atividade.</a:t>
            </a:r>
          </a:p>
          <a:p>
            <a:pPr marL="863599" lvl="1" indent="-431800" algn="just">
              <a:lnSpc>
                <a:spcPts val="5599"/>
              </a:lnSpc>
              <a:buFont typeface="Arial"/>
              <a:buChar char="•"/>
            </a:pPr>
            <a:r>
              <a:rPr lang="en-US" sz="3999" b="1">
                <a:solidFill>
                  <a:srgbClr val="19486E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Ao utilizar o CPM, é possível otimizar o cronograma do projeto, alocar recursos de forma eficiente e gerenciar os riscos de atraso.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494422" y="0"/>
            <a:ext cx="8793578" cy="10287000"/>
            <a:chOff x="0" y="0"/>
            <a:chExt cx="2316004" cy="27093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16004" cy="2709333"/>
            </a:xfrm>
            <a:custGeom>
              <a:avLst/>
              <a:gdLst/>
              <a:ahLst/>
              <a:cxnLst/>
              <a:rect l="l" t="t" r="r" b="b"/>
              <a:pathLst>
                <a:path w="2316004" h="2709333">
                  <a:moveTo>
                    <a:pt x="0" y="0"/>
                  </a:moveTo>
                  <a:lnTo>
                    <a:pt x="2316004" y="0"/>
                  </a:lnTo>
                  <a:lnTo>
                    <a:pt x="231600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6608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31600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9823121" y="4899936"/>
            <a:ext cx="9497118" cy="7735834"/>
          </a:xfrm>
          <a:custGeom>
            <a:avLst/>
            <a:gdLst/>
            <a:ahLst/>
            <a:cxnLst/>
            <a:rect l="l" t="t" r="r" b="b"/>
            <a:pathLst>
              <a:path w="9497118" h="7735834">
                <a:moveTo>
                  <a:pt x="0" y="0"/>
                </a:moveTo>
                <a:lnTo>
                  <a:pt x="9497118" y="0"/>
                </a:lnTo>
                <a:lnTo>
                  <a:pt x="9497118" y="7735834"/>
                </a:lnTo>
                <a:lnTo>
                  <a:pt x="0" y="77358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1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719514" y="1028700"/>
            <a:ext cx="6539786" cy="8772883"/>
          </a:xfrm>
          <a:custGeom>
            <a:avLst/>
            <a:gdLst/>
            <a:ahLst/>
            <a:cxnLst/>
            <a:rect l="l" t="t" r="r" b="b"/>
            <a:pathLst>
              <a:path w="6539786" h="8772883">
                <a:moveTo>
                  <a:pt x="0" y="0"/>
                </a:moveTo>
                <a:lnTo>
                  <a:pt x="6539786" y="0"/>
                </a:lnTo>
                <a:lnTo>
                  <a:pt x="6539786" y="8772883"/>
                </a:lnTo>
                <a:lnTo>
                  <a:pt x="0" y="87728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740446" y="426240"/>
            <a:ext cx="2144173" cy="1220229"/>
          </a:xfrm>
          <a:custGeom>
            <a:avLst/>
            <a:gdLst/>
            <a:ahLst/>
            <a:cxnLst/>
            <a:rect l="l" t="t" r="r" b="b"/>
            <a:pathLst>
              <a:path w="2144173" h="1220229">
                <a:moveTo>
                  <a:pt x="0" y="0"/>
                </a:moveTo>
                <a:lnTo>
                  <a:pt x="2144173" y="0"/>
                </a:lnTo>
                <a:lnTo>
                  <a:pt x="2144173" y="1220229"/>
                </a:lnTo>
                <a:lnTo>
                  <a:pt x="0" y="12202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69874" y="0"/>
            <a:ext cx="18958899" cy="10287000"/>
            <a:chOff x="0" y="0"/>
            <a:chExt cx="4993290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93291" cy="2709333"/>
            </a:xfrm>
            <a:custGeom>
              <a:avLst/>
              <a:gdLst/>
              <a:ahLst/>
              <a:cxnLst/>
              <a:rect l="l" t="t" r="r" b="b"/>
              <a:pathLst>
                <a:path w="4993291" h="2709333">
                  <a:moveTo>
                    <a:pt x="0" y="0"/>
                  </a:moveTo>
                  <a:lnTo>
                    <a:pt x="4993291" y="0"/>
                  </a:lnTo>
                  <a:lnTo>
                    <a:pt x="499329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687D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93290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391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0"/>
            <a:ext cx="11335807" cy="5830878"/>
          </a:xfrm>
          <a:custGeom>
            <a:avLst/>
            <a:gdLst/>
            <a:ahLst/>
            <a:cxnLst/>
            <a:rect l="l" t="t" r="r" b="b"/>
            <a:pathLst>
              <a:path w="11335807" h="5830878">
                <a:moveTo>
                  <a:pt x="0" y="0"/>
                </a:moveTo>
                <a:lnTo>
                  <a:pt x="11335807" y="0"/>
                </a:lnTo>
                <a:lnTo>
                  <a:pt x="11335807" y="5830878"/>
                </a:lnTo>
                <a:lnTo>
                  <a:pt x="0" y="58308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1596976" y="197328"/>
            <a:ext cx="6385716" cy="3453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5" lvl="1" indent="-302257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Nós (círculos): Representam as atividades do projeto (A, B, C, D, E, F).</a:t>
            </a:r>
          </a:p>
          <a:p>
            <a:pPr marL="604515" lvl="1" indent="-302257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Setas: Indicam as dependências entre as atividades. Por exemplo, a atividade B só pode começar após a atividade A ser concluída.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596976" y="4075738"/>
            <a:ext cx="6199056" cy="3453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5" lvl="1" indent="-302257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Caminho Crítico (linha): É a sequência de atividades que determina a menor duração possível do projeto. Qualquer atraso em uma atividade do caminho crítico atrasará o projeto como um todo.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1358" y="6269028"/>
            <a:ext cx="6538520" cy="1968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5" lvl="1" indent="-302257" algn="just">
              <a:lnSpc>
                <a:spcPts val="391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 </a:t>
            </a:r>
            <a:r>
              <a:rPr lang="en-US" sz="27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caminho</a:t>
            </a:r>
            <a:r>
              <a:rPr lang="en-US" sz="27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crítico</a:t>
            </a:r>
            <a:r>
              <a:rPr lang="en-US" sz="27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é B-C-D-E.</a:t>
            </a:r>
          </a:p>
          <a:p>
            <a:pPr marL="604515" lvl="1" indent="-302257" algn="just">
              <a:lnSpc>
                <a:spcPts val="391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 </a:t>
            </a:r>
            <a:r>
              <a:rPr lang="en-US" sz="27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duração</a:t>
            </a:r>
            <a:r>
              <a:rPr lang="en-US" sz="27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total do </a:t>
            </a:r>
            <a:r>
              <a:rPr lang="en-US" sz="27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projeto</a:t>
            </a:r>
            <a:r>
              <a:rPr lang="en-US" sz="27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é a soma das </a:t>
            </a:r>
            <a:r>
              <a:rPr lang="en-US" sz="27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durações</a:t>
            </a:r>
            <a:r>
              <a:rPr lang="en-US" sz="27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das </a:t>
            </a:r>
            <a:r>
              <a:rPr lang="en-US" sz="27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atividades</a:t>
            </a:r>
            <a:r>
              <a:rPr lang="en-US" sz="27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(2 + 2 + 2 +2+ 4+5 = 17 </a:t>
            </a:r>
            <a:r>
              <a:rPr lang="en-US" sz="27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dias</a:t>
            </a:r>
            <a:r>
              <a:rPr lang="en-US" sz="27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).</a:t>
            </a:r>
          </a:p>
        </p:txBody>
      </p:sp>
      <p:sp>
        <p:nvSpPr>
          <p:cNvPr id="9" name="AutoShape 9"/>
          <p:cNvSpPr/>
          <p:nvPr/>
        </p:nvSpPr>
        <p:spPr>
          <a:xfrm flipV="1">
            <a:off x="4031697" y="2915439"/>
            <a:ext cx="2748181" cy="1905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4B62BC9-6CA1-919C-9CAA-0687A5622DEC}"/>
              </a:ext>
            </a:extLst>
          </p:cNvPr>
          <p:cNvSpPr txBox="1"/>
          <p:nvPr/>
        </p:nvSpPr>
        <p:spPr>
          <a:xfrm>
            <a:off x="1371600" y="723900"/>
            <a:ext cx="163068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Diagrama CPM</a:t>
            </a:r>
            <a:r>
              <a:rPr lang="pt-BR" sz="2800" dirty="0"/>
              <a:t>:[A] Publicação da vaga (2 dias) --&gt; [B] Análise de currículos (5 dias) --&gt; [C] Entrevistas com candidatos (7 dias) --&gt; [D] Testes de habilidades (3 dias) --&gt; [E] Seleção do candidato (2 dias) --&gt; [F] Contratação (3 dias)</a:t>
            </a:r>
          </a:p>
        </p:txBody>
      </p:sp>
      <p:sp>
        <p:nvSpPr>
          <p:cNvPr id="6" name="Fluxograma: Conector 5">
            <a:extLst>
              <a:ext uri="{FF2B5EF4-FFF2-40B4-BE49-F238E27FC236}">
                <a16:creationId xmlns:a16="http://schemas.microsoft.com/office/drawing/2014/main" id="{611358BD-9591-53A1-110B-AB23D27D13F7}"/>
              </a:ext>
            </a:extLst>
          </p:cNvPr>
          <p:cNvSpPr/>
          <p:nvPr/>
        </p:nvSpPr>
        <p:spPr>
          <a:xfrm>
            <a:off x="2286000" y="4229100"/>
            <a:ext cx="914400" cy="1219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0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25FC48C8-B13D-6B36-475F-015D5BDE1ABB}"/>
              </a:ext>
            </a:extLst>
          </p:cNvPr>
          <p:cNvCxnSpPr>
            <a:stCxn id="6" idx="6"/>
          </p:cNvCxnSpPr>
          <p:nvPr/>
        </p:nvCxnSpPr>
        <p:spPr>
          <a:xfrm>
            <a:off x="3200400" y="4838700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id="{7217C031-F687-CD91-63FD-0672BBE40C33}"/>
              </a:ext>
            </a:extLst>
          </p:cNvPr>
          <p:cNvSpPr/>
          <p:nvPr/>
        </p:nvSpPr>
        <p:spPr>
          <a:xfrm>
            <a:off x="3529383" y="3923344"/>
            <a:ext cx="5854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DCBF815-CF18-773E-CAD1-6CEA9CFE1DD4}"/>
              </a:ext>
            </a:extLst>
          </p:cNvPr>
          <p:cNvSpPr/>
          <p:nvPr/>
        </p:nvSpPr>
        <p:spPr>
          <a:xfrm>
            <a:off x="3555391" y="4846674"/>
            <a:ext cx="5854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Fluxograma: Conector 11">
            <a:extLst>
              <a:ext uri="{FF2B5EF4-FFF2-40B4-BE49-F238E27FC236}">
                <a16:creationId xmlns:a16="http://schemas.microsoft.com/office/drawing/2014/main" id="{46BE4D91-0A98-F66D-BA3F-4F47519CEC07}"/>
              </a:ext>
            </a:extLst>
          </p:cNvPr>
          <p:cNvSpPr/>
          <p:nvPr/>
        </p:nvSpPr>
        <p:spPr>
          <a:xfrm>
            <a:off x="4521808" y="4237074"/>
            <a:ext cx="914400" cy="1219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EE229490-2131-7A4A-136C-88F5E9EB5E5C}"/>
              </a:ext>
            </a:extLst>
          </p:cNvPr>
          <p:cNvCxnSpPr>
            <a:cxnSpLocks/>
          </p:cNvCxnSpPr>
          <p:nvPr/>
        </p:nvCxnSpPr>
        <p:spPr>
          <a:xfrm>
            <a:off x="5436208" y="4846674"/>
            <a:ext cx="14719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>
            <a:extLst>
              <a:ext uri="{FF2B5EF4-FFF2-40B4-BE49-F238E27FC236}">
                <a16:creationId xmlns:a16="http://schemas.microsoft.com/office/drawing/2014/main" id="{D687D57E-FA74-05B0-6A94-19D1F3186DEC}"/>
              </a:ext>
            </a:extLst>
          </p:cNvPr>
          <p:cNvSpPr/>
          <p:nvPr/>
        </p:nvSpPr>
        <p:spPr>
          <a:xfrm>
            <a:off x="5737751" y="3878156"/>
            <a:ext cx="5854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F59D7146-9289-C579-38C7-98B2B888EB85}"/>
              </a:ext>
            </a:extLst>
          </p:cNvPr>
          <p:cNvSpPr/>
          <p:nvPr/>
        </p:nvSpPr>
        <p:spPr>
          <a:xfrm>
            <a:off x="5765191" y="4891863"/>
            <a:ext cx="5854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20" name="Fluxograma: Conector 19">
            <a:extLst>
              <a:ext uri="{FF2B5EF4-FFF2-40B4-BE49-F238E27FC236}">
                <a16:creationId xmlns:a16="http://schemas.microsoft.com/office/drawing/2014/main" id="{5777E3AD-8869-87C8-95D5-3EFF729E7019}"/>
              </a:ext>
            </a:extLst>
          </p:cNvPr>
          <p:cNvSpPr/>
          <p:nvPr/>
        </p:nvSpPr>
        <p:spPr>
          <a:xfrm>
            <a:off x="6958775" y="4191886"/>
            <a:ext cx="914400" cy="1219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2B35DE87-0BE0-98F9-E382-DFB15EBADC3F}"/>
              </a:ext>
            </a:extLst>
          </p:cNvPr>
          <p:cNvCxnSpPr>
            <a:cxnSpLocks/>
          </p:cNvCxnSpPr>
          <p:nvPr/>
        </p:nvCxnSpPr>
        <p:spPr>
          <a:xfrm>
            <a:off x="7873175" y="4846674"/>
            <a:ext cx="14719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>
            <a:extLst>
              <a:ext uri="{FF2B5EF4-FFF2-40B4-BE49-F238E27FC236}">
                <a16:creationId xmlns:a16="http://schemas.microsoft.com/office/drawing/2014/main" id="{BAEB9276-0730-21F6-32B3-89A9036A450D}"/>
              </a:ext>
            </a:extLst>
          </p:cNvPr>
          <p:cNvSpPr/>
          <p:nvPr/>
        </p:nvSpPr>
        <p:spPr>
          <a:xfrm>
            <a:off x="8188633" y="3878156"/>
            <a:ext cx="5854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F2BC9023-8650-68D8-B941-CAD2AAF77185}"/>
              </a:ext>
            </a:extLst>
          </p:cNvPr>
          <p:cNvSpPr/>
          <p:nvPr/>
        </p:nvSpPr>
        <p:spPr>
          <a:xfrm>
            <a:off x="8253054" y="4801486"/>
            <a:ext cx="5854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E92DA419-0281-307E-12BD-6C995AAB2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1845852"/>
            <a:ext cx="757971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Nós (Retângulos):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Cada retângulo representa uma atividade do processo de recrutamento e seleção. </a:t>
            </a: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Setas: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As setas indicam as dependências entre as atividades. Uma seta de A para B significa que a atividade B só pode começar após a conclusão da atividade A. </a:t>
            </a: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Duração: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duração esperada de cada atividade (calculada usando a análise PERT) é mostrada entre parênteses abaixo do nome da atividade. 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6280844A-2A78-5523-288C-EA931C1FCC13}"/>
              </a:ext>
            </a:extLst>
          </p:cNvPr>
          <p:cNvSpPr txBox="1"/>
          <p:nvPr/>
        </p:nvSpPr>
        <p:spPr>
          <a:xfrm>
            <a:off x="685800" y="6255061"/>
            <a:ext cx="756725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Caminho Crítico: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Neste caso, o caminho crítico é a sequência completa de atividades: A-B-C-D-E-F. Isso significa que todas as atividades são críticas e qualquer atraso em uma delas atrasará todo o projeto.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8389E0D-BC16-8DD0-DF52-FB0AD30971B6}"/>
              </a:ext>
            </a:extLst>
          </p:cNvPr>
          <p:cNvSpPr txBox="1"/>
          <p:nvPr/>
        </p:nvSpPr>
        <p:spPr>
          <a:xfrm>
            <a:off x="10063716" y="7091776"/>
            <a:ext cx="6934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Duração Total do Projeto: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duração total do projeto é a soma das durações esperadas das atividades no caminho crítico: 2 + 5 + 7 + 3 + 2 + 3 = 22 dias.</a:t>
            </a:r>
          </a:p>
        </p:txBody>
      </p:sp>
    </p:spTree>
    <p:extLst>
      <p:ext uri="{BB962C8B-B14F-4D97-AF65-F5344CB8AC3E}">
        <p14:creationId xmlns:p14="http://schemas.microsoft.com/office/powerpoint/2010/main" val="880402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1A8B559-122D-5DBA-A81E-8BD4A6962289}"/>
              </a:ext>
            </a:extLst>
          </p:cNvPr>
          <p:cNvSpPr txBox="1"/>
          <p:nvPr/>
        </p:nvSpPr>
        <p:spPr>
          <a:xfrm>
            <a:off x="762000" y="495300"/>
            <a:ext cx="1143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Exercício 1: Implementação de um Programa de Avaliação de Desempenho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2345CAA-C2E0-4B0C-224B-8E1B9EBA2589}"/>
              </a:ext>
            </a:extLst>
          </p:cNvPr>
          <p:cNvSpPr txBox="1"/>
          <p:nvPr/>
        </p:nvSpPr>
        <p:spPr>
          <a:xfrm>
            <a:off x="762000" y="956965"/>
            <a:ext cx="16306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Contexto:</a:t>
            </a:r>
            <a:endParaRPr lang="pt-BR" sz="2400" dirty="0"/>
          </a:p>
          <a:p>
            <a:r>
              <a:rPr lang="pt-BR" sz="2400" dirty="0"/>
              <a:t>Uma empresa está a implementar um novo programa de avaliação de desempenho para os seus colaboradores. O projeto envolve as seguintes atividades</a:t>
            </a:r>
            <a:r>
              <a:rPr lang="pt-BR" dirty="0"/>
              <a:t>: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34331420-9645-D1F6-8058-EF6BB243AD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72993"/>
              </p:ext>
            </p:extLst>
          </p:nvPr>
        </p:nvGraphicFramePr>
        <p:xfrm>
          <a:off x="914400" y="2618959"/>
          <a:ext cx="15925799" cy="4525960"/>
        </p:xfrm>
        <a:graphic>
          <a:graphicData uri="http://schemas.openxmlformats.org/drawingml/2006/table">
            <a:tbl>
              <a:tblPr/>
              <a:tblGrid>
                <a:gridCol w="7003783">
                  <a:extLst>
                    <a:ext uri="{9D8B030D-6E8A-4147-A177-3AD203B41FA5}">
                      <a16:colId xmlns:a16="http://schemas.microsoft.com/office/drawing/2014/main" val="973677929"/>
                    </a:ext>
                  </a:extLst>
                </a:gridCol>
                <a:gridCol w="2230504">
                  <a:extLst>
                    <a:ext uri="{9D8B030D-6E8A-4147-A177-3AD203B41FA5}">
                      <a16:colId xmlns:a16="http://schemas.microsoft.com/office/drawing/2014/main" val="3468657607"/>
                    </a:ext>
                  </a:extLst>
                </a:gridCol>
                <a:gridCol w="2230504">
                  <a:extLst>
                    <a:ext uri="{9D8B030D-6E8A-4147-A177-3AD203B41FA5}">
                      <a16:colId xmlns:a16="http://schemas.microsoft.com/office/drawing/2014/main" val="1334163381"/>
                    </a:ext>
                  </a:extLst>
                </a:gridCol>
                <a:gridCol w="2230504">
                  <a:extLst>
                    <a:ext uri="{9D8B030D-6E8A-4147-A177-3AD203B41FA5}">
                      <a16:colId xmlns:a16="http://schemas.microsoft.com/office/drawing/2014/main" val="2399024291"/>
                    </a:ext>
                  </a:extLst>
                </a:gridCol>
                <a:gridCol w="2230504">
                  <a:extLst>
                    <a:ext uri="{9D8B030D-6E8A-4147-A177-3AD203B41FA5}">
                      <a16:colId xmlns:a16="http://schemas.microsoft.com/office/drawing/2014/main" val="1988648879"/>
                    </a:ext>
                  </a:extLst>
                </a:gridCol>
              </a:tblGrid>
              <a:tr h="56574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1">
                          <a:effectLst/>
                        </a:rPr>
                        <a:t>Atividade</a:t>
                      </a:r>
                    </a:p>
                  </a:txBody>
                  <a:tcPr marL="27553" marR="27553" marT="18368" marB="1836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1" dirty="0">
                          <a:effectLst/>
                        </a:rPr>
                        <a:t>O (dias)</a:t>
                      </a:r>
                    </a:p>
                  </a:txBody>
                  <a:tcPr marL="27553" marR="27553" marT="18368" marB="1836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1" dirty="0">
                          <a:effectLst/>
                        </a:rPr>
                        <a:t>M (dias)</a:t>
                      </a:r>
                    </a:p>
                  </a:txBody>
                  <a:tcPr marL="27553" marR="27553" marT="18368" marB="1836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1">
                          <a:effectLst/>
                        </a:rPr>
                        <a:t>P (dias)</a:t>
                      </a:r>
                    </a:p>
                  </a:txBody>
                  <a:tcPr marL="27553" marR="27553" marT="18368" marB="1836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1" dirty="0">
                          <a:effectLst/>
                        </a:rPr>
                        <a:t>Dependências</a:t>
                      </a:r>
                    </a:p>
                  </a:txBody>
                  <a:tcPr marL="27553" marR="27553" marT="18368" marB="1836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6787337"/>
                  </a:ext>
                </a:extLst>
              </a:tr>
              <a:tr h="565745">
                <a:tc>
                  <a:txBody>
                    <a:bodyPr/>
                    <a:lstStyle/>
                    <a:p>
                      <a:pPr rtl="0" fontAlgn="b"/>
                      <a:r>
                        <a:rPr lang="pt-BR" sz="2400">
                          <a:effectLst/>
                        </a:rPr>
                        <a:t>A: Definição dos objetivos do programa</a:t>
                      </a:r>
                    </a:p>
                  </a:txBody>
                  <a:tcPr marL="27553" marR="27553" marT="18368" marB="1836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2</a:t>
                      </a:r>
                    </a:p>
                  </a:txBody>
                  <a:tcPr marL="27553" marR="27553" marT="18368" marB="1836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dirty="0">
                          <a:effectLst/>
                        </a:rPr>
                        <a:t>3</a:t>
                      </a:r>
                    </a:p>
                  </a:txBody>
                  <a:tcPr marL="27553" marR="27553" marT="18368" marB="1836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dirty="0">
                          <a:effectLst/>
                        </a:rPr>
                        <a:t>4</a:t>
                      </a:r>
                    </a:p>
                  </a:txBody>
                  <a:tcPr marL="27553" marR="27553" marT="18368" marB="1836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dirty="0">
                          <a:effectLst/>
                        </a:rPr>
                        <a:t>-</a:t>
                      </a:r>
                    </a:p>
                  </a:txBody>
                  <a:tcPr marL="27553" marR="27553" marT="18368" marB="1836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937077"/>
                  </a:ext>
                </a:extLst>
              </a:tr>
              <a:tr h="565745">
                <a:tc>
                  <a:txBody>
                    <a:bodyPr/>
                    <a:lstStyle/>
                    <a:p>
                      <a:pPr rtl="0" fontAlgn="b"/>
                      <a:r>
                        <a:rPr lang="pt-BR" sz="2400">
                          <a:effectLst/>
                        </a:rPr>
                        <a:t>B: Criação dos formulários de avaliação</a:t>
                      </a:r>
                    </a:p>
                  </a:txBody>
                  <a:tcPr marL="27553" marR="27553" marT="18368" marB="1836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3</a:t>
                      </a:r>
                    </a:p>
                  </a:txBody>
                  <a:tcPr marL="27553" marR="27553" marT="18368" marB="1836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5</a:t>
                      </a:r>
                    </a:p>
                  </a:txBody>
                  <a:tcPr marL="27553" marR="27553" marT="18368" marB="1836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7</a:t>
                      </a:r>
                    </a:p>
                  </a:txBody>
                  <a:tcPr marL="27553" marR="27553" marT="18368" marB="1836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dirty="0">
                          <a:effectLst/>
                        </a:rPr>
                        <a:t>A</a:t>
                      </a:r>
                    </a:p>
                  </a:txBody>
                  <a:tcPr marL="27553" marR="27553" marT="18368" marB="1836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2391322"/>
                  </a:ext>
                </a:extLst>
              </a:tr>
              <a:tr h="565745">
                <a:tc>
                  <a:txBody>
                    <a:bodyPr/>
                    <a:lstStyle/>
                    <a:p>
                      <a:pPr rtl="0" fontAlgn="b"/>
                      <a:r>
                        <a:rPr lang="pt-BR" sz="2400">
                          <a:effectLst/>
                        </a:rPr>
                        <a:t>C: Treino dos gestores para aplicação do programa</a:t>
                      </a:r>
                    </a:p>
                  </a:txBody>
                  <a:tcPr marL="27553" marR="27553" marT="18368" marB="1836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dirty="0">
                          <a:effectLst/>
                        </a:rPr>
                        <a:t>4</a:t>
                      </a:r>
                    </a:p>
                  </a:txBody>
                  <a:tcPr marL="27553" marR="27553" marT="18368" marB="1836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6</a:t>
                      </a:r>
                    </a:p>
                  </a:txBody>
                  <a:tcPr marL="27553" marR="27553" marT="18368" marB="1836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8</a:t>
                      </a:r>
                    </a:p>
                  </a:txBody>
                  <a:tcPr marL="27553" marR="27553" marT="18368" marB="1836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dirty="0">
                          <a:effectLst/>
                        </a:rPr>
                        <a:t>B</a:t>
                      </a:r>
                    </a:p>
                  </a:txBody>
                  <a:tcPr marL="27553" marR="27553" marT="18368" marB="1836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3033999"/>
                  </a:ext>
                </a:extLst>
              </a:tr>
              <a:tr h="565745">
                <a:tc>
                  <a:txBody>
                    <a:bodyPr/>
                    <a:lstStyle/>
                    <a:p>
                      <a:pPr rtl="0" fontAlgn="b"/>
                      <a:r>
                        <a:rPr lang="pt-BR" sz="2400">
                          <a:effectLst/>
                        </a:rPr>
                        <a:t>D: Comunicação do programa aos colaboradores</a:t>
                      </a:r>
                    </a:p>
                  </a:txBody>
                  <a:tcPr marL="27553" marR="27553" marT="18368" marB="1836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3</a:t>
                      </a:r>
                    </a:p>
                  </a:txBody>
                  <a:tcPr marL="27553" marR="27553" marT="18368" marB="1836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4</a:t>
                      </a:r>
                    </a:p>
                  </a:txBody>
                  <a:tcPr marL="27553" marR="27553" marT="18368" marB="1836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5</a:t>
                      </a:r>
                    </a:p>
                  </a:txBody>
                  <a:tcPr marL="27553" marR="27553" marT="18368" marB="1836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dirty="0">
                          <a:effectLst/>
                        </a:rPr>
                        <a:t>B</a:t>
                      </a:r>
                    </a:p>
                  </a:txBody>
                  <a:tcPr marL="27553" marR="27553" marT="18368" marB="1836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783892"/>
                  </a:ext>
                </a:extLst>
              </a:tr>
              <a:tr h="565745">
                <a:tc>
                  <a:txBody>
                    <a:bodyPr/>
                    <a:lstStyle/>
                    <a:p>
                      <a:pPr rtl="0" fontAlgn="b"/>
                      <a:r>
                        <a:rPr lang="pt-BR" sz="2400">
                          <a:effectLst/>
                        </a:rPr>
                        <a:t>E: Aplicação do programa piloto</a:t>
                      </a:r>
                    </a:p>
                  </a:txBody>
                  <a:tcPr marL="27553" marR="27553" marT="18368" marB="1836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2</a:t>
                      </a:r>
                    </a:p>
                  </a:txBody>
                  <a:tcPr marL="27553" marR="27553" marT="18368" marB="1836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3</a:t>
                      </a:r>
                    </a:p>
                  </a:txBody>
                  <a:tcPr marL="27553" marR="27553" marT="18368" marB="1836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4</a:t>
                      </a:r>
                    </a:p>
                  </a:txBody>
                  <a:tcPr marL="27553" marR="27553" marT="18368" marB="1836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dirty="0">
                          <a:effectLst/>
                        </a:rPr>
                        <a:t>C, D</a:t>
                      </a:r>
                    </a:p>
                  </a:txBody>
                  <a:tcPr marL="27553" marR="27553" marT="18368" marB="1836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961018"/>
                  </a:ext>
                </a:extLst>
              </a:tr>
              <a:tr h="565745">
                <a:tc>
                  <a:txBody>
                    <a:bodyPr/>
                    <a:lstStyle/>
                    <a:p>
                      <a:pPr rtl="0" fontAlgn="b"/>
                      <a:r>
                        <a:rPr lang="pt-BR" sz="2400">
                          <a:effectLst/>
                        </a:rPr>
                        <a:t>F: Análise dos resultados do piloto e ajustes</a:t>
                      </a:r>
                    </a:p>
                  </a:txBody>
                  <a:tcPr marL="27553" marR="27553" marT="18368" marB="1836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1</a:t>
                      </a:r>
                    </a:p>
                  </a:txBody>
                  <a:tcPr marL="27553" marR="27553" marT="18368" marB="1836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2</a:t>
                      </a:r>
                    </a:p>
                  </a:txBody>
                  <a:tcPr marL="27553" marR="27553" marT="18368" marB="1836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3</a:t>
                      </a:r>
                    </a:p>
                  </a:txBody>
                  <a:tcPr marL="27553" marR="27553" marT="18368" marB="1836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dirty="0">
                          <a:effectLst/>
                        </a:rPr>
                        <a:t>E</a:t>
                      </a:r>
                    </a:p>
                  </a:txBody>
                  <a:tcPr marL="27553" marR="27553" marT="18368" marB="1836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741895"/>
                  </a:ext>
                </a:extLst>
              </a:tr>
              <a:tr h="565745">
                <a:tc>
                  <a:txBody>
                    <a:bodyPr/>
                    <a:lstStyle/>
                    <a:p>
                      <a:pPr rtl="0" fontAlgn="b"/>
                      <a:r>
                        <a:rPr lang="pt-BR" sz="2400">
                          <a:effectLst/>
                        </a:rPr>
                        <a:t>G: Implementação do programa em toda a empresa</a:t>
                      </a:r>
                    </a:p>
                  </a:txBody>
                  <a:tcPr marL="27553" marR="27553" marT="18368" marB="1836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2</a:t>
                      </a:r>
                    </a:p>
                  </a:txBody>
                  <a:tcPr marL="27553" marR="27553" marT="18368" marB="1836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3</a:t>
                      </a:r>
                    </a:p>
                  </a:txBody>
                  <a:tcPr marL="27553" marR="27553" marT="18368" marB="1836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4</a:t>
                      </a:r>
                    </a:p>
                  </a:txBody>
                  <a:tcPr marL="27553" marR="27553" marT="18368" marB="1836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dirty="0">
                          <a:effectLst/>
                        </a:rPr>
                        <a:t>F</a:t>
                      </a:r>
                    </a:p>
                  </a:txBody>
                  <a:tcPr marL="27553" marR="27553" marT="18368" marB="18368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5873806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B1C796EB-E1CD-2EDC-EE50-E8D748D9AAC7}"/>
              </a:ext>
            </a:extLst>
          </p:cNvPr>
          <p:cNvSpPr txBox="1"/>
          <p:nvPr/>
        </p:nvSpPr>
        <p:spPr>
          <a:xfrm>
            <a:off x="3810000" y="7606584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Tarefas dos Alunos:</a:t>
            </a:r>
            <a:endParaRPr lang="pt-BR" sz="2400" dirty="0"/>
          </a:p>
          <a:p>
            <a:pPr algn="just">
              <a:buFont typeface="+mj-lt"/>
              <a:buAutoNum type="arabicPeriod"/>
            </a:pPr>
            <a:r>
              <a:rPr lang="pt-BR" sz="2400" dirty="0"/>
              <a:t>Calcular a duração esperada (E) e a variância (V) e o Desvio Padrão de cada atividade utilizando a análise PERT, e fazer as devidas análises.</a:t>
            </a:r>
          </a:p>
          <a:p>
            <a:pPr algn="just">
              <a:buFont typeface="+mj-lt"/>
              <a:buAutoNum type="arabicPeriod"/>
            </a:pPr>
            <a:r>
              <a:rPr lang="pt-BR" sz="2400" dirty="0"/>
              <a:t>Desenhar o diagrama CPM para o projeto.</a:t>
            </a:r>
          </a:p>
          <a:p>
            <a:pPr algn="just">
              <a:buFont typeface="+mj-lt"/>
              <a:buAutoNum type="arabicPeriod"/>
            </a:pPr>
            <a:r>
              <a:rPr lang="pt-BR" sz="2400" dirty="0"/>
              <a:t>Identificar o caminho crítico e a duração total do projeto</a:t>
            </a:r>
          </a:p>
        </p:txBody>
      </p:sp>
    </p:spTree>
    <p:extLst>
      <p:ext uri="{BB962C8B-B14F-4D97-AF65-F5344CB8AC3E}">
        <p14:creationId xmlns:p14="http://schemas.microsoft.com/office/powerpoint/2010/main" val="2542966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E00E2D5F-B889-8E34-E0D6-5C712E96D9CA}"/>
                  </a:ext>
                </a:extLst>
              </p:cNvPr>
              <p:cNvSpPr txBox="1"/>
              <p:nvPr/>
            </p:nvSpPr>
            <p:spPr>
              <a:xfrm>
                <a:off x="5161442" y="200971"/>
                <a:ext cx="9144000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2000" b="1" dirty="0"/>
                  <a:t>Cálculo da Duração Esperada (E) e Variância (V) e Desvio Padrão (DP):</a:t>
                </a:r>
                <a:endParaRPr lang="pt-BR" sz="2000" dirty="0"/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pt-BR" sz="2000" b="1" dirty="0"/>
                  <a:t>Fórmulas:</a:t>
                </a:r>
                <a:endParaRPr lang="pt-BR" sz="2000" dirty="0"/>
              </a:p>
              <a:p>
                <a:pPr marL="742950" lvl="1" indent="-285750" algn="just">
                  <a:buFont typeface="Arial" panose="020B0604020202020204" pitchFamily="34" charset="0"/>
                  <a:buChar char="•"/>
                </a:pPr>
                <a:r>
                  <a:rPr lang="pt-BR" sz="2000" dirty="0"/>
                  <a:t>E = (O + 4M + P) / 6</a:t>
                </a:r>
              </a:p>
              <a:p>
                <a:pPr marL="742950" lvl="1" indent="-285750" algn="just">
                  <a:buFont typeface="Arial" panose="020B0604020202020204" pitchFamily="34" charset="0"/>
                  <a:buChar char="•"/>
                </a:pPr>
                <a:r>
                  <a:rPr lang="pt-BR" sz="2000" dirty="0"/>
                  <a:t>V = ((P - O) / 6)²</a:t>
                </a:r>
              </a:p>
              <a:p>
                <a:pPr marL="742950" lvl="1" indent="-285750" algn="just">
                  <a:buFont typeface="Arial" panose="020B0604020202020204" pitchFamily="34" charset="0"/>
                  <a:buChar char="•"/>
                </a:pPr>
                <a:r>
                  <a:rPr lang="pt-BR" sz="2000" dirty="0"/>
                  <a:t>DP=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000"/>
                      <m:t>√</m:t>
                    </m:r>
                    <m:r>
                      <m:rPr>
                        <m:nor/>
                      </m:rPr>
                      <a:rPr lang="pt-BR" sz="2000"/>
                      <m:t>V</m:t>
                    </m:r>
                  </m:oMath>
                </a14:m>
                <a:endParaRPr lang="pt-BR" sz="2000" dirty="0"/>
              </a:p>
            </p:txBody>
          </p:sp>
        </mc:Choice>
        <mc:Fallback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E00E2D5F-B889-8E34-E0D6-5C712E96D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442" y="200971"/>
                <a:ext cx="9144000" cy="1631216"/>
              </a:xfrm>
              <a:prstGeom prst="rect">
                <a:avLst/>
              </a:prstGeom>
              <a:blipFill>
                <a:blip r:embed="rId2"/>
                <a:stretch>
                  <a:fillRect l="-733" t="-2239" b="-55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>
            <a:extLst>
              <a:ext uri="{FF2B5EF4-FFF2-40B4-BE49-F238E27FC236}">
                <a16:creationId xmlns:a16="http://schemas.microsoft.com/office/drawing/2014/main" id="{B486596A-6678-6C27-DCD4-F082E30378B6}"/>
              </a:ext>
            </a:extLst>
          </p:cNvPr>
          <p:cNvSpPr txBox="1"/>
          <p:nvPr/>
        </p:nvSpPr>
        <p:spPr>
          <a:xfrm>
            <a:off x="12120284" y="8943337"/>
            <a:ext cx="4343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Diagrama:</a:t>
            </a: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A -&gt; B -&gt; C -&gt; E -&gt; F -&gt; 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A -&gt; B -&gt; D -&gt; E -&gt; F -&gt; G</a:t>
            </a:r>
          </a:p>
        </p:txBody>
      </p:sp>
      <p:sp>
        <p:nvSpPr>
          <p:cNvPr id="8" name="Fluxograma: Conector 7">
            <a:extLst>
              <a:ext uri="{FF2B5EF4-FFF2-40B4-BE49-F238E27FC236}">
                <a16:creationId xmlns:a16="http://schemas.microsoft.com/office/drawing/2014/main" id="{80AF232C-99F9-9D07-6499-D55E3F0E563D}"/>
              </a:ext>
            </a:extLst>
          </p:cNvPr>
          <p:cNvSpPr/>
          <p:nvPr/>
        </p:nvSpPr>
        <p:spPr>
          <a:xfrm>
            <a:off x="1981200" y="6896100"/>
            <a:ext cx="914400" cy="1219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0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5DBAEE34-EB7C-132E-B843-CE0523FEF34B}"/>
              </a:ext>
            </a:extLst>
          </p:cNvPr>
          <p:cNvCxnSpPr/>
          <p:nvPr/>
        </p:nvCxnSpPr>
        <p:spPr>
          <a:xfrm>
            <a:off x="2895600" y="7429500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uxograma: Conector 9">
            <a:extLst>
              <a:ext uri="{FF2B5EF4-FFF2-40B4-BE49-F238E27FC236}">
                <a16:creationId xmlns:a16="http://schemas.microsoft.com/office/drawing/2014/main" id="{BFBC0015-C26A-D5A1-202E-90BBF09B835D}"/>
              </a:ext>
            </a:extLst>
          </p:cNvPr>
          <p:cNvSpPr/>
          <p:nvPr/>
        </p:nvSpPr>
        <p:spPr>
          <a:xfrm>
            <a:off x="4191000" y="6896100"/>
            <a:ext cx="914400" cy="1219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C3472D2-283B-B674-FAA5-C909564A7634}"/>
              </a:ext>
            </a:extLst>
          </p:cNvPr>
          <p:cNvSpPr/>
          <p:nvPr/>
        </p:nvSpPr>
        <p:spPr>
          <a:xfrm>
            <a:off x="3224583" y="6582370"/>
            <a:ext cx="5854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997DF61-3BC0-A2FB-031E-4B3C52F9D32A}"/>
              </a:ext>
            </a:extLst>
          </p:cNvPr>
          <p:cNvSpPr/>
          <p:nvPr/>
        </p:nvSpPr>
        <p:spPr>
          <a:xfrm>
            <a:off x="3124147" y="7566837"/>
            <a:ext cx="5854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C3775F5C-8AEC-89F9-0E02-16383644366F}"/>
              </a:ext>
            </a:extLst>
          </p:cNvPr>
          <p:cNvCxnSpPr/>
          <p:nvPr/>
        </p:nvCxnSpPr>
        <p:spPr>
          <a:xfrm>
            <a:off x="5105400" y="7493295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>
            <a:extLst>
              <a:ext uri="{FF2B5EF4-FFF2-40B4-BE49-F238E27FC236}">
                <a16:creationId xmlns:a16="http://schemas.microsoft.com/office/drawing/2014/main" id="{C3D3F10D-DDBE-AAA3-C79B-7B9C9A8B4504}"/>
              </a:ext>
            </a:extLst>
          </p:cNvPr>
          <p:cNvSpPr/>
          <p:nvPr/>
        </p:nvSpPr>
        <p:spPr>
          <a:xfrm>
            <a:off x="5460391" y="6582370"/>
            <a:ext cx="5854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19A87F2-9903-4336-1A6C-41C0A734D2E4}"/>
              </a:ext>
            </a:extLst>
          </p:cNvPr>
          <p:cNvSpPr/>
          <p:nvPr/>
        </p:nvSpPr>
        <p:spPr>
          <a:xfrm>
            <a:off x="5460390" y="7505700"/>
            <a:ext cx="5854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Fluxograma: Conector 15">
            <a:extLst>
              <a:ext uri="{FF2B5EF4-FFF2-40B4-BE49-F238E27FC236}">
                <a16:creationId xmlns:a16="http://schemas.microsoft.com/office/drawing/2014/main" id="{F50AF872-EEDA-E068-53F8-CA03E317BAE1}"/>
              </a:ext>
            </a:extLst>
          </p:cNvPr>
          <p:cNvSpPr/>
          <p:nvPr/>
        </p:nvSpPr>
        <p:spPr>
          <a:xfrm>
            <a:off x="6445099" y="6809302"/>
            <a:ext cx="914400" cy="1219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11027B89-D033-6A94-5745-40522DA2122E}"/>
              </a:ext>
            </a:extLst>
          </p:cNvPr>
          <p:cNvCxnSpPr>
            <a:cxnSpLocks/>
          </p:cNvCxnSpPr>
          <p:nvPr/>
        </p:nvCxnSpPr>
        <p:spPr>
          <a:xfrm flipV="1">
            <a:off x="7201786" y="6286500"/>
            <a:ext cx="1599314" cy="1132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BF646825-E247-765E-7490-C5AE11F130AF}"/>
              </a:ext>
            </a:extLst>
          </p:cNvPr>
          <p:cNvCxnSpPr>
            <a:cxnSpLocks/>
          </p:cNvCxnSpPr>
          <p:nvPr/>
        </p:nvCxnSpPr>
        <p:spPr>
          <a:xfrm>
            <a:off x="7359499" y="7566837"/>
            <a:ext cx="1441601" cy="1081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extLst>
              <a:ext uri="{FF2B5EF4-FFF2-40B4-BE49-F238E27FC236}">
                <a16:creationId xmlns:a16="http://schemas.microsoft.com/office/drawing/2014/main" id="{1E0E5AD5-9E98-F87B-87AB-E4914523070A}"/>
              </a:ext>
            </a:extLst>
          </p:cNvPr>
          <p:cNvSpPr/>
          <p:nvPr/>
        </p:nvSpPr>
        <p:spPr>
          <a:xfrm>
            <a:off x="7403490" y="5929371"/>
            <a:ext cx="5854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04FE68BF-12E6-8D91-9C98-42E94B218758}"/>
              </a:ext>
            </a:extLst>
          </p:cNvPr>
          <p:cNvSpPr/>
          <p:nvPr/>
        </p:nvSpPr>
        <p:spPr>
          <a:xfrm>
            <a:off x="7416026" y="8092705"/>
            <a:ext cx="5854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23" name="Fluxograma: Conector 22">
            <a:extLst>
              <a:ext uri="{FF2B5EF4-FFF2-40B4-BE49-F238E27FC236}">
                <a16:creationId xmlns:a16="http://schemas.microsoft.com/office/drawing/2014/main" id="{204DA87A-8D0A-9ECC-493E-0B93D6E1CD6F}"/>
              </a:ext>
            </a:extLst>
          </p:cNvPr>
          <p:cNvSpPr/>
          <p:nvPr/>
        </p:nvSpPr>
        <p:spPr>
          <a:xfrm>
            <a:off x="8734145" y="5466872"/>
            <a:ext cx="914400" cy="1219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24" name="Fluxograma: Conector 23">
            <a:extLst>
              <a:ext uri="{FF2B5EF4-FFF2-40B4-BE49-F238E27FC236}">
                <a16:creationId xmlns:a16="http://schemas.microsoft.com/office/drawing/2014/main" id="{1C3962C6-B783-3F7D-C16B-517AD34BE3D5}"/>
              </a:ext>
            </a:extLst>
          </p:cNvPr>
          <p:cNvSpPr/>
          <p:nvPr/>
        </p:nvSpPr>
        <p:spPr>
          <a:xfrm>
            <a:off x="8819042" y="8106720"/>
            <a:ext cx="914400" cy="1219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25" name="Fluxograma: Conector 24">
            <a:extLst>
              <a:ext uri="{FF2B5EF4-FFF2-40B4-BE49-F238E27FC236}">
                <a16:creationId xmlns:a16="http://schemas.microsoft.com/office/drawing/2014/main" id="{267BA8D4-0C32-0951-0921-00F4C8FCF1BA}"/>
              </a:ext>
            </a:extLst>
          </p:cNvPr>
          <p:cNvSpPr/>
          <p:nvPr/>
        </p:nvSpPr>
        <p:spPr>
          <a:xfrm>
            <a:off x="10751285" y="6873505"/>
            <a:ext cx="914400" cy="1219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05646ED5-9B03-BCC6-E55D-CE34027A8D75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9597343" y="6150873"/>
            <a:ext cx="1287853" cy="901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AB1284B6-EFD1-1817-5E1C-B90F964FD17A}"/>
              </a:ext>
            </a:extLst>
          </p:cNvPr>
          <p:cNvCxnSpPr>
            <a:cxnSpLocks/>
            <a:endCxn id="25" idx="3"/>
          </p:cNvCxnSpPr>
          <p:nvPr/>
        </p:nvCxnSpPr>
        <p:spPr>
          <a:xfrm flipV="1">
            <a:off x="9682108" y="7914157"/>
            <a:ext cx="1203088" cy="786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extLst>
              <a:ext uri="{FF2B5EF4-FFF2-40B4-BE49-F238E27FC236}">
                <a16:creationId xmlns:a16="http://schemas.microsoft.com/office/drawing/2014/main" id="{7B33D4D7-6BE2-7CEF-E202-FAE39CB696E8}"/>
              </a:ext>
            </a:extLst>
          </p:cNvPr>
          <p:cNvSpPr/>
          <p:nvPr/>
        </p:nvSpPr>
        <p:spPr>
          <a:xfrm>
            <a:off x="8122963" y="6506170"/>
            <a:ext cx="5854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134B9B53-7B3F-E92F-746A-14C1015B0F55}"/>
              </a:ext>
            </a:extLst>
          </p:cNvPr>
          <p:cNvSpPr/>
          <p:nvPr/>
        </p:nvSpPr>
        <p:spPr>
          <a:xfrm>
            <a:off x="8177266" y="7556239"/>
            <a:ext cx="5854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3FC8A531-3221-77C8-2D3D-ACE2D3B34F54}"/>
              </a:ext>
            </a:extLst>
          </p:cNvPr>
          <p:cNvSpPr/>
          <p:nvPr/>
        </p:nvSpPr>
        <p:spPr>
          <a:xfrm>
            <a:off x="10111565" y="6957237"/>
            <a:ext cx="5854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DD5B964E-1824-12B2-0B9E-F1D289136D03}"/>
              </a:ext>
            </a:extLst>
          </p:cNvPr>
          <p:cNvSpPr/>
          <p:nvPr/>
        </p:nvSpPr>
        <p:spPr>
          <a:xfrm>
            <a:off x="11677900" y="6411840"/>
            <a:ext cx="5854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64D6C710-BEBE-F5BA-D1E8-EBA33852281C}"/>
              </a:ext>
            </a:extLst>
          </p:cNvPr>
          <p:cNvCxnSpPr>
            <a:cxnSpLocks/>
          </p:cNvCxnSpPr>
          <p:nvPr/>
        </p:nvCxnSpPr>
        <p:spPr>
          <a:xfrm>
            <a:off x="11665685" y="7505700"/>
            <a:ext cx="11696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luxograma: Conector 38">
            <a:extLst>
              <a:ext uri="{FF2B5EF4-FFF2-40B4-BE49-F238E27FC236}">
                <a16:creationId xmlns:a16="http://schemas.microsoft.com/office/drawing/2014/main" id="{E56ECCC3-0883-A9EC-CE4A-96B9DF3EC81B}"/>
              </a:ext>
            </a:extLst>
          </p:cNvPr>
          <p:cNvSpPr/>
          <p:nvPr/>
        </p:nvSpPr>
        <p:spPr>
          <a:xfrm>
            <a:off x="12835381" y="6819900"/>
            <a:ext cx="914400" cy="1219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B4225E02-633C-1F6A-316F-A86C04C255E6}"/>
              </a:ext>
            </a:extLst>
          </p:cNvPr>
          <p:cNvSpPr/>
          <p:nvPr/>
        </p:nvSpPr>
        <p:spPr>
          <a:xfrm>
            <a:off x="12192886" y="6601463"/>
            <a:ext cx="5854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B5BBD529-0564-B7F9-B786-BB3017EE0180}"/>
              </a:ext>
            </a:extLst>
          </p:cNvPr>
          <p:cNvSpPr/>
          <p:nvPr/>
        </p:nvSpPr>
        <p:spPr>
          <a:xfrm>
            <a:off x="12097123" y="7452492"/>
            <a:ext cx="5854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84CBD05D-295C-0B05-F72D-7C60FFE8D5C9}"/>
              </a:ext>
            </a:extLst>
          </p:cNvPr>
          <p:cNvCxnSpPr>
            <a:cxnSpLocks/>
          </p:cNvCxnSpPr>
          <p:nvPr/>
        </p:nvCxnSpPr>
        <p:spPr>
          <a:xfrm>
            <a:off x="13707136" y="7442391"/>
            <a:ext cx="11696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luxograma: Conector 44">
            <a:extLst>
              <a:ext uri="{FF2B5EF4-FFF2-40B4-BE49-F238E27FC236}">
                <a16:creationId xmlns:a16="http://schemas.microsoft.com/office/drawing/2014/main" id="{B421C141-65F8-85EE-E0BE-A46D139BB8E1}"/>
              </a:ext>
            </a:extLst>
          </p:cNvPr>
          <p:cNvSpPr/>
          <p:nvPr/>
        </p:nvSpPr>
        <p:spPr>
          <a:xfrm>
            <a:off x="14876832" y="6748165"/>
            <a:ext cx="914400" cy="1219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7</a:t>
            </a: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D469559B-8758-86FC-CB3C-0E3CF44AF11C}"/>
              </a:ext>
            </a:extLst>
          </p:cNvPr>
          <p:cNvSpPr/>
          <p:nvPr/>
        </p:nvSpPr>
        <p:spPr>
          <a:xfrm>
            <a:off x="13904575" y="6495572"/>
            <a:ext cx="5854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DEB43C41-00E8-F74F-2A40-1900F8DAD628}"/>
              </a:ext>
            </a:extLst>
          </p:cNvPr>
          <p:cNvSpPr/>
          <p:nvPr/>
        </p:nvSpPr>
        <p:spPr>
          <a:xfrm>
            <a:off x="13956691" y="7538085"/>
            <a:ext cx="5854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50" name="Rectangle 3">
            <a:extLst>
              <a:ext uri="{FF2B5EF4-FFF2-40B4-BE49-F238E27FC236}">
                <a16:creationId xmlns:a16="http://schemas.microsoft.com/office/drawing/2014/main" id="{4E0959CA-909B-CE59-D1EF-A0BD0B05C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147" y="2004235"/>
            <a:ext cx="1176963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A: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 = (2 + 4*3 + 4) / 6 = 3 dias; V = ((4 - 2) / 6)² = 0.11; DP = √0.11 = 0.33 dias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B: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 = (3 + 4*5 + 7) / 6 = 5 dias; V = ((7 - 3) / 6)² = 0.44; DP = √0.44 = 0.66 dias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C: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 = (4 + 4*6 + 8) / 6 = 6 dias; V = ((8 - 4) / 6)² = 0.44; DP = √0.44 = 0.66 dias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D: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 = (3 + 4*4 + 5) / 6 = 4 dias; V = ((5 - 3) / 6)² = 0.11; DP = √0.11 = 0.33 dias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E: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 = (2 + 4*3 + 4) / 6 = 3 dias; V = ((4 - 2) / 6)² = 0.11; DP = √0.11 = 0.33 dias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F: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 = (1 + 4*2 + 3) / 6 = 2 dias; V = ((3 - 1) / 6)² = 0.11; DP = √0.11 = 0.33 dias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G: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 = (2 + 4*3 + 4) / 6 = 3 dias; V = ((4 - 2) / 6)² = 0.11; DP = √0.11 = 0.33 dias </a:t>
            </a:r>
          </a:p>
        </p:txBody>
      </p:sp>
    </p:spTree>
    <p:extLst>
      <p:ext uri="{BB962C8B-B14F-4D97-AF65-F5344CB8AC3E}">
        <p14:creationId xmlns:p14="http://schemas.microsoft.com/office/powerpoint/2010/main" val="3964735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002FE18-B4E2-1535-6286-EF04B79B701F}"/>
              </a:ext>
            </a:extLst>
          </p:cNvPr>
          <p:cNvSpPr txBox="1"/>
          <p:nvPr/>
        </p:nvSpPr>
        <p:spPr>
          <a:xfrm>
            <a:off x="914400" y="495300"/>
            <a:ext cx="16230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Exercício 2: Implementação de um Programa de </a:t>
            </a:r>
            <a:r>
              <a:rPr lang="pt-BR" sz="2400" b="1" dirty="0" err="1"/>
              <a:t>Onboarding</a:t>
            </a:r>
            <a:r>
              <a:rPr lang="pt-BR" sz="2400" b="1" dirty="0"/>
              <a:t> de Novos Colaboradores</a:t>
            </a:r>
            <a:endParaRPr lang="pt-BR" sz="2400" dirty="0"/>
          </a:p>
          <a:p>
            <a:pPr algn="just"/>
            <a:r>
              <a:rPr lang="pt-BR" sz="2400" b="1" dirty="0"/>
              <a:t>Contexto:</a:t>
            </a:r>
            <a:endParaRPr lang="pt-BR" sz="2400" dirty="0"/>
          </a:p>
          <a:p>
            <a:pPr algn="just"/>
            <a:r>
              <a:rPr lang="pt-BR" sz="2400" dirty="0"/>
              <a:t>Uma empresa está a implementar um novo programa de </a:t>
            </a:r>
            <a:r>
              <a:rPr lang="pt-BR" sz="2400" dirty="0" err="1"/>
              <a:t>onboarding</a:t>
            </a:r>
            <a:r>
              <a:rPr lang="pt-BR" sz="2400" dirty="0"/>
              <a:t> para integrar os novos colaboradores. O projeto envolve as seguintes atividades</a:t>
            </a:r>
            <a:r>
              <a:rPr lang="pt-BR" dirty="0"/>
              <a:t>: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4B9827F-D571-081E-00B0-6687038F88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149378"/>
              </p:ext>
            </p:extLst>
          </p:nvPr>
        </p:nvGraphicFramePr>
        <p:xfrm>
          <a:off x="3276600" y="2247900"/>
          <a:ext cx="11049002" cy="4995453"/>
        </p:xfrm>
        <a:graphic>
          <a:graphicData uri="http://schemas.openxmlformats.org/drawingml/2006/table">
            <a:tbl>
              <a:tblPr/>
              <a:tblGrid>
                <a:gridCol w="5349213">
                  <a:extLst>
                    <a:ext uri="{9D8B030D-6E8A-4147-A177-3AD203B41FA5}">
                      <a16:colId xmlns:a16="http://schemas.microsoft.com/office/drawing/2014/main" val="1517086036"/>
                    </a:ext>
                  </a:extLst>
                </a:gridCol>
                <a:gridCol w="988664">
                  <a:extLst>
                    <a:ext uri="{9D8B030D-6E8A-4147-A177-3AD203B41FA5}">
                      <a16:colId xmlns:a16="http://schemas.microsoft.com/office/drawing/2014/main" val="3882614291"/>
                    </a:ext>
                  </a:extLst>
                </a:gridCol>
                <a:gridCol w="1042698">
                  <a:extLst>
                    <a:ext uri="{9D8B030D-6E8A-4147-A177-3AD203B41FA5}">
                      <a16:colId xmlns:a16="http://schemas.microsoft.com/office/drawing/2014/main" val="1673433179"/>
                    </a:ext>
                  </a:extLst>
                </a:gridCol>
                <a:gridCol w="947774">
                  <a:extLst>
                    <a:ext uri="{9D8B030D-6E8A-4147-A177-3AD203B41FA5}">
                      <a16:colId xmlns:a16="http://schemas.microsoft.com/office/drawing/2014/main" val="1575238527"/>
                    </a:ext>
                  </a:extLst>
                </a:gridCol>
                <a:gridCol w="2720653">
                  <a:extLst>
                    <a:ext uri="{9D8B030D-6E8A-4147-A177-3AD203B41FA5}">
                      <a16:colId xmlns:a16="http://schemas.microsoft.com/office/drawing/2014/main" val="924411624"/>
                    </a:ext>
                  </a:extLst>
                </a:gridCol>
              </a:tblGrid>
              <a:tr h="638991">
                <a:tc>
                  <a:txBody>
                    <a:bodyPr/>
                    <a:lstStyle/>
                    <a:p>
                      <a:pPr rtl="0" fontAlgn="b"/>
                      <a:r>
                        <a:rPr lang="pt-BR" sz="2400">
                          <a:effectLst/>
                        </a:rPr>
                        <a:t>Atividade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dirty="0">
                          <a:effectLst/>
                        </a:rPr>
                        <a:t>O (dias)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M (dias)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P (dias)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Dependências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481126"/>
                  </a:ext>
                </a:extLst>
              </a:tr>
              <a:tr h="638991">
                <a:tc>
                  <a:txBody>
                    <a:bodyPr/>
                    <a:lstStyle/>
                    <a:p>
                      <a:pPr rtl="0" fontAlgn="b"/>
                      <a:r>
                        <a:rPr lang="pt-BR" sz="2400">
                          <a:effectLst/>
                        </a:rPr>
                        <a:t>A: Definição do conteúdo do programa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dirty="0">
                          <a:effectLst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dirty="0">
                          <a:effectLst/>
                        </a:rPr>
                        <a:t>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dirty="0">
                          <a:effectLst/>
                        </a:rPr>
                        <a:t>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-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2910974"/>
                  </a:ext>
                </a:extLst>
              </a:tr>
              <a:tr h="638991">
                <a:tc>
                  <a:txBody>
                    <a:bodyPr/>
                    <a:lstStyle/>
                    <a:p>
                      <a:pPr rtl="0" fontAlgn="b"/>
                      <a:r>
                        <a:rPr lang="pt-BR" sz="2400">
                          <a:effectLst/>
                        </a:rPr>
                        <a:t>B: Criação dos materiais de apoio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dirty="0">
                          <a:effectLst/>
                        </a:rPr>
                        <a:t>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dirty="0">
                          <a:effectLst/>
                        </a:rPr>
                        <a:t>A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0095718"/>
                  </a:ext>
                </a:extLst>
              </a:tr>
              <a:tr h="638991">
                <a:tc>
                  <a:txBody>
                    <a:bodyPr/>
                    <a:lstStyle/>
                    <a:p>
                      <a:pPr rtl="0" fontAlgn="b"/>
                      <a:r>
                        <a:rPr lang="pt-BR" sz="2400">
                          <a:effectLst/>
                        </a:rPr>
                        <a:t>C: Agendamento das sessões de integração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dirty="0">
                          <a:effectLst/>
                        </a:rPr>
                        <a:t>B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70583"/>
                  </a:ext>
                </a:extLst>
              </a:tr>
              <a:tr h="638991">
                <a:tc>
                  <a:txBody>
                    <a:bodyPr/>
                    <a:lstStyle/>
                    <a:p>
                      <a:pPr rtl="0" fontAlgn="b"/>
                      <a:r>
                        <a:rPr lang="pt-BR" sz="2400">
                          <a:effectLst/>
                        </a:rPr>
                        <a:t>D: Realização das sessões de integração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dirty="0">
                          <a:effectLst/>
                        </a:rPr>
                        <a:t>C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7889589"/>
                  </a:ext>
                </a:extLst>
              </a:tr>
              <a:tr h="638991">
                <a:tc>
                  <a:txBody>
                    <a:bodyPr/>
                    <a:lstStyle/>
                    <a:p>
                      <a:pPr rtl="0" fontAlgn="b"/>
                      <a:r>
                        <a:rPr lang="pt-BR" sz="2400">
                          <a:effectLst/>
                        </a:rPr>
                        <a:t>E: Acompanhamento dos novos colaboradores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dirty="0">
                          <a:effectLst/>
                        </a:rPr>
                        <a:t>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013654"/>
                  </a:ext>
                </a:extLst>
              </a:tr>
              <a:tr h="638991">
                <a:tc>
                  <a:txBody>
                    <a:bodyPr/>
                    <a:lstStyle/>
                    <a:p>
                      <a:pPr rtl="0" fontAlgn="b"/>
                      <a:r>
                        <a:rPr lang="pt-BR" sz="2400" dirty="0">
                          <a:effectLst/>
                        </a:rPr>
                        <a:t>F: Avaliação do programa e recolha de feedback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dirty="0">
                          <a:effectLst/>
                        </a:rPr>
                        <a:t>E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710722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EE325F38-D612-54B1-7B13-2757E2BA3E1B}"/>
              </a:ext>
            </a:extLst>
          </p:cNvPr>
          <p:cNvSpPr txBox="1"/>
          <p:nvPr/>
        </p:nvSpPr>
        <p:spPr>
          <a:xfrm>
            <a:off x="4572000" y="8039100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Tarefas dos Alunos:</a:t>
            </a:r>
            <a:endParaRPr lang="pt-BR" sz="2400" dirty="0"/>
          </a:p>
          <a:p>
            <a:pPr algn="just">
              <a:buFont typeface="+mj-lt"/>
              <a:buAutoNum type="arabicPeriod"/>
            </a:pPr>
            <a:r>
              <a:rPr lang="pt-BR" sz="2400" dirty="0"/>
              <a:t>Calcular a duração esperada (E), a variância (V) e o desvio padrão (DP) de cada atividade utilizando a análise PERT.</a:t>
            </a:r>
          </a:p>
          <a:p>
            <a:pPr algn="just">
              <a:buFont typeface="+mj-lt"/>
              <a:buAutoNum type="arabicPeriod"/>
            </a:pPr>
            <a:r>
              <a:rPr lang="pt-BR" sz="2400" dirty="0"/>
              <a:t>Desenhar o diagrama CPM para o projeto.</a:t>
            </a:r>
          </a:p>
          <a:p>
            <a:pPr algn="just">
              <a:buFont typeface="+mj-lt"/>
              <a:buAutoNum type="arabicPeriod"/>
            </a:pPr>
            <a:r>
              <a:rPr lang="pt-BR" sz="2400" dirty="0"/>
              <a:t>Identificar o caminho crítico e a duração total do projeto.</a:t>
            </a:r>
          </a:p>
        </p:txBody>
      </p:sp>
    </p:spTree>
    <p:extLst>
      <p:ext uri="{BB962C8B-B14F-4D97-AF65-F5344CB8AC3E}">
        <p14:creationId xmlns:p14="http://schemas.microsoft.com/office/powerpoint/2010/main" val="2019039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10717" y="2107078"/>
            <a:ext cx="7339851" cy="7339851"/>
          </a:xfrm>
          <a:custGeom>
            <a:avLst/>
            <a:gdLst/>
            <a:ahLst/>
            <a:cxnLst/>
            <a:rect l="l" t="t" r="r" b="b"/>
            <a:pathLst>
              <a:path w="7339851" h="7339851">
                <a:moveTo>
                  <a:pt x="0" y="0"/>
                </a:moveTo>
                <a:lnTo>
                  <a:pt x="7339851" y="0"/>
                </a:lnTo>
                <a:lnTo>
                  <a:pt x="7339851" y="7339850"/>
                </a:lnTo>
                <a:lnTo>
                  <a:pt x="0" y="73398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44070" y="2954819"/>
            <a:ext cx="1324556" cy="132455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0EA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-228498" y="2959508"/>
            <a:ext cx="9483860" cy="5808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5" lvl="1" indent="-313058" algn="just">
              <a:lnSpc>
                <a:spcPts val="4060"/>
              </a:lnSpc>
              <a:buFont typeface="Arial"/>
              <a:buChar char="•"/>
            </a:pPr>
            <a:r>
              <a:rPr lang="en-US" sz="2900" b="1" dirty="0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É a </a:t>
            </a:r>
            <a:r>
              <a:rPr lang="en-US" sz="2900" b="1" dirty="0" err="1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descrição</a:t>
            </a:r>
            <a:r>
              <a:rPr lang="en-US" sz="2900" b="1" dirty="0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900" b="1" dirty="0" err="1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detalhada</a:t>
            </a:r>
            <a:r>
              <a:rPr lang="en-US" sz="2900" b="1" dirty="0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</a:t>
            </a:r>
            <a:r>
              <a:rPr lang="en-US" sz="2900" b="1" dirty="0" err="1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tudo</a:t>
            </a:r>
            <a:r>
              <a:rPr lang="en-US" sz="2900" b="1" dirty="0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que </a:t>
            </a:r>
            <a:r>
              <a:rPr lang="en-US" sz="2900" b="1" dirty="0" err="1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está</a:t>
            </a:r>
            <a:r>
              <a:rPr lang="en-US" sz="2900" b="1" dirty="0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900" b="1" dirty="0" err="1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incluído</a:t>
            </a:r>
            <a:r>
              <a:rPr lang="en-US" sz="2900" b="1" dirty="0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no </a:t>
            </a:r>
            <a:r>
              <a:rPr lang="en-US" sz="2900" b="1" dirty="0" err="1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projeto</a:t>
            </a:r>
            <a:r>
              <a:rPr lang="en-US" sz="2900" b="1" dirty="0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(</a:t>
            </a:r>
            <a:r>
              <a:rPr lang="en-US" sz="2900" b="1" dirty="0" err="1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entregas</a:t>
            </a:r>
            <a:r>
              <a:rPr lang="en-US" sz="2900" b="1" dirty="0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 </a:t>
            </a:r>
            <a:r>
              <a:rPr lang="en-US" sz="2900" b="1" dirty="0" err="1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requisitos</a:t>
            </a:r>
            <a:r>
              <a:rPr lang="en-US" sz="2900" b="1" dirty="0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 </a:t>
            </a:r>
            <a:r>
              <a:rPr lang="en-US" sz="2900" b="1" dirty="0" err="1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funcionalidades</a:t>
            </a:r>
            <a:r>
              <a:rPr lang="en-US" sz="2900" b="1" dirty="0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) e, </a:t>
            </a:r>
            <a:r>
              <a:rPr lang="en-US" sz="2900" b="1" dirty="0" err="1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igualmente</a:t>
            </a:r>
            <a:r>
              <a:rPr lang="en-US" sz="2900" b="1" dirty="0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900" b="1" dirty="0" err="1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importante</a:t>
            </a:r>
            <a:r>
              <a:rPr lang="en-US" sz="2900" b="1" dirty="0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 o que </a:t>
            </a:r>
            <a:r>
              <a:rPr lang="en-US" sz="2900" b="1" dirty="0" err="1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está</a:t>
            </a:r>
            <a:r>
              <a:rPr lang="en-US" sz="2900" b="1" dirty="0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900" b="1" dirty="0" err="1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excluído</a:t>
            </a:r>
            <a:r>
              <a:rPr lang="en-US" sz="2900" b="1" dirty="0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</a:t>
            </a:r>
          </a:p>
          <a:p>
            <a:pPr marL="626115" lvl="1" indent="-313058" algn="just">
              <a:lnSpc>
                <a:spcPts val="4060"/>
              </a:lnSpc>
              <a:buFont typeface="Arial"/>
              <a:buChar char="•"/>
            </a:pPr>
            <a:r>
              <a:rPr lang="en-US" sz="2900" b="1" dirty="0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Define </a:t>
            </a:r>
            <a:r>
              <a:rPr lang="en-US" sz="2900" b="1" dirty="0" err="1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os</a:t>
            </a:r>
            <a:r>
              <a:rPr lang="en-US" sz="2900" b="1" dirty="0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900" b="1" dirty="0" err="1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limites</a:t>
            </a:r>
            <a:r>
              <a:rPr lang="en-US" sz="2900" b="1" dirty="0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do </a:t>
            </a:r>
            <a:r>
              <a:rPr lang="en-US" sz="2900" b="1" dirty="0" err="1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projeto</a:t>
            </a:r>
            <a:r>
              <a:rPr lang="en-US" sz="2900" b="1" dirty="0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 </a:t>
            </a:r>
            <a:r>
              <a:rPr lang="en-US" sz="2900" b="1" dirty="0" err="1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evitando</a:t>
            </a:r>
            <a:r>
              <a:rPr lang="en-US" sz="2900" b="1" dirty="0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que </a:t>
            </a:r>
            <a:r>
              <a:rPr lang="en-US" sz="2900" b="1" dirty="0" err="1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ele</a:t>
            </a:r>
            <a:r>
              <a:rPr lang="en-US" sz="2900" b="1" dirty="0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se </a:t>
            </a:r>
            <a:r>
              <a:rPr lang="en-US" sz="2900" b="1" dirty="0" err="1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expanda</a:t>
            </a:r>
            <a:r>
              <a:rPr lang="en-US" sz="2900" b="1" dirty="0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900" b="1" dirty="0" err="1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além</a:t>
            </a:r>
            <a:r>
              <a:rPr lang="en-US" sz="2900" b="1" dirty="0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do que </a:t>
            </a:r>
            <a:r>
              <a:rPr lang="en-US" sz="2900" b="1" dirty="0" err="1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foi</a:t>
            </a:r>
            <a:r>
              <a:rPr lang="en-US" sz="2900" b="1" dirty="0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900" b="1" dirty="0" err="1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planejado</a:t>
            </a:r>
            <a:r>
              <a:rPr lang="en-US" sz="2900" b="1" dirty="0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(scope creep).</a:t>
            </a:r>
          </a:p>
          <a:p>
            <a:pPr marL="626115" lvl="1" indent="-313058" algn="just">
              <a:lnSpc>
                <a:spcPts val="4060"/>
              </a:lnSpc>
              <a:buFont typeface="Arial"/>
              <a:buChar char="•"/>
            </a:pPr>
            <a:r>
              <a:rPr lang="en-US" sz="2900" b="1" dirty="0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É fundamental para </a:t>
            </a:r>
            <a:r>
              <a:rPr lang="en-US" sz="2900" b="1" dirty="0" err="1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garantir</a:t>
            </a:r>
            <a:r>
              <a:rPr lang="en-US" sz="2900" b="1" dirty="0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que o </a:t>
            </a:r>
            <a:r>
              <a:rPr lang="en-US" sz="2900" b="1" dirty="0" err="1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projeto</a:t>
            </a:r>
            <a:r>
              <a:rPr lang="en-US" sz="2900" b="1" dirty="0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900" b="1" dirty="0" err="1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entregue</a:t>
            </a:r>
            <a:r>
              <a:rPr lang="en-US" sz="2900" b="1" dirty="0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o </a:t>
            </a:r>
            <a:r>
              <a:rPr lang="en-US" sz="2900" b="1" dirty="0" err="1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resultado</a:t>
            </a:r>
            <a:r>
              <a:rPr lang="en-US" sz="2900" b="1" dirty="0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900" b="1" dirty="0" err="1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desejado</a:t>
            </a:r>
            <a:r>
              <a:rPr lang="en-US" sz="2900" b="1" dirty="0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e </a:t>
            </a:r>
            <a:r>
              <a:rPr lang="en-US" sz="2900" b="1" dirty="0" err="1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atenda</a:t>
            </a:r>
            <a:r>
              <a:rPr lang="en-US" sz="2900" b="1" dirty="0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900" b="1" dirty="0" err="1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às</a:t>
            </a:r>
            <a:r>
              <a:rPr lang="en-US" sz="2900" b="1" dirty="0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900" b="1" dirty="0" err="1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expectativas</a:t>
            </a:r>
            <a:r>
              <a:rPr lang="en-US" sz="2900" b="1" dirty="0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das partes </a:t>
            </a:r>
            <a:r>
              <a:rPr lang="en-US" sz="2900" b="1" dirty="0" err="1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interessadas</a:t>
            </a:r>
            <a:r>
              <a:rPr lang="en-US" sz="2900" b="1" dirty="0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</a:t>
            </a:r>
          </a:p>
          <a:p>
            <a:pPr algn="l">
              <a:lnSpc>
                <a:spcPts val="5599"/>
              </a:lnSpc>
            </a:pPr>
            <a:endParaRPr lang="en-US" sz="2900" b="1" dirty="0">
              <a:solidFill>
                <a:srgbClr val="19486E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0" y="417977"/>
            <a:ext cx="8435213" cy="168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500" b="1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 que é o escopo do projeto?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0" y="8424953"/>
            <a:ext cx="7570726" cy="6210130"/>
            <a:chOff x="0" y="0"/>
            <a:chExt cx="990879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90879" cy="812800"/>
            </a:xfrm>
            <a:custGeom>
              <a:avLst/>
              <a:gdLst/>
              <a:ahLst/>
              <a:cxnLst/>
              <a:rect l="l" t="t" r="r" b="b"/>
              <a:pathLst>
                <a:path w="990879" h="812800">
                  <a:moveTo>
                    <a:pt x="495439" y="0"/>
                  </a:moveTo>
                  <a:cubicBezTo>
                    <a:pt x="221816" y="0"/>
                    <a:pt x="0" y="181951"/>
                    <a:pt x="0" y="406400"/>
                  </a:cubicBezTo>
                  <a:cubicBezTo>
                    <a:pt x="0" y="630849"/>
                    <a:pt x="221816" y="812800"/>
                    <a:pt x="495439" y="812800"/>
                  </a:cubicBezTo>
                  <a:cubicBezTo>
                    <a:pt x="769063" y="812800"/>
                    <a:pt x="990879" y="630849"/>
                    <a:pt x="990879" y="406400"/>
                  </a:cubicBezTo>
                  <a:cubicBezTo>
                    <a:pt x="990879" y="181951"/>
                    <a:pt x="769063" y="0"/>
                    <a:pt x="495439" y="0"/>
                  </a:cubicBezTo>
                  <a:close/>
                </a:path>
              </a:pathLst>
            </a:custGeom>
            <a:solidFill>
              <a:srgbClr val="2687D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92895" y="38100"/>
              <a:ext cx="805089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494422" y="0"/>
            <a:ext cx="8793578" cy="10287000"/>
            <a:chOff x="0" y="0"/>
            <a:chExt cx="2316004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316004" cy="2709333"/>
            </a:xfrm>
            <a:custGeom>
              <a:avLst/>
              <a:gdLst/>
              <a:ahLst/>
              <a:cxnLst/>
              <a:rect l="l" t="t" r="r" b="b"/>
              <a:pathLst>
                <a:path w="2316004" h="2709333">
                  <a:moveTo>
                    <a:pt x="0" y="0"/>
                  </a:moveTo>
                  <a:lnTo>
                    <a:pt x="2316004" y="0"/>
                  </a:lnTo>
                  <a:lnTo>
                    <a:pt x="231600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687D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31600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9823121" y="4899936"/>
            <a:ext cx="9497118" cy="7735834"/>
          </a:xfrm>
          <a:custGeom>
            <a:avLst/>
            <a:gdLst/>
            <a:ahLst/>
            <a:cxnLst/>
            <a:rect l="l" t="t" r="r" b="b"/>
            <a:pathLst>
              <a:path w="9497118" h="7735834">
                <a:moveTo>
                  <a:pt x="0" y="0"/>
                </a:moveTo>
                <a:lnTo>
                  <a:pt x="9497118" y="0"/>
                </a:lnTo>
                <a:lnTo>
                  <a:pt x="9497118" y="7735834"/>
                </a:lnTo>
                <a:lnTo>
                  <a:pt x="0" y="77358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1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719514" y="1028700"/>
            <a:ext cx="6539786" cy="8772883"/>
          </a:xfrm>
          <a:custGeom>
            <a:avLst/>
            <a:gdLst/>
            <a:ahLst/>
            <a:cxnLst/>
            <a:rect l="l" t="t" r="r" b="b"/>
            <a:pathLst>
              <a:path w="6539786" h="8772883">
                <a:moveTo>
                  <a:pt x="0" y="0"/>
                </a:moveTo>
                <a:lnTo>
                  <a:pt x="6539786" y="0"/>
                </a:lnTo>
                <a:lnTo>
                  <a:pt x="6539786" y="8772883"/>
                </a:lnTo>
                <a:lnTo>
                  <a:pt x="0" y="87728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6740446" y="426240"/>
            <a:ext cx="2144173" cy="1220229"/>
          </a:xfrm>
          <a:custGeom>
            <a:avLst/>
            <a:gdLst/>
            <a:ahLst/>
            <a:cxnLst/>
            <a:rect l="l" t="t" r="r" b="b"/>
            <a:pathLst>
              <a:path w="2144173" h="1220229">
                <a:moveTo>
                  <a:pt x="0" y="0"/>
                </a:moveTo>
                <a:lnTo>
                  <a:pt x="2144173" y="0"/>
                </a:lnTo>
                <a:lnTo>
                  <a:pt x="2144173" y="1220229"/>
                </a:lnTo>
                <a:lnTo>
                  <a:pt x="0" y="12202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77973" y="2421764"/>
            <a:ext cx="11163629" cy="9093283"/>
          </a:xfrm>
          <a:custGeom>
            <a:avLst/>
            <a:gdLst/>
            <a:ahLst/>
            <a:cxnLst/>
            <a:rect l="l" t="t" r="r" b="b"/>
            <a:pathLst>
              <a:path w="11163629" h="9093283">
                <a:moveTo>
                  <a:pt x="0" y="0"/>
                </a:moveTo>
                <a:lnTo>
                  <a:pt x="11163629" y="0"/>
                </a:lnTo>
                <a:lnTo>
                  <a:pt x="11163629" y="9093283"/>
                </a:lnTo>
                <a:lnTo>
                  <a:pt x="0" y="90932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496468" cy="10287447"/>
            <a:chOff x="0" y="0"/>
            <a:chExt cx="2501127" cy="27094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01127" cy="2709451"/>
            </a:xfrm>
            <a:custGeom>
              <a:avLst/>
              <a:gdLst/>
              <a:ahLst/>
              <a:cxnLst/>
              <a:rect l="l" t="t" r="r" b="b"/>
              <a:pathLst>
                <a:path w="2501127" h="2709451">
                  <a:moveTo>
                    <a:pt x="0" y="0"/>
                  </a:moveTo>
                  <a:lnTo>
                    <a:pt x="2501127" y="0"/>
                  </a:lnTo>
                  <a:lnTo>
                    <a:pt x="2501127" y="2709451"/>
                  </a:lnTo>
                  <a:lnTo>
                    <a:pt x="0" y="2709451"/>
                  </a:lnTo>
                  <a:close/>
                </a:path>
              </a:pathLst>
            </a:custGeom>
            <a:solidFill>
              <a:srgbClr val="19486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501127" cy="27475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0" y="2666365"/>
            <a:ext cx="9144000" cy="6591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6" lvl="1" indent="-302263" algn="just">
              <a:lnSpc>
                <a:spcPts val="3920"/>
              </a:lnSpc>
              <a:buFont typeface="Arial"/>
              <a:buChar char="•"/>
            </a:pPr>
            <a:r>
              <a:rPr lang="en-US" sz="2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Reunir</a:t>
            </a:r>
            <a:r>
              <a:rPr lang="en-US" sz="2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-se com as partes </a:t>
            </a:r>
            <a:r>
              <a:rPr lang="en-US" sz="2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interessadas</a:t>
            </a:r>
            <a:r>
              <a:rPr lang="en-US" sz="2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para </a:t>
            </a:r>
            <a:r>
              <a:rPr lang="en-US" sz="2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entender</a:t>
            </a:r>
            <a:r>
              <a:rPr lang="en-US" sz="2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suas</a:t>
            </a:r>
            <a:r>
              <a:rPr lang="en-US" sz="2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necessidades</a:t>
            </a:r>
            <a:r>
              <a:rPr lang="en-US" sz="2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e </a:t>
            </a:r>
            <a:r>
              <a:rPr lang="en-US" sz="2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expectativas</a:t>
            </a:r>
            <a:r>
              <a:rPr lang="en-US" sz="2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</a:t>
            </a:r>
          </a:p>
          <a:p>
            <a:pPr marL="604526" lvl="1" indent="-302263" algn="just">
              <a:lnSpc>
                <a:spcPts val="3920"/>
              </a:lnSpc>
              <a:buFont typeface="Arial"/>
              <a:buChar char="•"/>
            </a:pPr>
            <a:r>
              <a:rPr lang="en-US" sz="2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Definir</a:t>
            </a:r>
            <a:r>
              <a:rPr lang="en-US" sz="2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os</a:t>
            </a:r>
            <a:r>
              <a:rPr lang="en-US" sz="2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objetivos</a:t>
            </a:r>
            <a:r>
              <a:rPr lang="en-US" sz="2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do </a:t>
            </a:r>
            <a:r>
              <a:rPr lang="en-US" sz="2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projeto</a:t>
            </a:r>
            <a:r>
              <a:rPr lang="en-US" sz="2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forma </a:t>
            </a:r>
            <a:r>
              <a:rPr lang="en-US" sz="2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clara</a:t>
            </a:r>
            <a:r>
              <a:rPr lang="en-US" sz="2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e </a:t>
            </a:r>
            <a:r>
              <a:rPr lang="en-US" sz="2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mensurável</a:t>
            </a:r>
            <a:r>
              <a:rPr lang="en-US" sz="2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</a:t>
            </a:r>
          </a:p>
          <a:p>
            <a:pPr marL="604526" lvl="1" indent="-302263" algn="just">
              <a:lnSpc>
                <a:spcPts val="3920"/>
              </a:lnSpc>
              <a:buFont typeface="Arial"/>
              <a:buChar char="•"/>
            </a:pPr>
            <a:r>
              <a:rPr lang="en-US" sz="2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Identificar</a:t>
            </a:r>
            <a:r>
              <a:rPr lang="en-US" sz="2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os</a:t>
            </a:r>
            <a:r>
              <a:rPr lang="en-US" sz="2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entregáveis</a:t>
            </a:r>
            <a:r>
              <a:rPr lang="en-US" sz="2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do </a:t>
            </a:r>
            <a:r>
              <a:rPr lang="en-US" sz="2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projeto</a:t>
            </a:r>
            <a:r>
              <a:rPr lang="en-US" sz="2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 </a:t>
            </a:r>
            <a:r>
              <a:rPr lang="en-US" sz="2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ou</a:t>
            </a:r>
            <a:r>
              <a:rPr lang="en-US" sz="2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seja</a:t>
            </a:r>
            <a:r>
              <a:rPr lang="en-US" sz="2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 </a:t>
            </a:r>
            <a:r>
              <a:rPr lang="en-US" sz="2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os</a:t>
            </a:r>
            <a:r>
              <a:rPr lang="en-US" sz="2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resultados</a:t>
            </a:r>
            <a:r>
              <a:rPr lang="en-US" sz="2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concretos</a:t>
            </a:r>
            <a:r>
              <a:rPr lang="en-US" sz="2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que </a:t>
            </a:r>
            <a:r>
              <a:rPr lang="en-US" sz="2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serão</a:t>
            </a:r>
            <a:r>
              <a:rPr lang="en-US" sz="2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entregues</a:t>
            </a:r>
            <a:r>
              <a:rPr lang="en-US" sz="2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</a:t>
            </a:r>
          </a:p>
          <a:p>
            <a:pPr marL="604526" lvl="1" indent="-302263" algn="just">
              <a:lnSpc>
                <a:spcPts val="3920"/>
              </a:lnSpc>
              <a:buFont typeface="Arial"/>
              <a:buChar char="•"/>
            </a:pPr>
            <a:r>
              <a:rPr lang="en-US" sz="2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Estabelecer</a:t>
            </a:r>
            <a:r>
              <a:rPr lang="en-US" sz="2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os</a:t>
            </a:r>
            <a:r>
              <a:rPr lang="en-US" sz="2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critérios</a:t>
            </a:r>
            <a:r>
              <a:rPr lang="en-US" sz="2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</a:t>
            </a:r>
            <a:r>
              <a:rPr lang="en-US" sz="2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sucesso</a:t>
            </a:r>
            <a:r>
              <a:rPr lang="en-US" sz="2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do </a:t>
            </a:r>
            <a:r>
              <a:rPr lang="en-US" sz="2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projeto</a:t>
            </a:r>
            <a:r>
              <a:rPr lang="en-US" sz="2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 </a:t>
            </a:r>
            <a:r>
              <a:rPr lang="en-US" sz="2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ou</a:t>
            </a:r>
            <a:r>
              <a:rPr lang="en-US" sz="2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seja</a:t>
            </a:r>
            <a:r>
              <a:rPr lang="en-US" sz="2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 </a:t>
            </a:r>
            <a:r>
              <a:rPr lang="en-US" sz="2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como</a:t>
            </a:r>
            <a:r>
              <a:rPr lang="en-US" sz="2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será</a:t>
            </a:r>
            <a:r>
              <a:rPr lang="en-US" sz="2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medido</a:t>
            </a:r>
            <a:r>
              <a:rPr lang="en-US" sz="2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o </a:t>
            </a:r>
            <a:r>
              <a:rPr lang="en-US" sz="2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sucesso</a:t>
            </a:r>
            <a:r>
              <a:rPr lang="en-US" sz="2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do </a:t>
            </a:r>
            <a:r>
              <a:rPr lang="en-US" sz="2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projeto</a:t>
            </a:r>
            <a:r>
              <a:rPr lang="en-US" sz="2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</a:t>
            </a:r>
          </a:p>
          <a:p>
            <a:pPr marL="604526" lvl="1" indent="-302263" algn="just">
              <a:lnSpc>
                <a:spcPts val="3920"/>
              </a:lnSpc>
              <a:buFont typeface="Arial"/>
              <a:buChar char="•"/>
            </a:pPr>
            <a:r>
              <a:rPr lang="en-US" sz="2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Documentar</a:t>
            </a:r>
            <a:r>
              <a:rPr lang="en-US" sz="2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o </a:t>
            </a:r>
            <a:r>
              <a:rPr lang="en-US" sz="2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escopo</a:t>
            </a:r>
            <a:r>
              <a:rPr lang="en-US" sz="2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do </a:t>
            </a:r>
            <a:r>
              <a:rPr lang="en-US" sz="2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projeto</a:t>
            </a:r>
            <a:r>
              <a:rPr lang="en-US" sz="2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em</a:t>
            </a:r>
            <a:r>
              <a:rPr lang="en-US" sz="2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um </a:t>
            </a:r>
            <a:r>
              <a:rPr lang="en-US" sz="2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documento</a:t>
            </a:r>
            <a:r>
              <a:rPr lang="en-US" sz="2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formal, </a:t>
            </a:r>
            <a:r>
              <a:rPr lang="en-US" sz="2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como</a:t>
            </a:r>
            <a:r>
              <a:rPr lang="en-US" sz="2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o </a:t>
            </a:r>
            <a:r>
              <a:rPr lang="en-US" sz="2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Termo</a:t>
            </a:r>
            <a:r>
              <a:rPr lang="en-US" sz="2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</a:t>
            </a:r>
            <a:r>
              <a:rPr lang="en-US" sz="2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Abertura</a:t>
            </a:r>
            <a:r>
              <a:rPr lang="en-US" sz="2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do </a:t>
            </a:r>
            <a:r>
              <a:rPr lang="en-US" sz="2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Projeto</a:t>
            </a:r>
            <a:r>
              <a:rPr lang="en-US" sz="2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(TAP).</a:t>
            </a:r>
          </a:p>
          <a:p>
            <a:pPr algn="just">
              <a:lnSpc>
                <a:spcPts val="5459"/>
              </a:lnSpc>
            </a:pPr>
            <a:endParaRPr lang="en-US" sz="2800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0" y="343096"/>
            <a:ext cx="8914059" cy="168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5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Como definir o escopo do projeto?</a:t>
            </a:r>
          </a:p>
        </p:txBody>
      </p:sp>
      <p:sp>
        <p:nvSpPr>
          <p:cNvPr id="8" name="Freeform 8"/>
          <p:cNvSpPr/>
          <p:nvPr/>
        </p:nvSpPr>
        <p:spPr>
          <a:xfrm>
            <a:off x="9877973" y="1608324"/>
            <a:ext cx="7865904" cy="7837301"/>
          </a:xfrm>
          <a:custGeom>
            <a:avLst/>
            <a:gdLst/>
            <a:ahLst/>
            <a:cxnLst/>
            <a:rect l="l" t="t" r="r" b="b"/>
            <a:pathLst>
              <a:path w="7865904" h="7837301">
                <a:moveTo>
                  <a:pt x="0" y="0"/>
                </a:moveTo>
                <a:lnTo>
                  <a:pt x="7865904" y="0"/>
                </a:lnTo>
                <a:lnTo>
                  <a:pt x="7865904" y="7837301"/>
                </a:lnTo>
                <a:lnTo>
                  <a:pt x="0" y="78373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722966" y="-1583834"/>
            <a:ext cx="2129086" cy="2129086"/>
          </a:xfrm>
          <a:custGeom>
            <a:avLst/>
            <a:gdLst/>
            <a:ahLst/>
            <a:cxnLst/>
            <a:rect l="l" t="t" r="r" b="b"/>
            <a:pathLst>
              <a:path w="2129086" h="2129086">
                <a:moveTo>
                  <a:pt x="0" y="0"/>
                </a:moveTo>
                <a:lnTo>
                  <a:pt x="2129086" y="0"/>
                </a:lnTo>
                <a:lnTo>
                  <a:pt x="2129086" y="2129086"/>
                </a:lnTo>
                <a:lnTo>
                  <a:pt x="0" y="21290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10717" y="2107078"/>
            <a:ext cx="7339851" cy="7339851"/>
          </a:xfrm>
          <a:custGeom>
            <a:avLst/>
            <a:gdLst/>
            <a:ahLst/>
            <a:cxnLst/>
            <a:rect l="l" t="t" r="r" b="b"/>
            <a:pathLst>
              <a:path w="7339851" h="7339851">
                <a:moveTo>
                  <a:pt x="0" y="0"/>
                </a:moveTo>
                <a:lnTo>
                  <a:pt x="7339851" y="0"/>
                </a:lnTo>
                <a:lnTo>
                  <a:pt x="7339851" y="7339850"/>
                </a:lnTo>
                <a:lnTo>
                  <a:pt x="0" y="73398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44070" y="3999919"/>
            <a:ext cx="1324556" cy="132455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0EA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4949" y="2292350"/>
            <a:ext cx="9079051" cy="600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5" lvl="1" indent="-323852" algn="just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 que é a EAP?</a:t>
            </a:r>
          </a:p>
          <a:p>
            <a:pPr marL="647705" lvl="1" indent="-323852" algn="just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É uma ferramenta que permite decompor o projeto em partes menores e mais gerenciáveis (entregas, pacotes de trabalho, tarefas).</a:t>
            </a:r>
          </a:p>
          <a:p>
            <a:pPr marL="647705" lvl="1" indent="-323852" algn="just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Organiza o trabalho do projeto de forma hierárquica, facilitando o planejamento, a execução e o controle.</a:t>
            </a:r>
          </a:p>
          <a:p>
            <a:pPr marL="647705" lvl="1" indent="-323852" algn="just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Permite visualizar o escopo do projeto de forma clara e estruturada.</a:t>
            </a:r>
          </a:p>
          <a:p>
            <a:pPr algn="l">
              <a:lnSpc>
                <a:spcPts val="5599"/>
              </a:lnSpc>
            </a:pPr>
            <a:endParaRPr lang="en-US" sz="3000" b="1">
              <a:solidFill>
                <a:srgbClr val="19486E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99401" y="417977"/>
            <a:ext cx="8314797" cy="168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500" b="1" dirty="0" err="1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Estrutura</a:t>
            </a:r>
            <a:r>
              <a:rPr lang="en-US" sz="6500" b="1" dirty="0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6500" b="1" dirty="0" err="1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Analítica</a:t>
            </a:r>
            <a:r>
              <a:rPr lang="en-US" sz="6500" b="1" dirty="0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do </a:t>
            </a:r>
            <a:r>
              <a:rPr lang="en-US" sz="6500" b="1" dirty="0" err="1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Projeto</a:t>
            </a:r>
            <a:r>
              <a:rPr lang="en-US" sz="6500" b="1" dirty="0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(EAP)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0" y="8424953"/>
            <a:ext cx="7570726" cy="6210130"/>
            <a:chOff x="0" y="0"/>
            <a:chExt cx="990879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90879" cy="812800"/>
            </a:xfrm>
            <a:custGeom>
              <a:avLst/>
              <a:gdLst/>
              <a:ahLst/>
              <a:cxnLst/>
              <a:rect l="l" t="t" r="r" b="b"/>
              <a:pathLst>
                <a:path w="990879" h="812800">
                  <a:moveTo>
                    <a:pt x="495439" y="0"/>
                  </a:moveTo>
                  <a:cubicBezTo>
                    <a:pt x="221816" y="0"/>
                    <a:pt x="0" y="181951"/>
                    <a:pt x="0" y="406400"/>
                  </a:cubicBezTo>
                  <a:cubicBezTo>
                    <a:pt x="0" y="630849"/>
                    <a:pt x="221816" y="812800"/>
                    <a:pt x="495439" y="812800"/>
                  </a:cubicBezTo>
                  <a:cubicBezTo>
                    <a:pt x="769063" y="812800"/>
                    <a:pt x="990879" y="630849"/>
                    <a:pt x="990879" y="406400"/>
                  </a:cubicBezTo>
                  <a:cubicBezTo>
                    <a:pt x="990879" y="181951"/>
                    <a:pt x="769063" y="0"/>
                    <a:pt x="495439" y="0"/>
                  </a:cubicBezTo>
                  <a:close/>
                </a:path>
              </a:pathLst>
            </a:custGeom>
            <a:solidFill>
              <a:srgbClr val="2687D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92895" y="38100"/>
              <a:ext cx="805089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494422" y="0"/>
            <a:ext cx="8793578" cy="10287000"/>
            <a:chOff x="0" y="0"/>
            <a:chExt cx="2316004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316004" cy="2709333"/>
            </a:xfrm>
            <a:custGeom>
              <a:avLst/>
              <a:gdLst/>
              <a:ahLst/>
              <a:cxnLst/>
              <a:rect l="l" t="t" r="r" b="b"/>
              <a:pathLst>
                <a:path w="2316004" h="2709333">
                  <a:moveTo>
                    <a:pt x="0" y="0"/>
                  </a:moveTo>
                  <a:lnTo>
                    <a:pt x="2316004" y="0"/>
                  </a:lnTo>
                  <a:lnTo>
                    <a:pt x="231600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687D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31600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9823121" y="4899936"/>
            <a:ext cx="9497118" cy="7735834"/>
          </a:xfrm>
          <a:custGeom>
            <a:avLst/>
            <a:gdLst/>
            <a:ahLst/>
            <a:cxnLst/>
            <a:rect l="l" t="t" r="r" b="b"/>
            <a:pathLst>
              <a:path w="9497118" h="7735834">
                <a:moveTo>
                  <a:pt x="0" y="0"/>
                </a:moveTo>
                <a:lnTo>
                  <a:pt x="9497118" y="0"/>
                </a:lnTo>
                <a:lnTo>
                  <a:pt x="9497118" y="7735834"/>
                </a:lnTo>
                <a:lnTo>
                  <a:pt x="0" y="77358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1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6740446" y="426240"/>
            <a:ext cx="2144173" cy="1220229"/>
          </a:xfrm>
          <a:custGeom>
            <a:avLst/>
            <a:gdLst/>
            <a:ahLst/>
            <a:cxnLst/>
            <a:rect l="l" t="t" r="r" b="b"/>
            <a:pathLst>
              <a:path w="2144173" h="1220229">
                <a:moveTo>
                  <a:pt x="0" y="0"/>
                </a:moveTo>
                <a:lnTo>
                  <a:pt x="2144173" y="0"/>
                </a:lnTo>
                <a:lnTo>
                  <a:pt x="2144173" y="1220229"/>
                </a:lnTo>
                <a:lnTo>
                  <a:pt x="0" y="1220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124110" y="1713493"/>
            <a:ext cx="7685630" cy="7857057"/>
          </a:xfrm>
          <a:custGeom>
            <a:avLst/>
            <a:gdLst/>
            <a:ahLst/>
            <a:cxnLst/>
            <a:rect l="l" t="t" r="r" b="b"/>
            <a:pathLst>
              <a:path w="7685630" h="7857057">
                <a:moveTo>
                  <a:pt x="0" y="0"/>
                </a:moveTo>
                <a:lnTo>
                  <a:pt x="7685630" y="0"/>
                </a:lnTo>
                <a:lnTo>
                  <a:pt x="7685630" y="7857057"/>
                </a:lnTo>
                <a:lnTo>
                  <a:pt x="0" y="78570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0704668" y="952500"/>
            <a:ext cx="948411" cy="948411"/>
          </a:xfrm>
          <a:custGeom>
            <a:avLst/>
            <a:gdLst/>
            <a:ahLst/>
            <a:cxnLst/>
            <a:rect l="l" t="t" r="r" b="b"/>
            <a:pathLst>
              <a:path w="948411" h="948411">
                <a:moveTo>
                  <a:pt x="0" y="0"/>
                </a:moveTo>
                <a:lnTo>
                  <a:pt x="948411" y="0"/>
                </a:lnTo>
                <a:lnTo>
                  <a:pt x="948411" y="948411"/>
                </a:lnTo>
                <a:lnTo>
                  <a:pt x="0" y="9484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64CE884-3EB0-D5A8-32EE-1711331DA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42900"/>
            <a:ext cx="16459200" cy="85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96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19892" y="2101850"/>
            <a:ext cx="7339851" cy="7339851"/>
          </a:xfrm>
          <a:custGeom>
            <a:avLst/>
            <a:gdLst/>
            <a:ahLst/>
            <a:cxnLst/>
            <a:rect l="l" t="t" r="r" b="b"/>
            <a:pathLst>
              <a:path w="7339851" h="7339851">
                <a:moveTo>
                  <a:pt x="0" y="0"/>
                </a:moveTo>
                <a:lnTo>
                  <a:pt x="7339851" y="0"/>
                </a:lnTo>
                <a:lnTo>
                  <a:pt x="7339851" y="7339851"/>
                </a:lnTo>
                <a:lnTo>
                  <a:pt x="0" y="73398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88207" y="3093920"/>
            <a:ext cx="1324556" cy="132455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0EA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8314" y="2035175"/>
            <a:ext cx="9704192" cy="137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dirty="0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PERT (Program Evaluation and Review Technique)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82764" y="431799"/>
            <a:ext cx="10115078" cy="1289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b="1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Técnicas de Planejamento de Atividades (PERT, CPM)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703285" y="0"/>
            <a:ext cx="7584715" cy="10287000"/>
            <a:chOff x="0" y="0"/>
            <a:chExt cx="1997620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97621" cy="2709333"/>
            </a:xfrm>
            <a:custGeom>
              <a:avLst/>
              <a:gdLst/>
              <a:ahLst/>
              <a:cxnLst/>
              <a:rect l="l" t="t" r="r" b="b"/>
              <a:pathLst>
                <a:path w="1997621" h="2709333">
                  <a:moveTo>
                    <a:pt x="0" y="0"/>
                  </a:moveTo>
                  <a:lnTo>
                    <a:pt x="1997621" y="0"/>
                  </a:lnTo>
                  <a:lnTo>
                    <a:pt x="199762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687D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997620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991887" y="3794184"/>
            <a:ext cx="9497118" cy="7735834"/>
          </a:xfrm>
          <a:custGeom>
            <a:avLst/>
            <a:gdLst/>
            <a:ahLst/>
            <a:cxnLst/>
            <a:rect l="l" t="t" r="r" b="b"/>
            <a:pathLst>
              <a:path w="9497118" h="7735834">
                <a:moveTo>
                  <a:pt x="0" y="0"/>
                </a:moveTo>
                <a:lnTo>
                  <a:pt x="9497118" y="0"/>
                </a:lnTo>
                <a:lnTo>
                  <a:pt x="9497118" y="7735834"/>
                </a:lnTo>
                <a:lnTo>
                  <a:pt x="0" y="77358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1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740446" y="633971"/>
            <a:ext cx="2144173" cy="1220229"/>
          </a:xfrm>
          <a:custGeom>
            <a:avLst/>
            <a:gdLst/>
            <a:ahLst/>
            <a:cxnLst/>
            <a:rect l="l" t="t" r="r" b="b"/>
            <a:pathLst>
              <a:path w="2144173" h="1220229">
                <a:moveTo>
                  <a:pt x="0" y="0"/>
                </a:moveTo>
                <a:lnTo>
                  <a:pt x="2144173" y="0"/>
                </a:lnTo>
                <a:lnTo>
                  <a:pt x="2144173" y="1220229"/>
                </a:lnTo>
                <a:lnTo>
                  <a:pt x="0" y="1220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402001" y="1514117"/>
            <a:ext cx="6404125" cy="8229600"/>
          </a:xfrm>
          <a:custGeom>
            <a:avLst/>
            <a:gdLst/>
            <a:ahLst/>
            <a:cxnLst/>
            <a:rect l="l" t="t" r="r" b="b"/>
            <a:pathLst>
              <a:path w="6404125" h="8229600">
                <a:moveTo>
                  <a:pt x="0" y="0"/>
                </a:moveTo>
                <a:lnTo>
                  <a:pt x="6404125" y="0"/>
                </a:lnTo>
                <a:lnTo>
                  <a:pt x="640412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495642" y="565706"/>
            <a:ext cx="948411" cy="948411"/>
          </a:xfrm>
          <a:custGeom>
            <a:avLst/>
            <a:gdLst/>
            <a:ahLst/>
            <a:cxnLst/>
            <a:rect l="l" t="t" r="r" b="b"/>
            <a:pathLst>
              <a:path w="948411" h="948411">
                <a:moveTo>
                  <a:pt x="0" y="0"/>
                </a:moveTo>
                <a:lnTo>
                  <a:pt x="948411" y="0"/>
                </a:lnTo>
                <a:lnTo>
                  <a:pt x="948411" y="948411"/>
                </a:lnTo>
                <a:lnTo>
                  <a:pt x="0" y="9484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3095918" y="9258300"/>
            <a:ext cx="6048082" cy="604808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486E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82764" y="3966845"/>
            <a:ext cx="9635257" cy="426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 b="1" dirty="0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 que é PERT?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 b="1" dirty="0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PERT é </a:t>
            </a:r>
            <a:r>
              <a:rPr lang="en-US" sz="3399" b="1" dirty="0" err="1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uma</a:t>
            </a:r>
            <a:r>
              <a:rPr lang="en-US" sz="3399" b="1" dirty="0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399" b="1" dirty="0" err="1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técnica</a:t>
            </a:r>
            <a:r>
              <a:rPr lang="en-US" sz="3399" b="1" dirty="0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de </a:t>
            </a:r>
            <a:r>
              <a:rPr lang="en-US" sz="3399" b="1" dirty="0" err="1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planejamento</a:t>
            </a:r>
            <a:r>
              <a:rPr lang="en-US" sz="3399" b="1" dirty="0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que </a:t>
            </a:r>
            <a:r>
              <a:rPr lang="en-US" sz="3399" b="1" dirty="0" err="1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utiliza</a:t>
            </a:r>
            <a:r>
              <a:rPr lang="en-US" sz="3399" b="1" dirty="0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399" b="1" dirty="0" err="1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estimativas</a:t>
            </a:r>
            <a:r>
              <a:rPr lang="en-US" sz="3399" b="1" dirty="0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de tempo para </a:t>
            </a:r>
            <a:r>
              <a:rPr lang="en-US" sz="3399" b="1" dirty="0" err="1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calcular</a:t>
            </a:r>
            <a:r>
              <a:rPr lang="en-US" sz="3399" b="1" dirty="0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a </a:t>
            </a:r>
            <a:r>
              <a:rPr lang="en-US" sz="3399" b="1" dirty="0" err="1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duração</a:t>
            </a:r>
            <a:r>
              <a:rPr lang="en-US" sz="3399" b="1" dirty="0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399" b="1" dirty="0" err="1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esperada</a:t>
            </a:r>
            <a:r>
              <a:rPr lang="en-US" sz="3399" b="1" dirty="0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de </a:t>
            </a:r>
            <a:r>
              <a:rPr lang="en-US" sz="3399" b="1" dirty="0" err="1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cada</a:t>
            </a:r>
            <a:r>
              <a:rPr lang="en-US" sz="3399" b="1" dirty="0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399" b="1" dirty="0" err="1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atividade</a:t>
            </a:r>
            <a:r>
              <a:rPr lang="en-US" sz="3399" b="1" dirty="0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399" b="1" dirty="0" err="1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em</a:t>
            </a:r>
            <a:r>
              <a:rPr lang="en-US" sz="3399" b="1" dirty="0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um </a:t>
            </a:r>
            <a:r>
              <a:rPr lang="en-US" sz="3399" b="1" dirty="0" err="1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projeto</a:t>
            </a:r>
            <a:r>
              <a:rPr lang="en-US" sz="3399" b="1" dirty="0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. Ela leva </a:t>
            </a:r>
            <a:r>
              <a:rPr lang="en-US" sz="3399" b="1" dirty="0" err="1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em</a:t>
            </a:r>
            <a:r>
              <a:rPr lang="en-US" sz="3399" b="1" dirty="0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399" b="1" dirty="0" err="1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consideração</a:t>
            </a:r>
            <a:r>
              <a:rPr lang="en-US" sz="3399" b="1" dirty="0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à </a:t>
            </a:r>
            <a:r>
              <a:rPr lang="en-US" sz="3399" b="1" dirty="0" err="1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incerteza</a:t>
            </a:r>
            <a:r>
              <a:rPr lang="en-US" sz="3399" b="1" dirty="0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399" b="1" dirty="0" err="1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inerente</a:t>
            </a:r>
            <a:r>
              <a:rPr lang="en-US" sz="3399" b="1" dirty="0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a </a:t>
            </a:r>
            <a:r>
              <a:rPr lang="en-US" sz="3399" b="1" dirty="0" err="1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muitas</a:t>
            </a:r>
            <a:r>
              <a:rPr lang="en-US" sz="3399" b="1" dirty="0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399" b="1" dirty="0" err="1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atividades</a:t>
            </a:r>
            <a:r>
              <a:rPr lang="en-US" sz="3399" b="1" dirty="0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, </a:t>
            </a:r>
            <a:r>
              <a:rPr lang="en-US" sz="3399" b="1" dirty="0" err="1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permitindo</a:t>
            </a:r>
            <a:r>
              <a:rPr lang="en-US" sz="3399" b="1" dirty="0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399" b="1" dirty="0" err="1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uma</a:t>
            </a:r>
            <a:r>
              <a:rPr lang="en-US" sz="3399" b="1" dirty="0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399" b="1" dirty="0" err="1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visão</a:t>
            </a:r>
            <a:r>
              <a:rPr lang="en-US" sz="3399" b="1" dirty="0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399" b="1" dirty="0" err="1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mais</a:t>
            </a:r>
            <a:r>
              <a:rPr lang="en-US" sz="3399" b="1" dirty="0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399" b="1" dirty="0" err="1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realista</a:t>
            </a:r>
            <a:r>
              <a:rPr lang="en-US" sz="3399" b="1" dirty="0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do </a:t>
            </a:r>
            <a:r>
              <a:rPr lang="en-US" sz="3399" b="1" dirty="0" err="1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cronograma</a:t>
            </a:r>
            <a:r>
              <a:rPr lang="en-US" sz="3399" b="1" dirty="0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77973" y="2421764"/>
            <a:ext cx="11163629" cy="9093283"/>
          </a:xfrm>
          <a:custGeom>
            <a:avLst/>
            <a:gdLst/>
            <a:ahLst/>
            <a:cxnLst/>
            <a:rect l="l" t="t" r="r" b="b"/>
            <a:pathLst>
              <a:path w="11163629" h="9093283">
                <a:moveTo>
                  <a:pt x="0" y="0"/>
                </a:moveTo>
                <a:lnTo>
                  <a:pt x="11163629" y="0"/>
                </a:lnTo>
                <a:lnTo>
                  <a:pt x="11163629" y="9093283"/>
                </a:lnTo>
                <a:lnTo>
                  <a:pt x="0" y="90932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470339" cy="10287000"/>
            <a:chOff x="0" y="0"/>
            <a:chExt cx="2494246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94246" cy="2709333"/>
            </a:xfrm>
            <a:custGeom>
              <a:avLst/>
              <a:gdLst/>
              <a:ahLst/>
              <a:cxnLst/>
              <a:rect l="l" t="t" r="r" b="b"/>
              <a:pathLst>
                <a:path w="2494246" h="2709333">
                  <a:moveTo>
                    <a:pt x="0" y="0"/>
                  </a:moveTo>
                  <a:lnTo>
                    <a:pt x="2494246" y="0"/>
                  </a:lnTo>
                  <a:lnTo>
                    <a:pt x="249424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9486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49424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40282" y="2184400"/>
            <a:ext cx="9054018" cy="707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5" lvl="1" indent="-323852" algn="just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Estimativa de tempo: Para cada atividade, são feitas três estimativas de tempo:</a:t>
            </a:r>
          </a:p>
          <a:p>
            <a:pPr marL="647705" lvl="1" indent="-323852" algn="just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Otimista (O): A menor duração possível da atividade, considerando um cenário ideal.</a:t>
            </a:r>
          </a:p>
          <a:p>
            <a:pPr marL="647705" lvl="1" indent="-323852" algn="just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Pessimista (P): A maior duração possível da atividade, considerando um cenário de dificuldades.</a:t>
            </a:r>
          </a:p>
          <a:p>
            <a:pPr marL="647705" lvl="1" indent="-323852" algn="just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Mais provável (M): A duração mais realista da atividade, considerando as condições normais.</a:t>
            </a:r>
          </a:p>
          <a:p>
            <a:pPr algn="l">
              <a:lnSpc>
                <a:spcPts val="5599"/>
              </a:lnSpc>
            </a:pPr>
            <a:endParaRPr lang="en-US" sz="3000" b="1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6039" y="288011"/>
            <a:ext cx="9118262" cy="168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5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Como funciona o PERT?</a:t>
            </a:r>
          </a:p>
        </p:txBody>
      </p:sp>
      <p:sp>
        <p:nvSpPr>
          <p:cNvPr id="8" name="Freeform 8"/>
          <p:cNvSpPr/>
          <p:nvPr/>
        </p:nvSpPr>
        <p:spPr>
          <a:xfrm>
            <a:off x="16310889" y="1028700"/>
            <a:ext cx="948411" cy="948411"/>
          </a:xfrm>
          <a:custGeom>
            <a:avLst/>
            <a:gdLst/>
            <a:ahLst/>
            <a:cxnLst/>
            <a:rect l="l" t="t" r="r" b="b"/>
            <a:pathLst>
              <a:path w="948411" h="948411">
                <a:moveTo>
                  <a:pt x="0" y="0"/>
                </a:moveTo>
                <a:lnTo>
                  <a:pt x="948411" y="0"/>
                </a:lnTo>
                <a:lnTo>
                  <a:pt x="948411" y="948411"/>
                </a:lnTo>
                <a:lnTo>
                  <a:pt x="0" y="948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684913" y="740702"/>
            <a:ext cx="2810019" cy="1236408"/>
          </a:xfrm>
          <a:custGeom>
            <a:avLst/>
            <a:gdLst/>
            <a:ahLst/>
            <a:cxnLst/>
            <a:rect l="l" t="t" r="r" b="b"/>
            <a:pathLst>
              <a:path w="2810019" h="1236408">
                <a:moveTo>
                  <a:pt x="0" y="0"/>
                </a:moveTo>
                <a:lnTo>
                  <a:pt x="2810019" y="0"/>
                </a:lnTo>
                <a:lnTo>
                  <a:pt x="2810019" y="1236409"/>
                </a:lnTo>
                <a:lnTo>
                  <a:pt x="0" y="12364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208034" y="2842139"/>
            <a:ext cx="7568757" cy="6894450"/>
          </a:xfrm>
          <a:custGeom>
            <a:avLst/>
            <a:gdLst/>
            <a:ahLst/>
            <a:cxnLst/>
            <a:rect l="l" t="t" r="r" b="b"/>
            <a:pathLst>
              <a:path w="7568757" h="6894450">
                <a:moveTo>
                  <a:pt x="0" y="0"/>
                </a:moveTo>
                <a:lnTo>
                  <a:pt x="7568757" y="0"/>
                </a:lnTo>
                <a:lnTo>
                  <a:pt x="7568757" y="6894449"/>
                </a:lnTo>
                <a:lnTo>
                  <a:pt x="0" y="68944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94422" y="0"/>
            <a:ext cx="8793578" cy="10287000"/>
            <a:chOff x="0" y="0"/>
            <a:chExt cx="231600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16004" cy="2709333"/>
            </a:xfrm>
            <a:custGeom>
              <a:avLst/>
              <a:gdLst/>
              <a:ahLst/>
              <a:cxnLst/>
              <a:rect l="l" t="t" r="r" b="b"/>
              <a:pathLst>
                <a:path w="2316004" h="2709333">
                  <a:moveTo>
                    <a:pt x="0" y="0"/>
                  </a:moveTo>
                  <a:lnTo>
                    <a:pt x="2316004" y="0"/>
                  </a:lnTo>
                  <a:lnTo>
                    <a:pt x="231600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687D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1600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120236" y="5390383"/>
            <a:ext cx="9497118" cy="7735834"/>
          </a:xfrm>
          <a:custGeom>
            <a:avLst/>
            <a:gdLst/>
            <a:ahLst/>
            <a:cxnLst/>
            <a:rect l="l" t="t" r="r" b="b"/>
            <a:pathLst>
              <a:path w="9497118" h="7735834">
                <a:moveTo>
                  <a:pt x="0" y="0"/>
                </a:moveTo>
                <a:lnTo>
                  <a:pt x="9497118" y="0"/>
                </a:lnTo>
                <a:lnTo>
                  <a:pt x="9497118" y="7735834"/>
                </a:lnTo>
                <a:lnTo>
                  <a:pt x="0" y="77358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835902" y="1351194"/>
            <a:ext cx="6921188" cy="8935806"/>
          </a:xfrm>
          <a:custGeom>
            <a:avLst/>
            <a:gdLst/>
            <a:ahLst/>
            <a:cxnLst/>
            <a:rect l="l" t="t" r="r" b="b"/>
            <a:pathLst>
              <a:path w="6921188" h="8935806">
                <a:moveTo>
                  <a:pt x="0" y="0"/>
                </a:moveTo>
                <a:lnTo>
                  <a:pt x="6921188" y="0"/>
                </a:lnTo>
                <a:lnTo>
                  <a:pt x="6921188" y="8935806"/>
                </a:lnTo>
                <a:lnTo>
                  <a:pt x="0" y="89358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740446" y="426240"/>
            <a:ext cx="2144173" cy="1220229"/>
          </a:xfrm>
          <a:custGeom>
            <a:avLst/>
            <a:gdLst/>
            <a:ahLst/>
            <a:cxnLst/>
            <a:rect l="l" t="t" r="r" b="b"/>
            <a:pathLst>
              <a:path w="2144173" h="1220229">
                <a:moveTo>
                  <a:pt x="0" y="0"/>
                </a:moveTo>
                <a:lnTo>
                  <a:pt x="2144173" y="0"/>
                </a:lnTo>
                <a:lnTo>
                  <a:pt x="2144173" y="1220229"/>
                </a:lnTo>
                <a:lnTo>
                  <a:pt x="0" y="1220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250976" y="-1375640"/>
            <a:ext cx="2536334" cy="2536334"/>
          </a:xfrm>
          <a:custGeom>
            <a:avLst/>
            <a:gdLst/>
            <a:ahLst/>
            <a:cxnLst/>
            <a:rect l="l" t="t" r="r" b="b"/>
            <a:pathLst>
              <a:path w="2536334" h="2536334">
                <a:moveTo>
                  <a:pt x="0" y="0"/>
                </a:moveTo>
                <a:lnTo>
                  <a:pt x="2536334" y="0"/>
                </a:lnTo>
                <a:lnTo>
                  <a:pt x="2536334" y="2536334"/>
                </a:lnTo>
                <a:lnTo>
                  <a:pt x="0" y="25363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93905" y="521490"/>
            <a:ext cx="8850095" cy="1917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b="1">
                <a:solidFill>
                  <a:srgbClr val="1948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Cálculo da duração esperada (E): Utiliza-se a seguinte fórmula: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46359" y="4110375"/>
            <a:ext cx="8040951" cy="1127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  <a:spcBef>
                <a:spcPct val="0"/>
              </a:spcBef>
            </a:pPr>
            <a:r>
              <a:rPr lang="en-US" sz="6599" b="1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 = (O + 4M + P) / 6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50422" y="5761947"/>
            <a:ext cx="9144000" cy="1064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13"/>
              </a:lnSpc>
              <a:spcBef>
                <a:spcPct val="0"/>
              </a:spcBef>
            </a:pPr>
            <a:r>
              <a:rPr lang="en-US" sz="3081" b="1">
                <a:solidFill>
                  <a:srgbClr val="19486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Essa fórmula pondera as três estimativas, dando maior peso à estimativa mais provável.</a:t>
            </a:r>
          </a:p>
        </p:txBody>
      </p:sp>
      <p:sp>
        <p:nvSpPr>
          <p:cNvPr id="14" name="Fluxograma: Armazenamento de Acesso Sequencial 13">
            <a:extLst>
              <a:ext uri="{FF2B5EF4-FFF2-40B4-BE49-F238E27FC236}">
                <a16:creationId xmlns:a16="http://schemas.microsoft.com/office/drawing/2014/main" id="{478B9879-2A1E-6DCA-DDF9-CA2C7E6A65AC}"/>
              </a:ext>
            </a:extLst>
          </p:cNvPr>
          <p:cNvSpPr/>
          <p:nvPr/>
        </p:nvSpPr>
        <p:spPr>
          <a:xfrm>
            <a:off x="772940" y="2974520"/>
            <a:ext cx="1894060" cy="1127763"/>
          </a:xfrm>
          <a:prstGeom prst="flowChartMagneticTap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Otimista</a:t>
            </a:r>
          </a:p>
        </p:txBody>
      </p:sp>
      <p:sp>
        <p:nvSpPr>
          <p:cNvPr id="15" name="Fluxograma: Armazenamento de Acesso Sequencial 14">
            <a:extLst>
              <a:ext uri="{FF2B5EF4-FFF2-40B4-BE49-F238E27FC236}">
                <a16:creationId xmlns:a16="http://schemas.microsoft.com/office/drawing/2014/main" id="{6D0B2B62-4050-E92E-E72C-CC6D460EF785}"/>
              </a:ext>
            </a:extLst>
          </p:cNvPr>
          <p:cNvSpPr/>
          <p:nvPr/>
        </p:nvSpPr>
        <p:spPr>
          <a:xfrm>
            <a:off x="3239621" y="2963001"/>
            <a:ext cx="1894060" cy="1127763"/>
          </a:xfrm>
          <a:prstGeom prst="flowChartMagneticTap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Mais Provável</a:t>
            </a:r>
          </a:p>
        </p:txBody>
      </p:sp>
      <p:sp>
        <p:nvSpPr>
          <p:cNvPr id="16" name="Fluxograma: Armazenamento de Acesso Sequencial 15">
            <a:extLst>
              <a:ext uri="{FF2B5EF4-FFF2-40B4-BE49-F238E27FC236}">
                <a16:creationId xmlns:a16="http://schemas.microsoft.com/office/drawing/2014/main" id="{7A27DAE9-7C76-05FA-2A67-D8D2C1EED2CB}"/>
              </a:ext>
            </a:extLst>
          </p:cNvPr>
          <p:cNvSpPr/>
          <p:nvPr/>
        </p:nvSpPr>
        <p:spPr>
          <a:xfrm>
            <a:off x="5623311" y="3057824"/>
            <a:ext cx="1894060" cy="1127763"/>
          </a:xfrm>
          <a:prstGeom prst="flowChartMagneticTap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Pessimista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10717" y="2107078"/>
            <a:ext cx="7339851" cy="7339851"/>
          </a:xfrm>
          <a:custGeom>
            <a:avLst/>
            <a:gdLst/>
            <a:ahLst/>
            <a:cxnLst/>
            <a:rect l="l" t="t" r="r" b="b"/>
            <a:pathLst>
              <a:path w="7339851" h="7339851">
                <a:moveTo>
                  <a:pt x="0" y="0"/>
                </a:moveTo>
                <a:lnTo>
                  <a:pt x="7339851" y="0"/>
                </a:lnTo>
                <a:lnTo>
                  <a:pt x="7339851" y="7339850"/>
                </a:lnTo>
                <a:lnTo>
                  <a:pt x="0" y="73398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494422" y="0"/>
            <a:ext cx="8793578" cy="10287000"/>
            <a:chOff x="0" y="0"/>
            <a:chExt cx="2316004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16004" cy="2709333"/>
            </a:xfrm>
            <a:custGeom>
              <a:avLst/>
              <a:gdLst/>
              <a:ahLst/>
              <a:cxnLst/>
              <a:rect l="l" t="t" r="r" b="b"/>
              <a:pathLst>
                <a:path w="2316004" h="2709333">
                  <a:moveTo>
                    <a:pt x="0" y="0"/>
                  </a:moveTo>
                  <a:lnTo>
                    <a:pt x="2316004" y="0"/>
                  </a:lnTo>
                  <a:lnTo>
                    <a:pt x="231600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687D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31600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9823121" y="4899936"/>
            <a:ext cx="9497118" cy="7735834"/>
          </a:xfrm>
          <a:custGeom>
            <a:avLst/>
            <a:gdLst/>
            <a:ahLst/>
            <a:cxnLst/>
            <a:rect l="l" t="t" r="r" b="b"/>
            <a:pathLst>
              <a:path w="9497118" h="7735834">
                <a:moveTo>
                  <a:pt x="0" y="0"/>
                </a:moveTo>
                <a:lnTo>
                  <a:pt x="9497118" y="0"/>
                </a:lnTo>
                <a:lnTo>
                  <a:pt x="9497118" y="7735834"/>
                </a:lnTo>
                <a:lnTo>
                  <a:pt x="0" y="77358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1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740446" y="426240"/>
            <a:ext cx="2144173" cy="1220229"/>
          </a:xfrm>
          <a:custGeom>
            <a:avLst/>
            <a:gdLst/>
            <a:ahLst/>
            <a:cxnLst/>
            <a:rect l="l" t="t" r="r" b="b"/>
            <a:pathLst>
              <a:path w="2144173" h="1220229">
                <a:moveTo>
                  <a:pt x="0" y="0"/>
                </a:moveTo>
                <a:lnTo>
                  <a:pt x="2144173" y="0"/>
                </a:lnTo>
                <a:lnTo>
                  <a:pt x="2144173" y="1220229"/>
                </a:lnTo>
                <a:lnTo>
                  <a:pt x="0" y="1220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124110" y="1713493"/>
            <a:ext cx="7685630" cy="7857057"/>
          </a:xfrm>
          <a:custGeom>
            <a:avLst/>
            <a:gdLst/>
            <a:ahLst/>
            <a:cxnLst/>
            <a:rect l="l" t="t" r="r" b="b"/>
            <a:pathLst>
              <a:path w="7685630" h="7857057">
                <a:moveTo>
                  <a:pt x="0" y="0"/>
                </a:moveTo>
                <a:lnTo>
                  <a:pt x="7685630" y="0"/>
                </a:lnTo>
                <a:lnTo>
                  <a:pt x="7685630" y="7857057"/>
                </a:lnTo>
                <a:lnTo>
                  <a:pt x="0" y="78570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704668" y="952500"/>
            <a:ext cx="948411" cy="948411"/>
          </a:xfrm>
          <a:custGeom>
            <a:avLst/>
            <a:gdLst/>
            <a:ahLst/>
            <a:cxnLst/>
            <a:rect l="l" t="t" r="r" b="b"/>
            <a:pathLst>
              <a:path w="948411" h="948411">
                <a:moveTo>
                  <a:pt x="0" y="0"/>
                </a:moveTo>
                <a:lnTo>
                  <a:pt x="948411" y="0"/>
                </a:lnTo>
                <a:lnTo>
                  <a:pt x="948411" y="948411"/>
                </a:lnTo>
                <a:lnTo>
                  <a:pt x="0" y="9484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0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832744"/>
              </p:ext>
            </p:extLst>
          </p:nvPr>
        </p:nvGraphicFramePr>
        <p:xfrm>
          <a:off x="191686" y="2774500"/>
          <a:ext cx="8952316" cy="7121035"/>
        </p:xfrm>
        <a:graphic>
          <a:graphicData uri="http://schemas.openxmlformats.org/drawingml/2006/table">
            <a:tbl>
              <a:tblPr/>
              <a:tblGrid>
                <a:gridCol w="2282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2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2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26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8538"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r>
                        <a:rPr lang="en-US" sz="20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Atividade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r>
                        <a:rPr lang="en-US" sz="20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O (dias)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r>
                        <a:rPr lang="en-US" sz="20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M (dias)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r>
                        <a:rPr lang="en-US" sz="20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P (dias)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r>
                        <a:rPr lang="en-US" sz="20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E (dias)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1010"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r>
                        <a:rPr lang="en-US" sz="20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Publicação da vaga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r>
                        <a:rPr lang="en-US" sz="20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1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r>
                        <a:rPr lang="en-US" sz="20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2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r>
                        <a:rPr lang="en-US" sz="20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3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r>
                        <a:rPr lang="en-US" sz="20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2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1010"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r>
                        <a:rPr lang="en-US" sz="20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Análise de currículos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r>
                        <a:rPr lang="en-US" sz="20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3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r>
                        <a:rPr lang="en-US" sz="20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5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r>
                        <a:rPr lang="en-US" sz="20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7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3481"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r>
                        <a:rPr lang="en-US" sz="20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Entrevistas com candidatos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r>
                        <a:rPr lang="en-US" sz="20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5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r>
                        <a:rPr lang="en-US" sz="20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7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r>
                        <a:rPr lang="en-US" sz="20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9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1010"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r>
                        <a:rPr lang="en-US" sz="20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Testes de habilidades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r>
                        <a:rPr lang="en-US" sz="20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2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r>
                        <a:rPr lang="en-US" sz="20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3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r>
                        <a:rPr lang="en-US" sz="20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4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1010"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r>
                        <a:rPr lang="en-US" sz="20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Seleção do candidato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r>
                        <a:rPr lang="en-US" sz="20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1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r>
                        <a:rPr lang="en-US" sz="20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2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r>
                        <a:rPr lang="en-US" sz="20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3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4976"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r>
                        <a:rPr lang="en-US" sz="20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Contratação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r>
                        <a:rPr lang="en-US" sz="20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2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r>
                        <a:rPr lang="en-US" sz="20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3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r>
                        <a:rPr lang="en-US" sz="20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4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Box 11"/>
          <p:cNvSpPr txBox="1"/>
          <p:nvPr/>
        </p:nvSpPr>
        <p:spPr>
          <a:xfrm>
            <a:off x="191686" y="327256"/>
            <a:ext cx="8952314" cy="2066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  <a:spcBef>
                <a:spcPct val="0"/>
              </a:spcBef>
            </a:pPr>
            <a:r>
              <a:rPr lang="en-US" sz="2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Exemplo</a:t>
            </a:r>
            <a:r>
              <a:rPr lang="en-US" sz="2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prático</a:t>
            </a:r>
            <a:endParaRPr lang="en-US" sz="29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Imagine que </a:t>
            </a:r>
            <a:r>
              <a:rPr lang="en-US" sz="2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você</a:t>
            </a:r>
            <a:r>
              <a:rPr lang="en-US" sz="2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precisa</a:t>
            </a:r>
            <a:r>
              <a:rPr lang="en-US" sz="2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contratar</a:t>
            </a:r>
            <a:r>
              <a:rPr lang="en-US" sz="2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um novo </a:t>
            </a:r>
            <a:r>
              <a:rPr lang="en-US" sz="2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analista</a:t>
            </a:r>
            <a:r>
              <a:rPr lang="en-US" sz="2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de RH para a "</a:t>
            </a:r>
            <a:r>
              <a:rPr lang="en-US" sz="2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Empresa</a:t>
            </a:r>
            <a:r>
              <a:rPr lang="en-US" sz="2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X". As </a:t>
            </a:r>
            <a:r>
              <a:rPr lang="en-US" sz="2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atividades</a:t>
            </a:r>
            <a:r>
              <a:rPr lang="en-US" sz="2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e </a:t>
            </a:r>
            <a:r>
              <a:rPr lang="en-US" sz="2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suas</a:t>
            </a:r>
            <a:r>
              <a:rPr lang="en-US" sz="2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estimativas</a:t>
            </a:r>
            <a:r>
              <a:rPr lang="en-US" sz="2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de tempo </a:t>
            </a:r>
            <a:r>
              <a:rPr lang="en-US" sz="2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são</a:t>
            </a:r>
            <a:r>
              <a:rPr lang="en-US" sz="2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C6347D6-ECDC-563C-C9A7-AEDA455E2E91}"/>
              </a:ext>
            </a:extLst>
          </p:cNvPr>
          <p:cNvSpPr/>
          <p:nvPr/>
        </p:nvSpPr>
        <p:spPr>
          <a:xfrm>
            <a:off x="9357378" y="2426829"/>
            <a:ext cx="4201490" cy="19471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E= (1+4*2+3)/6=12/6=2</a:t>
            </a:r>
          </a:p>
        </p:txBody>
      </p:sp>
      <p:sp>
        <p:nvSpPr>
          <p:cNvPr id="13" name="Fluxograma: Processo 12">
            <a:extLst>
              <a:ext uri="{FF2B5EF4-FFF2-40B4-BE49-F238E27FC236}">
                <a16:creationId xmlns:a16="http://schemas.microsoft.com/office/drawing/2014/main" id="{CC8B7D31-4F10-64A3-DC0E-47207817A71F}"/>
              </a:ext>
            </a:extLst>
          </p:cNvPr>
          <p:cNvSpPr/>
          <p:nvPr/>
        </p:nvSpPr>
        <p:spPr>
          <a:xfrm>
            <a:off x="7185297" y="4796987"/>
            <a:ext cx="692479" cy="548364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ts val="2939"/>
              </a:lnSpc>
              <a:defRPr/>
            </a:pPr>
            <a:r>
              <a:rPr lang="en-US" sz="18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5</a:t>
            </a:r>
            <a:endParaRPr lang="en-US" sz="1000" dirty="0"/>
          </a:p>
        </p:txBody>
      </p:sp>
      <p:sp>
        <p:nvSpPr>
          <p:cNvPr id="14" name="Fluxograma: Processo 13">
            <a:extLst>
              <a:ext uri="{FF2B5EF4-FFF2-40B4-BE49-F238E27FC236}">
                <a16:creationId xmlns:a16="http://schemas.microsoft.com/office/drawing/2014/main" id="{8EE4903F-02E5-C561-5D4A-4B342D00110F}"/>
              </a:ext>
            </a:extLst>
          </p:cNvPr>
          <p:cNvSpPr/>
          <p:nvPr/>
        </p:nvSpPr>
        <p:spPr>
          <a:xfrm>
            <a:off x="7185296" y="6060835"/>
            <a:ext cx="692479" cy="548364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ts val="2939"/>
              </a:lnSpc>
              <a:defRPr/>
            </a:pPr>
            <a:r>
              <a:rPr lang="en-US" sz="18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7</a:t>
            </a:r>
            <a:endParaRPr lang="en-US" sz="1000" dirty="0"/>
          </a:p>
        </p:txBody>
      </p:sp>
      <p:sp>
        <p:nvSpPr>
          <p:cNvPr id="15" name="Fluxograma: Processo 14">
            <a:extLst>
              <a:ext uri="{FF2B5EF4-FFF2-40B4-BE49-F238E27FC236}">
                <a16:creationId xmlns:a16="http://schemas.microsoft.com/office/drawing/2014/main" id="{E1404DBD-F70B-B567-4F5F-E5339E796DC6}"/>
              </a:ext>
            </a:extLst>
          </p:cNvPr>
          <p:cNvSpPr/>
          <p:nvPr/>
        </p:nvSpPr>
        <p:spPr>
          <a:xfrm>
            <a:off x="7531535" y="7093656"/>
            <a:ext cx="692479" cy="548364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ts val="2939"/>
              </a:lnSpc>
              <a:defRPr/>
            </a:pPr>
            <a:r>
              <a:rPr lang="en-US" b="1" dirty="0">
                <a:solidFill>
                  <a:srgbClr val="000000"/>
                </a:solidFill>
                <a:latin typeface="Canva Sans Bold"/>
                <a:sym typeface="Canva Sans Bold"/>
              </a:rPr>
              <a:t>3</a:t>
            </a:r>
            <a:endParaRPr lang="en-US" sz="1000" dirty="0"/>
          </a:p>
        </p:txBody>
      </p:sp>
      <p:sp>
        <p:nvSpPr>
          <p:cNvPr id="16" name="Fluxograma: Processo 15">
            <a:extLst>
              <a:ext uri="{FF2B5EF4-FFF2-40B4-BE49-F238E27FC236}">
                <a16:creationId xmlns:a16="http://schemas.microsoft.com/office/drawing/2014/main" id="{FB7848BB-0A26-F8D3-5D34-5D81195961E8}"/>
              </a:ext>
            </a:extLst>
          </p:cNvPr>
          <p:cNvSpPr/>
          <p:nvPr/>
        </p:nvSpPr>
        <p:spPr>
          <a:xfrm>
            <a:off x="7185295" y="8083322"/>
            <a:ext cx="692479" cy="548364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ts val="2939"/>
              </a:lnSpc>
              <a:defRPr/>
            </a:pPr>
            <a:r>
              <a:rPr lang="en-US" b="1" dirty="0">
                <a:solidFill>
                  <a:srgbClr val="000000"/>
                </a:solidFill>
                <a:latin typeface="Canva Sans Bold"/>
                <a:sym typeface="Canva Sans Bold"/>
              </a:rPr>
              <a:t>2</a:t>
            </a:r>
            <a:endParaRPr lang="en-US" sz="1000" dirty="0"/>
          </a:p>
        </p:txBody>
      </p:sp>
      <p:sp>
        <p:nvSpPr>
          <p:cNvPr id="17" name="Fluxograma: Processo 16">
            <a:extLst>
              <a:ext uri="{FF2B5EF4-FFF2-40B4-BE49-F238E27FC236}">
                <a16:creationId xmlns:a16="http://schemas.microsoft.com/office/drawing/2014/main" id="{88C5EB6B-EC6B-B9A7-4D04-A9593FAD5DE6}"/>
              </a:ext>
            </a:extLst>
          </p:cNvPr>
          <p:cNvSpPr/>
          <p:nvPr/>
        </p:nvSpPr>
        <p:spPr>
          <a:xfrm>
            <a:off x="7185294" y="9172747"/>
            <a:ext cx="692479" cy="548364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ts val="2939"/>
              </a:lnSpc>
              <a:defRPr/>
            </a:pPr>
            <a:r>
              <a:rPr lang="en-US" b="1" dirty="0">
                <a:solidFill>
                  <a:srgbClr val="000000"/>
                </a:solidFill>
                <a:latin typeface="Canva Sans Bold"/>
                <a:sym typeface="Canva Sans Bold"/>
              </a:rPr>
              <a:t>3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2087</Words>
  <Application>Microsoft Office PowerPoint</Application>
  <PresentationFormat>Personalizar</PresentationFormat>
  <Paragraphs>257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Arial</vt:lpstr>
      <vt:lpstr>Montserrat Semi-Bold</vt:lpstr>
      <vt:lpstr>Canva Sans</vt:lpstr>
      <vt:lpstr>Montserrat Bold</vt:lpstr>
      <vt:lpstr>Calibri</vt:lpstr>
      <vt:lpstr>Canva Sans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Planejamento e Escopo do Projeto</dc:title>
  <cp:lastModifiedBy>robson antonio tavares costa</cp:lastModifiedBy>
  <cp:revision>18</cp:revision>
  <dcterms:created xsi:type="dcterms:W3CDTF">2006-08-16T00:00:00Z</dcterms:created>
  <dcterms:modified xsi:type="dcterms:W3CDTF">2025-04-02T16:27:26Z</dcterms:modified>
  <dc:identifier>DAGeU5r9hm4</dc:identifier>
</cp:coreProperties>
</file>